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charts/chart4.xml" ContentType="application/vnd.openxmlformats-officedocument.drawingml.chart+xml"/>
  <Override PartName="/ppt/notesSlides/notesSlide8.xml" ContentType="application/vnd.openxmlformats-officedocument.presentationml.notesSlide+xml"/>
  <Override PartName="/ppt/charts/chart5.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6.xml" ContentType="application/vnd.openxmlformats-officedocument.drawingml.chart+xml"/>
  <Override PartName="/ppt/theme/themeOverride1.xml" ContentType="application/vnd.openxmlformats-officedocument.themeOverride+xml"/>
  <Override PartName="/ppt/notesSlides/notesSlide18.xml" ContentType="application/vnd.openxmlformats-officedocument.presentationml.notesSlide+xml"/>
  <Override PartName="/ppt/charts/chart7.xml" ContentType="application/vnd.openxmlformats-officedocument.drawingml.chart+xml"/>
  <Override PartName="/ppt/theme/themeOverride2.xml" ContentType="application/vnd.openxmlformats-officedocument.themeOverride+xml"/>
  <Override PartName="/ppt/notesSlides/notesSlide19.xml" ContentType="application/vnd.openxmlformats-officedocument.presentationml.notesSlide+xml"/>
  <Override PartName="/ppt/charts/chart8.xml" ContentType="application/vnd.openxmlformats-officedocument.drawingml.chart+xml"/>
  <Override PartName="/ppt/theme/themeOverride3.xml" ContentType="application/vnd.openxmlformats-officedocument.themeOverride+xml"/>
  <Override PartName="/ppt/notesSlides/notesSlide20.xml" ContentType="application/vnd.openxmlformats-officedocument.presentationml.notesSlide+xml"/>
  <Override PartName="/ppt/charts/chart9.xml" ContentType="application/vnd.openxmlformats-officedocument.drawingml.chart+xml"/>
  <Override PartName="/ppt/theme/themeOverride4.xml" ContentType="application/vnd.openxmlformats-officedocument.themeOverride+xml"/>
  <Override PartName="/ppt/notesSlides/notesSlide21.xml" ContentType="application/vnd.openxmlformats-officedocument.presentationml.notesSlide+xml"/>
  <Override PartName="/ppt/charts/chart10.xml" ContentType="application/vnd.openxmlformats-officedocument.drawingml.chart+xml"/>
  <Override PartName="/ppt/theme/themeOverride5.xml" ContentType="application/vnd.openxmlformats-officedocument.themeOverride+xml"/>
  <Override PartName="/ppt/notesSlides/notesSlide22.xml" ContentType="application/vnd.openxmlformats-officedocument.presentationml.notesSlide+xml"/>
  <Override PartName="/ppt/charts/chart11.xml" ContentType="application/vnd.openxmlformats-officedocument.drawingml.chart+xml"/>
  <Override PartName="/ppt/theme/themeOverride6.xml" ContentType="application/vnd.openxmlformats-officedocument.themeOverride+xml"/>
  <Override PartName="/ppt/notesSlides/notesSlide23.xml" ContentType="application/vnd.openxmlformats-officedocument.presentationml.notesSlide+xml"/>
  <Override PartName="/ppt/charts/chart12.xml" ContentType="application/vnd.openxmlformats-officedocument.drawingml.chart+xml"/>
  <Override PartName="/ppt/theme/themeOverride7.xml" ContentType="application/vnd.openxmlformats-officedocument.themeOverride+xml"/>
  <Override PartName="/ppt/notesSlides/notesSlide24.xml" ContentType="application/vnd.openxmlformats-officedocument.presentationml.notesSlide+xml"/>
  <Override PartName="/ppt/charts/chart13.xml" ContentType="application/vnd.openxmlformats-officedocument.drawingml.chart+xml"/>
  <Override PartName="/ppt/theme/themeOverride8.xml" ContentType="application/vnd.openxmlformats-officedocument.themeOverride+xml"/>
  <Override PartName="/ppt/notesSlides/notesSlide25.xml" ContentType="application/vnd.openxmlformats-officedocument.presentationml.notesSlide+xml"/>
  <Override PartName="/ppt/charts/chart14.xml" ContentType="application/vnd.openxmlformats-officedocument.drawingml.chart+xml"/>
  <Override PartName="/ppt/theme/themeOverride9.xml" ContentType="application/vnd.openxmlformats-officedocument.themeOverride+xml"/>
  <Override PartName="/ppt/notesSlides/notesSlide26.xml" ContentType="application/vnd.openxmlformats-officedocument.presentationml.notesSlide+xml"/>
  <Override PartName="/ppt/charts/chart15.xml" ContentType="application/vnd.openxmlformats-officedocument.drawingml.chart+xml"/>
  <Override PartName="/ppt/theme/themeOverride10.xml" ContentType="application/vnd.openxmlformats-officedocument.themeOverride+xml"/>
  <Override PartName="/ppt/notesSlides/notesSlide27.xml" ContentType="application/vnd.openxmlformats-officedocument.presentationml.notesSlide+xml"/>
  <Override PartName="/ppt/charts/chart16.xml" ContentType="application/vnd.openxmlformats-officedocument.drawingml.chart+xml"/>
  <Override PartName="/ppt/theme/themeOverride11.xml" ContentType="application/vnd.openxmlformats-officedocument.themeOverride+xml"/>
  <Override PartName="/ppt/notesSlides/notesSlide28.xml" ContentType="application/vnd.openxmlformats-officedocument.presentationml.notesSlide+xml"/>
  <Override PartName="/ppt/charts/chart17.xml" ContentType="application/vnd.openxmlformats-officedocument.drawingml.chart+xml"/>
  <Override PartName="/ppt/theme/themeOverride12.xml" ContentType="application/vnd.openxmlformats-officedocument.themeOverride+xml"/>
  <Override PartName="/ppt/notesSlides/notesSlide29.xml" ContentType="application/vnd.openxmlformats-officedocument.presentationml.notesSlide+xml"/>
  <Override PartName="/ppt/charts/chart18.xml" ContentType="application/vnd.openxmlformats-officedocument.drawingml.chart+xml"/>
  <Override PartName="/ppt/theme/themeOverride13.xml" ContentType="application/vnd.openxmlformats-officedocument.themeOverride+xml"/>
  <Override PartName="/ppt/notesSlides/notesSlide30.xml" ContentType="application/vnd.openxmlformats-officedocument.presentationml.notesSlide+xml"/>
  <Override PartName="/ppt/charts/chart19.xml" ContentType="application/vnd.openxmlformats-officedocument.drawingml.chart+xml"/>
  <Override PartName="/ppt/theme/themeOverride14.xml" ContentType="application/vnd.openxmlformats-officedocument.themeOverr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harts/chart20.xml" ContentType="application/vnd.openxmlformats-officedocument.drawingml.chart+xml"/>
  <Override PartName="/ppt/theme/themeOverride15.xml" ContentType="application/vnd.openxmlformats-officedocument.themeOverride+xml"/>
  <Override PartName="/ppt/notesSlides/notesSlide36.xml" ContentType="application/vnd.openxmlformats-officedocument.presentationml.notesSlide+xml"/>
  <Override PartName="/ppt/charts/chart21.xml" ContentType="application/vnd.openxmlformats-officedocument.drawingml.chart+xml"/>
  <Override PartName="/ppt/theme/themeOverride16.xml" ContentType="application/vnd.openxmlformats-officedocument.themeOverride+xml"/>
  <Override PartName="/ppt/notesSlides/notesSlide37.xml" ContentType="application/vnd.openxmlformats-officedocument.presentationml.notesSlide+xml"/>
  <Override PartName="/ppt/charts/chart22.xml" ContentType="application/vnd.openxmlformats-officedocument.drawingml.chart+xml"/>
  <Override PartName="/ppt/theme/themeOverride17.xml" ContentType="application/vnd.openxmlformats-officedocument.themeOverride+xml"/>
  <Override PartName="/ppt/notesSlides/notesSlide38.xml" ContentType="application/vnd.openxmlformats-officedocument.presentationml.notesSlide+xml"/>
  <Override PartName="/ppt/charts/chart23.xml" ContentType="application/vnd.openxmlformats-officedocument.drawingml.chart+xml"/>
  <Override PartName="/ppt/theme/themeOverride18.xml" ContentType="application/vnd.openxmlformats-officedocument.themeOverride+xml"/>
  <Override PartName="/ppt/notesSlides/notesSlide39.xml" ContentType="application/vnd.openxmlformats-officedocument.presentationml.notesSlide+xml"/>
  <Override PartName="/ppt/charts/chart24.xml" ContentType="application/vnd.openxmlformats-officedocument.drawingml.chart+xml"/>
  <Override PartName="/ppt/theme/themeOverride19.xml" ContentType="application/vnd.openxmlformats-officedocument.themeOverride+xml"/>
  <Override PartName="/ppt/notesSlides/notesSlide40.xml" ContentType="application/vnd.openxmlformats-officedocument.presentationml.notesSlide+xml"/>
  <Override PartName="/ppt/charts/chart25.xml" ContentType="application/vnd.openxmlformats-officedocument.drawingml.chart+xml"/>
  <Override PartName="/ppt/theme/themeOverride20.xml" ContentType="application/vnd.openxmlformats-officedocument.themeOverride+xml"/>
  <Override PartName="/ppt/notesSlides/notesSlide41.xml" ContentType="application/vnd.openxmlformats-officedocument.presentationml.notesSlide+xml"/>
  <Override PartName="/ppt/charts/chart26.xml" ContentType="application/vnd.openxmlformats-officedocument.drawingml.chart+xml"/>
  <Override PartName="/ppt/theme/themeOverride21.xml" ContentType="application/vnd.openxmlformats-officedocument.themeOverride+xml"/>
  <Override PartName="/ppt/notesSlides/notesSlide42.xml" ContentType="application/vnd.openxmlformats-officedocument.presentationml.notesSlide+xml"/>
  <Override PartName="/ppt/charts/chart27.xml" ContentType="application/vnd.openxmlformats-officedocument.drawingml.chart+xml"/>
  <Override PartName="/ppt/theme/themeOverride22.xml" ContentType="application/vnd.openxmlformats-officedocument.themeOverride+xml"/>
  <Override PartName="/ppt/notesSlides/notesSlide43.xml" ContentType="application/vnd.openxmlformats-officedocument.presentationml.notesSlide+xml"/>
  <Override PartName="/ppt/charts/chart28.xml" ContentType="application/vnd.openxmlformats-officedocument.drawingml.chart+xml"/>
  <Override PartName="/ppt/theme/themeOverride23.xml" ContentType="application/vnd.openxmlformats-officedocument.themeOverride+xml"/>
  <Override PartName="/ppt/notesSlides/notesSlide44.xml" ContentType="application/vnd.openxmlformats-officedocument.presentationml.notesSlide+xml"/>
  <Override PartName="/ppt/charts/chart29.xml" ContentType="application/vnd.openxmlformats-officedocument.drawingml.chart+xml"/>
  <Override PartName="/ppt/theme/themeOverride24.xml" ContentType="application/vnd.openxmlformats-officedocument.themeOverride+xml"/>
  <Override PartName="/ppt/notesSlides/notesSlide45.xml" ContentType="application/vnd.openxmlformats-officedocument.presentationml.notesSlide+xml"/>
  <Override PartName="/ppt/charts/chart30.xml" ContentType="application/vnd.openxmlformats-officedocument.drawingml.chart+xml"/>
  <Override PartName="/ppt/theme/themeOverride25.xml" ContentType="application/vnd.openxmlformats-officedocument.themeOverride+xml"/>
  <Override PartName="/ppt/notesSlides/notesSlide46.xml" ContentType="application/vnd.openxmlformats-officedocument.presentationml.notesSlide+xml"/>
  <Override PartName="/ppt/charts/chart31.xml" ContentType="application/vnd.openxmlformats-officedocument.drawingml.chart+xml"/>
  <Override PartName="/ppt/theme/themeOverride26.xml" ContentType="application/vnd.openxmlformats-officedocument.themeOverride+xml"/>
  <Override PartName="/ppt/notesSlides/notesSlide47.xml" ContentType="application/vnd.openxmlformats-officedocument.presentationml.notesSlide+xml"/>
  <Override PartName="/ppt/charts/chart32.xml" ContentType="application/vnd.openxmlformats-officedocument.drawingml.chart+xml"/>
  <Override PartName="/ppt/theme/themeOverride27.xml" ContentType="application/vnd.openxmlformats-officedocument.themeOverride+xml"/>
  <Override PartName="/ppt/notesSlides/notesSlide48.xml" ContentType="application/vnd.openxmlformats-officedocument.presentationml.notesSlide+xml"/>
  <Override PartName="/ppt/charts/chart33.xml" ContentType="application/vnd.openxmlformats-officedocument.drawingml.chart+xml"/>
  <Override PartName="/ppt/theme/themeOverride28.xml" ContentType="application/vnd.openxmlformats-officedocument.themeOverride+xml"/>
  <Override PartName="/ppt/notesSlides/notesSlide49.xml" ContentType="application/vnd.openxmlformats-officedocument.presentationml.notesSlide+xml"/>
  <Override PartName="/ppt/charts/chart34.xml" ContentType="application/vnd.openxmlformats-officedocument.drawingml.chart+xml"/>
  <Override PartName="/ppt/theme/themeOverride29.xml" ContentType="application/vnd.openxmlformats-officedocument.themeOverride+xml"/>
  <Override PartName="/ppt/notesSlides/notesSlide50.xml" ContentType="application/vnd.openxmlformats-officedocument.presentationml.notesSlide+xml"/>
  <Override PartName="/ppt/charts/chart35.xml" ContentType="application/vnd.openxmlformats-officedocument.drawingml.chart+xml"/>
  <Override PartName="/ppt/theme/themeOverride30.xml" ContentType="application/vnd.openxmlformats-officedocument.themeOverride+xml"/>
  <Override PartName="/ppt/notesSlides/notesSlide51.xml" ContentType="application/vnd.openxmlformats-officedocument.presentationml.notesSlide+xml"/>
  <Override PartName="/ppt/charts/chart36.xml" ContentType="application/vnd.openxmlformats-officedocument.drawingml.chart+xml"/>
  <Override PartName="/ppt/theme/themeOverride3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53"/>
  </p:notesMasterIdLst>
  <p:handoutMasterIdLst>
    <p:handoutMasterId r:id="rId54"/>
  </p:handoutMasterIdLst>
  <p:sldIdLst>
    <p:sldId id="256" r:id="rId2"/>
    <p:sldId id="327" r:id="rId3"/>
    <p:sldId id="302" r:id="rId4"/>
    <p:sldId id="291" r:id="rId5"/>
    <p:sldId id="279" r:id="rId6"/>
    <p:sldId id="365" r:id="rId7"/>
    <p:sldId id="329" r:id="rId8"/>
    <p:sldId id="307" r:id="rId9"/>
    <p:sldId id="367" r:id="rId10"/>
    <p:sldId id="368" r:id="rId11"/>
    <p:sldId id="308" r:id="rId12"/>
    <p:sldId id="331" r:id="rId13"/>
    <p:sldId id="377" r:id="rId14"/>
    <p:sldId id="369" r:id="rId15"/>
    <p:sldId id="370" r:id="rId16"/>
    <p:sldId id="371" r:id="rId17"/>
    <p:sldId id="372" r:id="rId18"/>
    <p:sldId id="373" r:id="rId19"/>
    <p:sldId id="401" r:id="rId20"/>
    <p:sldId id="402" r:id="rId21"/>
    <p:sldId id="394" r:id="rId22"/>
    <p:sldId id="395" r:id="rId23"/>
    <p:sldId id="390" r:id="rId24"/>
    <p:sldId id="391" r:id="rId25"/>
    <p:sldId id="392" r:id="rId26"/>
    <p:sldId id="393" r:id="rId27"/>
    <p:sldId id="399" r:id="rId28"/>
    <p:sldId id="400" r:id="rId29"/>
    <p:sldId id="397" r:id="rId30"/>
    <p:sldId id="398" r:id="rId31"/>
    <p:sldId id="340" r:id="rId32"/>
    <p:sldId id="343" r:id="rId33"/>
    <p:sldId id="376" r:id="rId34"/>
    <p:sldId id="296" r:id="rId35"/>
    <p:sldId id="403" r:id="rId36"/>
    <p:sldId id="404" r:id="rId37"/>
    <p:sldId id="405" r:id="rId38"/>
    <p:sldId id="406" r:id="rId39"/>
    <p:sldId id="409" r:id="rId40"/>
    <p:sldId id="410" r:id="rId41"/>
    <p:sldId id="407" r:id="rId42"/>
    <p:sldId id="408" r:id="rId43"/>
    <p:sldId id="411" r:id="rId44"/>
    <p:sldId id="412" r:id="rId45"/>
    <p:sldId id="413" r:id="rId46"/>
    <p:sldId id="418" r:id="rId47"/>
    <p:sldId id="419" r:id="rId48"/>
    <p:sldId id="414" r:id="rId49"/>
    <p:sldId id="415" r:id="rId50"/>
    <p:sldId id="416" r:id="rId51"/>
    <p:sldId id="417"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bw"/>
  <p:clrMru>
    <a:srgbClr val="C72E30"/>
    <a:srgbClr val="3333CC"/>
    <a:srgbClr val="3333FF"/>
    <a:srgbClr val="FDFF17"/>
    <a:srgbClr val="FF33E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18" autoAdjust="0"/>
    <p:restoredTop sz="78000" autoAdjust="0"/>
  </p:normalViewPr>
  <p:slideViewPr>
    <p:cSldViewPr snapToGrid="0" snapToObjects="1">
      <p:cViewPr varScale="1">
        <p:scale>
          <a:sx n="91" d="100"/>
          <a:sy n="91" d="100"/>
        </p:scale>
        <p:origin x="2358" y="84"/>
      </p:cViewPr>
      <p:guideLst>
        <p:guide orient="horz" pos="2160"/>
        <p:guide pos="2880"/>
      </p:guideLst>
    </p:cSldViewPr>
  </p:slideViewPr>
  <p:outlineViewPr>
    <p:cViewPr>
      <p:scale>
        <a:sx n="33" d="100"/>
        <a:sy n="33" d="100"/>
      </p:scale>
      <p:origin x="8" y="0"/>
    </p:cViewPr>
  </p:outlineViewPr>
  <p:notesTextViewPr>
    <p:cViewPr>
      <p:scale>
        <a:sx n="100" d="100"/>
        <a:sy n="100" d="100"/>
      </p:scale>
      <p:origin x="0" y="0"/>
    </p:cViewPr>
  </p:notesTextViewPr>
  <p:sorterViewPr>
    <p:cViewPr>
      <p:scale>
        <a:sx n="66" d="100"/>
        <a:sy n="66" d="100"/>
      </p:scale>
      <p:origin x="0" y="464"/>
    </p:cViewPr>
  </p:sorterViewPr>
  <p:notesViewPr>
    <p:cSldViewPr snapToGrid="0" snapToObjects="1">
      <p:cViewPr varScale="1">
        <p:scale>
          <a:sx n="126" d="100"/>
          <a:sy n="126" d="100"/>
        </p:scale>
        <p:origin x="-1144"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didierpro:_EPS:Examens:Com%20harmo%20ACAD:2014%202015%20:Offre%20de%20formation%20EPS%202009_2015.xlsx" TargetMode="External"/></Relationships>
</file>

<file path=ppt/charts/_rels/chart10.xml.rels><?xml version="1.0" encoding="UTF-8" standalone="yes"?>
<Relationships xmlns="http://schemas.openxmlformats.org/package/2006/relationships"><Relationship Id="rId2" Type="http://schemas.openxmlformats.org/officeDocument/2006/relationships/oleObject" Target="file:///C:\Users\Guillaume\Desktop\creation%20base%20windev%20fili&#232;re%20CAPBEP.xlsm" TargetMode="External"/><Relationship Id="rId1" Type="http://schemas.openxmlformats.org/officeDocument/2006/relationships/themeOverride" Target="../theme/themeOverride5.xml"/></Relationships>
</file>

<file path=ppt/charts/_rels/chart11.xml.rels><?xml version="1.0" encoding="UTF-8" standalone="yes"?>
<Relationships xmlns="http://schemas.openxmlformats.org/package/2006/relationships"><Relationship Id="rId2" Type="http://schemas.openxmlformats.org/officeDocument/2006/relationships/oleObject" Target="file:///C:\Users\Guillaume\Desktop\creation%20base%20windev%20fili&#232;re%20pro.xlsm" TargetMode="External"/><Relationship Id="rId1" Type="http://schemas.openxmlformats.org/officeDocument/2006/relationships/themeOverride" Target="../theme/themeOverride6.xml"/></Relationships>
</file>

<file path=ppt/charts/_rels/chart12.xml.rels><?xml version="1.0" encoding="UTF-8" standalone="yes"?>
<Relationships xmlns="http://schemas.openxmlformats.org/package/2006/relationships"><Relationship Id="rId2" Type="http://schemas.openxmlformats.org/officeDocument/2006/relationships/oleObject" Target="file:///C:\Users\Guillaume\Desktop\creation%20base%20windev%20fili&#232;re%20CAPBEP.xlsm" TargetMode="External"/><Relationship Id="rId1" Type="http://schemas.openxmlformats.org/officeDocument/2006/relationships/themeOverride" Target="../theme/themeOverride7.xml"/></Relationships>
</file>

<file path=ppt/charts/_rels/chart13.xml.rels><?xml version="1.0" encoding="UTF-8" standalone="yes"?>
<Relationships xmlns="http://schemas.openxmlformats.org/package/2006/relationships"><Relationship Id="rId2" Type="http://schemas.openxmlformats.org/officeDocument/2006/relationships/oleObject" Target="file:///C:\Users\Guillaume\Desktop\creation%20base%20windev%20fili&#232;re%20pro.xlsm" TargetMode="External"/><Relationship Id="rId1" Type="http://schemas.openxmlformats.org/officeDocument/2006/relationships/themeOverride" Target="../theme/themeOverride8.xml"/></Relationships>
</file>

<file path=ppt/charts/_rels/chart14.xml.rels><?xml version="1.0" encoding="UTF-8" standalone="yes"?>
<Relationships xmlns="http://schemas.openxmlformats.org/package/2006/relationships"><Relationship Id="rId2" Type="http://schemas.openxmlformats.org/officeDocument/2006/relationships/oleObject" Target="file:///C:\Users\Guillaume\Desktop\creation%20base%20windev%20fili&#232;re%20CAPBEP.xlsm" TargetMode="External"/><Relationship Id="rId1" Type="http://schemas.openxmlformats.org/officeDocument/2006/relationships/themeOverride" Target="../theme/themeOverride9.xml"/></Relationships>
</file>

<file path=ppt/charts/_rels/chart15.xml.rels><?xml version="1.0" encoding="UTF-8" standalone="yes"?>
<Relationships xmlns="http://schemas.openxmlformats.org/package/2006/relationships"><Relationship Id="rId2" Type="http://schemas.openxmlformats.org/officeDocument/2006/relationships/oleObject" Target="file:///C:\Users\Guillaume\Desktop\creation%20base%20windev%20fili&#232;re%20pro.xlsm" TargetMode="External"/><Relationship Id="rId1" Type="http://schemas.openxmlformats.org/officeDocument/2006/relationships/themeOverride" Target="../theme/themeOverride10.xml"/></Relationships>
</file>

<file path=ppt/charts/_rels/chart16.xml.rels><?xml version="1.0" encoding="UTF-8" standalone="yes"?>
<Relationships xmlns="http://schemas.openxmlformats.org/package/2006/relationships"><Relationship Id="rId2" Type="http://schemas.openxmlformats.org/officeDocument/2006/relationships/oleObject" Target="file:///C:\Users\Guillaume\Desktop\creation%20base%20windev%20fili&#232;re%20CAPBEP.xlsm" TargetMode="External"/><Relationship Id="rId1" Type="http://schemas.openxmlformats.org/officeDocument/2006/relationships/themeOverride" Target="../theme/themeOverride11.xml"/></Relationships>
</file>

<file path=ppt/charts/_rels/chart17.xml.rels><?xml version="1.0" encoding="UTF-8" standalone="yes"?>
<Relationships xmlns="http://schemas.openxmlformats.org/package/2006/relationships"><Relationship Id="rId2" Type="http://schemas.openxmlformats.org/officeDocument/2006/relationships/oleObject" Target="file:///C:\Users\Guillaume\Desktop\creation%20base%20windev%20fili&#232;re%20pro.xlsm" TargetMode="External"/><Relationship Id="rId1" Type="http://schemas.openxmlformats.org/officeDocument/2006/relationships/themeOverride" Target="../theme/themeOverride12.xml"/></Relationships>
</file>

<file path=ppt/charts/_rels/chart18.xml.rels><?xml version="1.0" encoding="UTF-8" standalone="yes"?>
<Relationships xmlns="http://schemas.openxmlformats.org/package/2006/relationships"><Relationship Id="rId2" Type="http://schemas.openxmlformats.org/officeDocument/2006/relationships/oleObject" Target="file:///C:\Users\Guillaume\Desktop\creation%20base%20windev%20fili&#232;re%20CAPBEP.xlsm" TargetMode="External"/><Relationship Id="rId1" Type="http://schemas.openxmlformats.org/officeDocument/2006/relationships/themeOverride" Target="../theme/themeOverride13.xml"/></Relationships>
</file>

<file path=ppt/charts/_rels/chart19.xml.rels><?xml version="1.0" encoding="UTF-8" standalone="yes"?>
<Relationships xmlns="http://schemas.openxmlformats.org/package/2006/relationships"><Relationship Id="rId2" Type="http://schemas.openxmlformats.org/officeDocument/2006/relationships/oleObject" Target="file:///C:\Users\Guillaume\Desktop\creation%20base%20windev%20fili&#232;re%20pro.xlsm" TargetMode="External"/><Relationship Id="rId1" Type="http://schemas.openxmlformats.org/officeDocument/2006/relationships/themeOverride" Target="../theme/themeOverride14.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2" Type="http://schemas.openxmlformats.org/officeDocument/2006/relationships/oleObject" Target="file:///C:\Users\Guillaume\Desktop\COMMISSION%20RESULTATS%202015\creation%20base%20windev%20fili&#232;re%20CAPBEP.xlsm" TargetMode="External"/><Relationship Id="rId1" Type="http://schemas.openxmlformats.org/officeDocument/2006/relationships/themeOverride" Target="../theme/themeOverride15.xml"/></Relationships>
</file>

<file path=ppt/charts/_rels/chart21.xml.rels><?xml version="1.0" encoding="UTF-8" standalone="yes"?>
<Relationships xmlns="http://schemas.openxmlformats.org/package/2006/relationships"><Relationship Id="rId2" Type="http://schemas.openxmlformats.org/officeDocument/2006/relationships/oleObject" Target="file:///C:\Users\Guillaume\Desktop\COMMISSION%20RESULTATS%202015\creation%20base%20windev%20fili&#232;re%20CAPBEP.xlsm" TargetMode="External"/><Relationship Id="rId1" Type="http://schemas.openxmlformats.org/officeDocument/2006/relationships/themeOverride" Target="../theme/themeOverride16.xml"/></Relationships>
</file>

<file path=ppt/charts/_rels/chart22.xml.rels><?xml version="1.0" encoding="UTF-8" standalone="yes"?>
<Relationships xmlns="http://schemas.openxmlformats.org/package/2006/relationships"><Relationship Id="rId2" Type="http://schemas.openxmlformats.org/officeDocument/2006/relationships/oleObject" Target="file:///C:\Users\Guillaume\Desktop\COMMISSION%20RESULTATS%202015\creation%20base%20windev%20fili&#232;re%20pro.xlsm" TargetMode="External"/><Relationship Id="rId1" Type="http://schemas.openxmlformats.org/officeDocument/2006/relationships/themeOverride" Target="../theme/themeOverride17.xml"/></Relationships>
</file>

<file path=ppt/charts/_rels/chart23.xml.rels><?xml version="1.0" encoding="UTF-8" standalone="yes"?>
<Relationships xmlns="http://schemas.openxmlformats.org/package/2006/relationships"><Relationship Id="rId2" Type="http://schemas.openxmlformats.org/officeDocument/2006/relationships/oleObject" Target="file:///C:\Users\Guillaume\Desktop\COMMISSION%20RESULTATS%202015\creation%20base%20windev%20fili&#232;re%20pro.xlsm" TargetMode="External"/><Relationship Id="rId1" Type="http://schemas.openxmlformats.org/officeDocument/2006/relationships/themeOverride" Target="../theme/themeOverride18.xml"/></Relationships>
</file>

<file path=ppt/charts/_rels/chart24.xml.rels><?xml version="1.0" encoding="UTF-8" standalone="yes"?>
<Relationships xmlns="http://schemas.openxmlformats.org/package/2006/relationships"><Relationship Id="rId2" Type="http://schemas.openxmlformats.org/officeDocument/2006/relationships/oleObject" Target="file:///C:\Users\Guillaume\Desktop\COMMISSION%20RESULTATS%202015\creation%20base%20windev%20fili&#232;re%20CAPBEP.xlsm" TargetMode="External"/><Relationship Id="rId1" Type="http://schemas.openxmlformats.org/officeDocument/2006/relationships/themeOverride" Target="../theme/themeOverride19.xml"/></Relationships>
</file>

<file path=ppt/charts/_rels/chart25.xml.rels><?xml version="1.0" encoding="UTF-8" standalone="yes"?>
<Relationships xmlns="http://schemas.openxmlformats.org/package/2006/relationships"><Relationship Id="rId2" Type="http://schemas.openxmlformats.org/officeDocument/2006/relationships/oleObject" Target="file:///C:\Users\Guillaume\Desktop\COMMISSION%20RESULTATS%202015\creation%20base%20windev%20fili&#232;re%20pro.xlsm" TargetMode="External"/><Relationship Id="rId1" Type="http://schemas.openxmlformats.org/officeDocument/2006/relationships/themeOverride" Target="../theme/themeOverride20.xml"/></Relationships>
</file>

<file path=ppt/charts/_rels/chart26.xml.rels><?xml version="1.0" encoding="UTF-8" standalone="yes"?>
<Relationships xmlns="http://schemas.openxmlformats.org/package/2006/relationships"><Relationship Id="rId2" Type="http://schemas.openxmlformats.org/officeDocument/2006/relationships/oleObject" Target="file:///C:\Users\Guillaume\Desktop\COMMISSION%20RESULTATS%202015\creation%20base%20windev%20fili&#232;re%20CAPBEP.xlsm" TargetMode="External"/><Relationship Id="rId1" Type="http://schemas.openxmlformats.org/officeDocument/2006/relationships/themeOverride" Target="../theme/themeOverride21.xml"/></Relationships>
</file>

<file path=ppt/charts/_rels/chart27.xml.rels><?xml version="1.0" encoding="UTF-8" standalone="yes"?>
<Relationships xmlns="http://schemas.openxmlformats.org/package/2006/relationships"><Relationship Id="rId2" Type="http://schemas.openxmlformats.org/officeDocument/2006/relationships/oleObject" Target="file:///C:\Users\Guillaume\Desktop\COMMISSION%20RESULTATS%202015\creation%20base%20windev%20fili&#232;re%20pro.xlsm" TargetMode="External"/><Relationship Id="rId1" Type="http://schemas.openxmlformats.org/officeDocument/2006/relationships/themeOverride" Target="../theme/themeOverride22.xml"/></Relationships>
</file>

<file path=ppt/charts/_rels/chart28.xml.rels><?xml version="1.0" encoding="UTF-8" standalone="yes"?>
<Relationships xmlns="http://schemas.openxmlformats.org/package/2006/relationships"><Relationship Id="rId2" Type="http://schemas.openxmlformats.org/officeDocument/2006/relationships/oleObject" Target="file:///C:\Users\Guillaume\Desktop\COMMISSION%20RESULTATS%202015\creation%20base%20windev%20fili&#232;re%20CAPBEP.xlsm" TargetMode="External"/><Relationship Id="rId1" Type="http://schemas.openxmlformats.org/officeDocument/2006/relationships/themeOverride" Target="../theme/themeOverride23.xml"/></Relationships>
</file>

<file path=ppt/charts/_rels/chart29.xml.rels><?xml version="1.0" encoding="UTF-8" standalone="yes"?>
<Relationships xmlns="http://schemas.openxmlformats.org/package/2006/relationships"><Relationship Id="rId2" Type="http://schemas.openxmlformats.org/officeDocument/2006/relationships/oleObject" Target="file:///C:\Users\Guillaume\Desktop\COMMISSION%20RESULTATS%202015\creation%20base%20windev%20fili&#232;re%20CAPBEP.xlsm" TargetMode="External"/><Relationship Id="rId1" Type="http://schemas.openxmlformats.org/officeDocument/2006/relationships/themeOverride" Target="../theme/themeOverride24.xml"/></Relationships>
</file>

<file path=ppt/charts/_rels/chart3.xml.rels><?xml version="1.0" encoding="UTF-8" standalone="yes"?>
<Relationships xmlns="http://schemas.openxmlformats.org/package/2006/relationships"><Relationship Id="rId1" Type="http://schemas.openxmlformats.org/officeDocument/2006/relationships/oleObject" Target="file:///C:\Users\Guillaume\Desktop\creation%20base%20windev%20fili&#232;re%20pro.xlsm" TargetMode="External"/></Relationships>
</file>

<file path=ppt/charts/_rels/chart30.xml.rels><?xml version="1.0" encoding="UTF-8" standalone="yes"?>
<Relationships xmlns="http://schemas.openxmlformats.org/package/2006/relationships"><Relationship Id="rId2" Type="http://schemas.openxmlformats.org/officeDocument/2006/relationships/oleObject" Target="file:///C:\Users\Guillaume\Desktop\COMMISSION%20RESULTATS%202015\creation%20base%20windev%20fili&#232;re%20pro.xlsm" TargetMode="External"/><Relationship Id="rId1" Type="http://schemas.openxmlformats.org/officeDocument/2006/relationships/themeOverride" Target="../theme/themeOverride25.xml"/></Relationships>
</file>

<file path=ppt/charts/_rels/chart31.xml.rels><?xml version="1.0" encoding="UTF-8" standalone="yes"?>
<Relationships xmlns="http://schemas.openxmlformats.org/package/2006/relationships"><Relationship Id="rId2" Type="http://schemas.openxmlformats.org/officeDocument/2006/relationships/oleObject" Target="file:///C:\Users\Guillaume\Desktop\COMMISSION%20RESULTATS%202015\creation%20base%20windev%20fili&#232;re%20CAPBEP.xlsm" TargetMode="External"/><Relationship Id="rId1" Type="http://schemas.openxmlformats.org/officeDocument/2006/relationships/themeOverride" Target="../theme/themeOverride26.xml"/></Relationships>
</file>

<file path=ppt/charts/_rels/chart32.xml.rels><?xml version="1.0" encoding="UTF-8" standalone="yes"?>
<Relationships xmlns="http://schemas.openxmlformats.org/package/2006/relationships"><Relationship Id="rId2" Type="http://schemas.openxmlformats.org/officeDocument/2006/relationships/oleObject" Target="file:///C:\Users\Guillaume\Desktop\COMMISSION%20RESULTATS%202015\creation%20base%20windev%20fili&#232;re%20pro.xlsm" TargetMode="External"/><Relationship Id="rId1" Type="http://schemas.openxmlformats.org/officeDocument/2006/relationships/themeOverride" Target="../theme/themeOverride27.xml"/></Relationships>
</file>

<file path=ppt/charts/_rels/chart33.xml.rels><?xml version="1.0" encoding="UTF-8" standalone="yes"?>
<Relationships xmlns="http://schemas.openxmlformats.org/package/2006/relationships"><Relationship Id="rId2" Type="http://schemas.openxmlformats.org/officeDocument/2006/relationships/oleObject" Target="file:///C:\Users\Guillaume\Desktop\COMMISSION%20RESULTATS%202015\creation%20base%20windev%20fili&#232;re%20CAPBEP.xlsm" TargetMode="External"/><Relationship Id="rId1" Type="http://schemas.openxmlformats.org/officeDocument/2006/relationships/themeOverride" Target="../theme/themeOverride28.xml"/></Relationships>
</file>

<file path=ppt/charts/_rels/chart34.xml.rels><?xml version="1.0" encoding="UTF-8" standalone="yes"?>
<Relationships xmlns="http://schemas.openxmlformats.org/package/2006/relationships"><Relationship Id="rId2" Type="http://schemas.openxmlformats.org/officeDocument/2006/relationships/oleObject" Target="file:///C:\Users\Guillaume\Desktop\COMMISSION%20RESULTATS%202015\creation%20base%20windev%20fili&#232;re%20CAPBEP.xlsm" TargetMode="External"/><Relationship Id="rId1" Type="http://schemas.openxmlformats.org/officeDocument/2006/relationships/themeOverride" Target="../theme/themeOverride29.xml"/></Relationships>
</file>

<file path=ppt/charts/_rels/chart35.xml.rels><?xml version="1.0" encoding="UTF-8" standalone="yes"?>
<Relationships xmlns="http://schemas.openxmlformats.org/package/2006/relationships"><Relationship Id="rId2" Type="http://schemas.openxmlformats.org/officeDocument/2006/relationships/oleObject" Target="file:///C:\Users\Guillaume\Desktop\COMMISSION%20RESULTATS%202015\creation%20base%20windev%20fili&#232;re%20pro.xlsm" TargetMode="External"/><Relationship Id="rId1" Type="http://schemas.openxmlformats.org/officeDocument/2006/relationships/themeOverride" Target="../theme/themeOverride30.xml"/></Relationships>
</file>

<file path=ppt/charts/_rels/chart36.xml.rels><?xml version="1.0" encoding="UTF-8" standalone="yes"?>
<Relationships xmlns="http://schemas.openxmlformats.org/package/2006/relationships"><Relationship Id="rId2" Type="http://schemas.openxmlformats.org/officeDocument/2006/relationships/oleObject" Target="file:///C:\Users\Guillaume\Desktop\COMMISSION%20RESULTATS%202015\creation%20base%20windev%20fili&#232;re%20pro.xlsm" TargetMode="External"/><Relationship Id="rId1" Type="http://schemas.openxmlformats.org/officeDocument/2006/relationships/themeOverride" Target="../theme/themeOverride31.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6.xml.rels><?xml version="1.0" encoding="UTF-8" standalone="yes"?>
<Relationships xmlns="http://schemas.openxmlformats.org/package/2006/relationships"><Relationship Id="rId2" Type="http://schemas.openxmlformats.org/officeDocument/2006/relationships/oleObject" Target="file:///C:\Users\Guillaume\Desktop\creation%20base%20windev%20fili&#232;re%20CAPBEP.xlsm" TargetMode="External"/><Relationship Id="rId1" Type="http://schemas.openxmlformats.org/officeDocument/2006/relationships/themeOverride" Target="../theme/themeOverride1.xml"/></Relationships>
</file>

<file path=ppt/charts/_rels/chart7.xml.rels><?xml version="1.0" encoding="UTF-8" standalone="yes"?>
<Relationships xmlns="http://schemas.openxmlformats.org/package/2006/relationships"><Relationship Id="rId2" Type="http://schemas.openxmlformats.org/officeDocument/2006/relationships/oleObject" Target="file:///C:\Users\Guillaume\Desktop\creation%20base%20windev%20fili&#232;re%20pro.xlsm" TargetMode="External"/><Relationship Id="rId1" Type="http://schemas.openxmlformats.org/officeDocument/2006/relationships/themeOverride" Target="../theme/themeOverride2.xml"/></Relationships>
</file>

<file path=ppt/charts/_rels/chart8.xml.rels><?xml version="1.0" encoding="UTF-8" standalone="yes"?>
<Relationships xmlns="http://schemas.openxmlformats.org/package/2006/relationships"><Relationship Id="rId2" Type="http://schemas.openxmlformats.org/officeDocument/2006/relationships/oleObject" Target="file:///C:\Users\Guillaume\Desktop\creation%20base%20windev%20fili&#232;re%20CAPBEP.xlsm" TargetMode="External"/><Relationship Id="rId1" Type="http://schemas.openxmlformats.org/officeDocument/2006/relationships/themeOverride" Target="../theme/themeOverride3.xml"/></Relationships>
</file>

<file path=ppt/charts/_rels/chart9.xml.rels><?xml version="1.0" encoding="UTF-8" standalone="yes"?>
<Relationships xmlns="http://schemas.openxmlformats.org/package/2006/relationships"><Relationship Id="rId2" Type="http://schemas.openxmlformats.org/officeDocument/2006/relationships/oleObject" Target="file:///C:\Users\Guillaume\Desktop\creation%20base%20windev%20fili&#232;re%20pro.xlsm" TargetMode="External"/><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Bilan!$I$2</c:f>
              <c:strCache>
                <c:ptCount val="1"/>
                <c:pt idx="0">
                  <c:v>CP1</c:v>
                </c:pt>
              </c:strCache>
            </c:strRef>
          </c:tx>
          <c:invertIfNegative val="0"/>
          <c:dLbls>
            <c:dLbl>
              <c:idx val="5"/>
              <c:spPr/>
              <c:txPr>
                <a:bodyPr rot="-5400000" vert="horz"/>
                <a:lstStyle/>
                <a:p>
                  <a:pPr>
                    <a:defRPr sz="1400" b="1">
                      <a:solidFill>
                        <a:srgbClr val="FFFFFF"/>
                      </a:solidFill>
                    </a:defRPr>
                  </a:pPr>
                  <a:endParaRPr lang="fr-FR"/>
                </a:p>
              </c:txPr>
              <c:showLegendKey val="0"/>
              <c:showVal val="1"/>
              <c:showCatName val="0"/>
              <c:showSerName val="0"/>
              <c:showPercent val="0"/>
              <c:showBubbleSize val="0"/>
            </c:dLbl>
            <c:spPr>
              <a:noFill/>
              <a:ln>
                <a:noFill/>
              </a:ln>
              <a:effectLst/>
            </c:spPr>
            <c:txPr>
              <a:bodyPr rot="-5400000" vert="horz"/>
              <a:lstStyle/>
              <a:p>
                <a:pPr>
                  <a:defRPr b="1">
                    <a:solidFill>
                      <a:srgbClr val="FFFFFF"/>
                    </a:solidFill>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Bilan!$J$1:$O$1</c:f>
              <c:strCache>
                <c:ptCount val="6"/>
                <c:pt idx="0">
                  <c:v>2009-2010</c:v>
                </c:pt>
                <c:pt idx="1">
                  <c:v>2010-2011</c:v>
                </c:pt>
                <c:pt idx="2">
                  <c:v>2011-2012</c:v>
                </c:pt>
                <c:pt idx="3">
                  <c:v>2012-2013</c:v>
                </c:pt>
                <c:pt idx="4">
                  <c:v>2013-2014</c:v>
                </c:pt>
                <c:pt idx="5">
                  <c:v>2014-2015</c:v>
                </c:pt>
              </c:strCache>
            </c:strRef>
          </c:cat>
          <c:val>
            <c:numRef>
              <c:f>Bilan!$J$2:$O$2</c:f>
              <c:numCache>
                <c:formatCode>0.00%</c:formatCode>
                <c:ptCount val="6"/>
                <c:pt idx="0">
                  <c:v>0.22894736842105301</c:v>
                </c:pt>
                <c:pt idx="1">
                  <c:v>0.23187753264295399</c:v>
                </c:pt>
                <c:pt idx="2">
                  <c:v>0.21769733534439401</c:v>
                </c:pt>
                <c:pt idx="3">
                  <c:v>0.21410000000000001</c:v>
                </c:pt>
                <c:pt idx="4">
                  <c:v>0.2092</c:v>
                </c:pt>
                <c:pt idx="5">
                  <c:v>0.23669999999999999</c:v>
                </c:pt>
              </c:numCache>
            </c:numRef>
          </c:val>
        </c:ser>
        <c:ser>
          <c:idx val="1"/>
          <c:order val="1"/>
          <c:tx>
            <c:strRef>
              <c:f>Bilan!$I$3</c:f>
              <c:strCache>
                <c:ptCount val="1"/>
                <c:pt idx="0">
                  <c:v>CP2</c:v>
                </c:pt>
              </c:strCache>
            </c:strRef>
          </c:tx>
          <c:invertIfNegative val="0"/>
          <c:dLbls>
            <c:dLbl>
              <c:idx val="5"/>
              <c:spPr/>
              <c:txPr>
                <a:bodyPr rot="-5400000" vert="horz"/>
                <a:lstStyle/>
                <a:p>
                  <a:pPr>
                    <a:defRPr sz="1400" b="1">
                      <a:solidFill>
                        <a:srgbClr val="FFFFFF"/>
                      </a:solidFill>
                    </a:defRPr>
                  </a:pPr>
                  <a:endParaRPr lang="fr-FR"/>
                </a:p>
              </c:txPr>
              <c:showLegendKey val="0"/>
              <c:showVal val="1"/>
              <c:showCatName val="0"/>
              <c:showSerName val="0"/>
              <c:showPercent val="0"/>
              <c:showBubbleSize val="0"/>
            </c:dLbl>
            <c:spPr>
              <a:noFill/>
              <a:ln>
                <a:noFill/>
              </a:ln>
              <a:effectLst/>
            </c:spPr>
            <c:txPr>
              <a:bodyPr rot="-5400000" vert="horz"/>
              <a:lstStyle/>
              <a:p>
                <a:pPr>
                  <a:defRPr b="1">
                    <a:solidFill>
                      <a:srgbClr val="FFFFFF"/>
                    </a:solidFill>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Bilan!$J$1:$O$1</c:f>
              <c:strCache>
                <c:ptCount val="6"/>
                <c:pt idx="0">
                  <c:v>2009-2010</c:v>
                </c:pt>
                <c:pt idx="1">
                  <c:v>2010-2011</c:v>
                </c:pt>
                <c:pt idx="2">
                  <c:v>2011-2012</c:v>
                </c:pt>
                <c:pt idx="3">
                  <c:v>2012-2013</c:v>
                </c:pt>
                <c:pt idx="4">
                  <c:v>2013-2014</c:v>
                </c:pt>
                <c:pt idx="5">
                  <c:v>2014-2015</c:v>
                </c:pt>
              </c:strCache>
            </c:strRef>
          </c:cat>
          <c:val>
            <c:numRef>
              <c:f>Bilan!$J$3:$O$3</c:f>
              <c:numCache>
                <c:formatCode>0.00%</c:formatCode>
                <c:ptCount val="6"/>
                <c:pt idx="0">
                  <c:v>7.4561403508771898E-2</c:v>
                </c:pt>
                <c:pt idx="1">
                  <c:v>7.9693831607384094E-2</c:v>
                </c:pt>
                <c:pt idx="2">
                  <c:v>9.8039215686274495E-2</c:v>
                </c:pt>
                <c:pt idx="3">
                  <c:v>9.8000000000000004E-2</c:v>
                </c:pt>
                <c:pt idx="4">
                  <c:v>0.1133</c:v>
                </c:pt>
                <c:pt idx="5">
                  <c:v>9.7900000000000001E-2</c:v>
                </c:pt>
              </c:numCache>
            </c:numRef>
          </c:val>
        </c:ser>
        <c:ser>
          <c:idx val="2"/>
          <c:order val="2"/>
          <c:tx>
            <c:strRef>
              <c:f>Bilan!$I$4</c:f>
              <c:strCache>
                <c:ptCount val="1"/>
                <c:pt idx="0">
                  <c:v>CP3</c:v>
                </c:pt>
              </c:strCache>
            </c:strRef>
          </c:tx>
          <c:invertIfNegative val="0"/>
          <c:dLbls>
            <c:dLbl>
              <c:idx val="5"/>
              <c:spPr/>
              <c:txPr>
                <a:bodyPr rot="-5400000" vert="horz"/>
                <a:lstStyle/>
                <a:p>
                  <a:pPr>
                    <a:defRPr sz="1400" b="1">
                      <a:solidFill>
                        <a:srgbClr val="FFFFFF"/>
                      </a:solidFill>
                    </a:defRPr>
                  </a:pPr>
                  <a:endParaRPr lang="fr-FR"/>
                </a:p>
              </c:txPr>
              <c:showLegendKey val="0"/>
              <c:showVal val="1"/>
              <c:showCatName val="0"/>
              <c:showSerName val="0"/>
              <c:showPercent val="0"/>
              <c:showBubbleSize val="0"/>
            </c:dLbl>
            <c:spPr>
              <a:noFill/>
              <a:ln>
                <a:noFill/>
              </a:ln>
              <a:effectLst/>
            </c:spPr>
            <c:txPr>
              <a:bodyPr rot="-5400000" vert="horz"/>
              <a:lstStyle/>
              <a:p>
                <a:pPr>
                  <a:defRPr b="1">
                    <a:solidFill>
                      <a:srgbClr val="FFFFFF"/>
                    </a:solidFill>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Bilan!$J$1:$O$1</c:f>
              <c:strCache>
                <c:ptCount val="6"/>
                <c:pt idx="0">
                  <c:v>2009-2010</c:v>
                </c:pt>
                <c:pt idx="1">
                  <c:v>2010-2011</c:v>
                </c:pt>
                <c:pt idx="2">
                  <c:v>2011-2012</c:v>
                </c:pt>
                <c:pt idx="3">
                  <c:v>2012-2013</c:v>
                </c:pt>
                <c:pt idx="4">
                  <c:v>2013-2014</c:v>
                </c:pt>
                <c:pt idx="5">
                  <c:v>2014-2015</c:v>
                </c:pt>
              </c:strCache>
            </c:strRef>
          </c:cat>
          <c:val>
            <c:numRef>
              <c:f>Bilan!$J$4:$O$4</c:f>
              <c:numCache>
                <c:formatCode>0.00%</c:formatCode>
                <c:ptCount val="6"/>
                <c:pt idx="0">
                  <c:v>7.4999999999999997E-2</c:v>
                </c:pt>
                <c:pt idx="1">
                  <c:v>8.1945069788383604E-2</c:v>
                </c:pt>
                <c:pt idx="2">
                  <c:v>8.6978381096028096E-2</c:v>
                </c:pt>
                <c:pt idx="3">
                  <c:v>9.0999999999999998E-2</c:v>
                </c:pt>
                <c:pt idx="4">
                  <c:v>9.3899999999999997E-2</c:v>
                </c:pt>
                <c:pt idx="5">
                  <c:v>9.1600000000000001E-2</c:v>
                </c:pt>
              </c:numCache>
            </c:numRef>
          </c:val>
        </c:ser>
        <c:ser>
          <c:idx val="3"/>
          <c:order val="3"/>
          <c:tx>
            <c:strRef>
              <c:f>Bilan!$I$5</c:f>
              <c:strCache>
                <c:ptCount val="1"/>
                <c:pt idx="0">
                  <c:v>CP4</c:v>
                </c:pt>
              </c:strCache>
            </c:strRef>
          </c:tx>
          <c:invertIfNegative val="0"/>
          <c:dLbls>
            <c:dLbl>
              <c:idx val="5"/>
              <c:spPr/>
              <c:txPr>
                <a:bodyPr rot="-5400000" vert="horz"/>
                <a:lstStyle/>
                <a:p>
                  <a:pPr>
                    <a:defRPr sz="1400" b="1">
                      <a:solidFill>
                        <a:srgbClr val="FFFFFF"/>
                      </a:solidFill>
                    </a:defRPr>
                  </a:pPr>
                  <a:endParaRPr lang="fr-FR"/>
                </a:p>
              </c:txPr>
              <c:showLegendKey val="0"/>
              <c:showVal val="1"/>
              <c:showCatName val="0"/>
              <c:showSerName val="0"/>
              <c:showPercent val="0"/>
              <c:showBubbleSize val="0"/>
            </c:dLbl>
            <c:spPr>
              <a:noFill/>
              <a:ln>
                <a:noFill/>
              </a:ln>
              <a:effectLst/>
            </c:spPr>
            <c:txPr>
              <a:bodyPr rot="-5400000" vert="horz"/>
              <a:lstStyle/>
              <a:p>
                <a:pPr>
                  <a:defRPr b="1">
                    <a:solidFill>
                      <a:srgbClr val="FFFFFF"/>
                    </a:solidFill>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Bilan!$J$1:$O$1</c:f>
              <c:strCache>
                <c:ptCount val="6"/>
                <c:pt idx="0">
                  <c:v>2009-2010</c:v>
                </c:pt>
                <c:pt idx="1">
                  <c:v>2010-2011</c:v>
                </c:pt>
                <c:pt idx="2">
                  <c:v>2011-2012</c:v>
                </c:pt>
                <c:pt idx="3">
                  <c:v>2012-2013</c:v>
                </c:pt>
                <c:pt idx="4">
                  <c:v>2013-2014</c:v>
                </c:pt>
                <c:pt idx="5">
                  <c:v>2014-2015</c:v>
                </c:pt>
              </c:strCache>
            </c:strRef>
          </c:cat>
          <c:val>
            <c:numRef>
              <c:f>Bilan!$J$5:$O$5</c:f>
              <c:numCache>
                <c:formatCode>0.00%</c:formatCode>
                <c:ptCount val="6"/>
                <c:pt idx="0">
                  <c:v>0.52017543859649096</c:v>
                </c:pt>
                <c:pt idx="1">
                  <c:v>0.46420531292210698</c:v>
                </c:pt>
                <c:pt idx="2">
                  <c:v>0.440925087983911</c:v>
                </c:pt>
                <c:pt idx="3">
                  <c:v>0.43219999999999997</c:v>
                </c:pt>
                <c:pt idx="4">
                  <c:v>0.4199</c:v>
                </c:pt>
                <c:pt idx="5">
                  <c:v>0.3695</c:v>
                </c:pt>
              </c:numCache>
            </c:numRef>
          </c:val>
        </c:ser>
        <c:ser>
          <c:idx val="4"/>
          <c:order val="4"/>
          <c:tx>
            <c:strRef>
              <c:f>Bilan!$I$6</c:f>
              <c:strCache>
                <c:ptCount val="1"/>
                <c:pt idx="0">
                  <c:v>CP5</c:v>
                </c:pt>
              </c:strCache>
            </c:strRef>
          </c:tx>
          <c:invertIfNegative val="0"/>
          <c:dLbls>
            <c:dLbl>
              <c:idx val="5"/>
              <c:spPr/>
              <c:txPr>
                <a:bodyPr rot="-5400000" vert="horz"/>
                <a:lstStyle/>
                <a:p>
                  <a:pPr>
                    <a:defRPr sz="1400" b="1">
                      <a:solidFill>
                        <a:srgbClr val="FFFFFF"/>
                      </a:solidFill>
                    </a:defRPr>
                  </a:pPr>
                  <a:endParaRPr lang="fr-FR"/>
                </a:p>
              </c:txPr>
              <c:showLegendKey val="0"/>
              <c:showVal val="1"/>
              <c:showCatName val="0"/>
              <c:showSerName val="0"/>
              <c:showPercent val="0"/>
              <c:showBubbleSize val="0"/>
            </c:dLbl>
            <c:spPr>
              <a:noFill/>
              <a:ln>
                <a:noFill/>
              </a:ln>
              <a:effectLst/>
            </c:spPr>
            <c:txPr>
              <a:bodyPr rot="-5400000" vert="horz"/>
              <a:lstStyle/>
              <a:p>
                <a:pPr>
                  <a:defRPr b="1">
                    <a:solidFill>
                      <a:srgbClr val="FFFFFF"/>
                    </a:solidFill>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Bilan!$J$1:$O$1</c:f>
              <c:strCache>
                <c:ptCount val="6"/>
                <c:pt idx="0">
                  <c:v>2009-2010</c:v>
                </c:pt>
                <c:pt idx="1">
                  <c:v>2010-2011</c:v>
                </c:pt>
                <c:pt idx="2">
                  <c:v>2011-2012</c:v>
                </c:pt>
                <c:pt idx="3">
                  <c:v>2012-2013</c:v>
                </c:pt>
                <c:pt idx="4">
                  <c:v>2013-2014</c:v>
                </c:pt>
                <c:pt idx="5">
                  <c:v>2014-2015</c:v>
                </c:pt>
              </c:strCache>
            </c:strRef>
          </c:cat>
          <c:val>
            <c:numRef>
              <c:f>Bilan!$J$6:$O$6</c:f>
              <c:numCache>
                <c:formatCode>0.00%</c:formatCode>
                <c:ptCount val="6"/>
                <c:pt idx="0">
                  <c:v>0.101315789473684</c:v>
                </c:pt>
                <c:pt idx="1">
                  <c:v>0.14227825303917199</c:v>
                </c:pt>
                <c:pt idx="2">
                  <c:v>0.15635997988939199</c:v>
                </c:pt>
                <c:pt idx="3">
                  <c:v>0.1598</c:v>
                </c:pt>
                <c:pt idx="4">
                  <c:v>0.1598</c:v>
                </c:pt>
                <c:pt idx="5">
                  <c:v>0.20419999999999999</c:v>
                </c:pt>
              </c:numCache>
            </c:numRef>
          </c:val>
        </c:ser>
        <c:dLbls>
          <c:showLegendKey val="0"/>
          <c:showVal val="0"/>
          <c:showCatName val="0"/>
          <c:showSerName val="0"/>
          <c:showPercent val="0"/>
          <c:showBubbleSize val="0"/>
        </c:dLbls>
        <c:gapWidth val="150"/>
        <c:axId val="313321792"/>
        <c:axId val="313322968"/>
      </c:barChart>
      <c:catAx>
        <c:axId val="313321792"/>
        <c:scaling>
          <c:orientation val="minMax"/>
        </c:scaling>
        <c:delete val="0"/>
        <c:axPos val="b"/>
        <c:numFmt formatCode="General" sourceLinked="0"/>
        <c:majorTickMark val="none"/>
        <c:minorTickMark val="none"/>
        <c:tickLblPos val="nextTo"/>
        <c:txPr>
          <a:bodyPr/>
          <a:lstStyle/>
          <a:p>
            <a:pPr>
              <a:defRPr b="1">
                <a:solidFill>
                  <a:schemeClr val="bg1"/>
                </a:solidFill>
              </a:defRPr>
            </a:pPr>
            <a:endParaRPr lang="fr-FR"/>
          </a:p>
        </c:txPr>
        <c:crossAx val="313322968"/>
        <c:crosses val="autoZero"/>
        <c:auto val="1"/>
        <c:lblAlgn val="ctr"/>
        <c:lblOffset val="100"/>
        <c:noMultiLvlLbl val="0"/>
      </c:catAx>
      <c:valAx>
        <c:axId val="313322968"/>
        <c:scaling>
          <c:orientation val="minMax"/>
        </c:scaling>
        <c:delete val="0"/>
        <c:axPos val="l"/>
        <c:majorGridlines/>
        <c:numFmt formatCode="0.00%" sourceLinked="1"/>
        <c:majorTickMark val="none"/>
        <c:minorTickMark val="none"/>
        <c:tickLblPos val="nextTo"/>
        <c:txPr>
          <a:bodyPr/>
          <a:lstStyle/>
          <a:p>
            <a:pPr>
              <a:defRPr b="1">
                <a:solidFill>
                  <a:srgbClr val="FFFFFF"/>
                </a:solidFill>
              </a:defRPr>
            </a:pPr>
            <a:endParaRPr lang="fr-FR"/>
          </a:p>
        </c:txPr>
        <c:crossAx val="313321792"/>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42"/>
    </mc:Choice>
    <mc:Fallback>
      <c:style val="4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v>Moyennes Etab 36</c:v>
          </c:tx>
          <c:spPr>
            <a:solidFill>
              <a:srgbClr val="7030A0"/>
            </a:solidFill>
          </c:spPr>
          <c:invertIfNegative val="0"/>
          <c:dLbls>
            <c:dLbl>
              <c:idx val="11"/>
              <c:delete val="1"/>
              <c:extLst>
                <c:ext xmlns:c15="http://schemas.microsoft.com/office/drawing/2012/chart" uri="{CE6537A1-D6FC-4f65-9D91-7224C49458BB}"/>
              </c:extLst>
            </c:dLbl>
            <c:spPr>
              <a:noFill/>
              <a:ln>
                <a:noFill/>
              </a:ln>
              <a:effectLst/>
            </c:spPr>
            <c:txPr>
              <a:bodyPr rot="-5400000" vert="horz"/>
              <a:lstStyle/>
              <a:p>
                <a:pPr>
                  <a:defRPr sz="1800" b="1"/>
                </a:pPr>
                <a:endParaRPr lang="fr-FR"/>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errBars>
            <c:errBarType val="both"/>
            <c:errValType val="cust"/>
            <c:noEndCap val="0"/>
            <c:plus>
              <c:numRef>
                <c:f>'DONNEES ETAB'!$J$42:$J$53</c:f>
                <c:numCache>
                  <c:formatCode>General</c:formatCode>
                  <c:ptCount val="12"/>
                  <c:pt idx="0">
                    <c:v>4.676785635290698</c:v>
                  </c:pt>
                  <c:pt idx="1">
                    <c:v>4.5276053265965359</c:v>
                  </c:pt>
                  <c:pt idx="2">
                    <c:v>3.150482517834599</c:v>
                  </c:pt>
                  <c:pt idx="3">
                    <c:v>3.1210244482531522</c:v>
                  </c:pt>
                  <c:pt idx="4">
                    <c:v>4.5287376245350366</c:v>
                  </c:pt>
                  <c:pt idx="5">
                    <c:v>4.1361871824378618</c:v>
                  </c:pt>
                  <c:pt idx="6">
                    <c:v>3.6272474121226002</c:v>
                  </c:pt>
                  <c:pt idx="7">
                    <c:v>2.1746249185716509</c:v>
                  </c:pt>
                  <c:pt idx="8">
                    <c:v>4.3636758205286776</c:v>
                  </c:pt>
                  <c:pt idx="9">
                    <c:v>3.5387510987476078</c:v>
                  </c:pt>
                  <c:pt idx="10">
                    <c:v>3.2221455929585532</c:v>
                  </c:pt>
                  <c:pt idx="11">
                    <c:v>0</c:v>
                  </c:pt>
                </c:numCache>
              </c:numRef>
            </c:plus>
            <c:minus>
              <c:numRef>
                <c:f>'DONNEES ETAB'!$J$42:$J$53</c:f>
                <c:numCache>
                  <c:formatCode>General</c:formatCode>
                  <c:ptCount val="12"/>
                  <c:pt idx="0">
                    <c:v>4.676785635290698</c:v>
                  </c:pt>
                  <c:pt idx="1">
                    <c:v>4.5276053265965359</c:v>
                  </c:pt>
                  <c:pt idx="2">
                    <c:v>3.150482517834599</c:v>
                  </c:pt>
                  <c:pt idx="3">
                    <c:v>3.1210244482531522</c:v>
                  </c:pt>
                  <c:pt idx="4">
                    <c:v>4.5287376245350366</c:v>
                  </c:pt>
                  <c:pt idx="5">
                    <c:v>4.1361871824378618</c:v>
                  </c:pt>
                  <c:pt idx="6">
                    <c:v>3.6272474121226002</c:v>
                  </c:pt>
                  <c:pt idx="7">
                    <c:v>2.1746249185716509</c:v>
                  </c:pt>
                  <c:pt idx="8">
                    <c:v>4.3636758205286776</c:v>
                  </c:pt>
                  <c:pt idx="9">
                    <c:v>3.5387510987476078</c:v>
                  </c:pt>
                  <c:pt idx="10">
                    <c:v>3.2221455929585532</c:v>
                  </c:pt>
                  <c:pt idx="11">
                    <c:v>0</c:v>
                  </c:pt>
                </c:numCache>
              </c:numRef>
            </c:minus>
          </c:errBars>
          <c:cat>
            <c:strRef>
              <c:f>'DONNEES ETAB'!$G$42:$G$53</c:f>
              <c:strCache>
                <c:ptCount val="12"/>
                <c:pt idx="0">
                  <c:v>LP CHATEAUNEUF</c:v>
                </c:pt>
                <c:pt idx="1">
                  <c:v>LPO PASTEUR</c:v>
                </c:pt>
                <c:pt idx="2">
                  <c:v>LP LES CHARMILLES</c:v>
                </c:pt>
                <c:pt idx="3">
                  <c:v>LPO GEORGE SAND</c:v>
                </c:pt>
                <c:pt idx="4">
                  <c:v>LP JEAN D'ALEMBERT</c:v>
                </c:pt>
                <c:pt idx="5">
                  <c:v>LPO BLAISE PASCAL</c:v>
                </c:pt>
                <c:pt idx="6">
                  <c:v>EREA ERIC TABARLY</c:v>
                </c:pt>
                <c:pt idx="7">
                  <c:v>LPP SAINT CYR</c:v>
                </c:pt>
                <c:pt idx="8">
                  <c:v>LPP SAINTE SOLANGE</c:v>
                </c:pt>
                <c:pt idx="9">
                  <c:v>CFA AFORPROBA 36</c:v>
                </c:pt>
                <c:pt idx="10">
                  <c:v>IME CHANTEMERLE VALE</c:v>
                </c:pt>
                <c:pt idx="11">
                  <c:v>CFA INTERPRO CHATX</c:v>
                </c:pt>
              </c:strCache>
            </c:strRef>
          </c:cat>
          <c:val>
            <c:numRef>
              <c:f>'DONNEES ETAB'!$I$42:$I$53</c:f>
              <c:numCache>
                <c:formatCode>0.00</c:formatCode>
                <c:ptCount val="12"/>
                <c:pt idx="0">
                  <c:v>11.4816513761468</c:v>
                </c:pt>
                <c:pt idx="1">
                  <c:v>13.272820512820511</c:v>
                </c:pt>
                <c:pt idx="2">
                  <c:v>13.11195121951218</c:v>
                </c:pt>
                <c:pt idx="3">
                  <c:v>14.405223880597021</c:v>
                </c:pt>
                <c:pt idx="4">
                  <c:v>12.34148148148148</c:v>
                </c:pt>
                <c:pt idx="5">
                  <c:v>12.733142857142861</c:v>
                </c:pt>
                <c:pt idx="6">
                  <c:v>12.3569105691057</c:v>
                </c:pt>
                <c:pt idx="7">
                  <c:v>13.763157894736841</c:v>
                </c:pt>
                <c:pt idx="8">
                  <c:v>13</c:v>
                </c:pt>
                <c:pt idx="9">
                  <c:v>12.11885245901639</c:v>
                </c:pt>
                <c:pt idx="10">
                  <c:v>11.866666666666671</c:v>
                </c:pt>
                <c:pt idx="11">
                  <c:v>0</c:v>
                </c:pt>
              </c:numCache>
            </c:numRef>
          </c:val>
        </c:ser>
        <c:dLbls>
          <c:showLegendKey val="0"/>
          <c:showVal val="0"/>
          <c:showCatName val="0"/>
          <c:showSerName val="0"/>
          <c:showPercent val="0"/>
          <c:showBubbleSize val="0"/>
        </c:dLbls>
        <c:gapWidth val="72"/>
        <c:axId val="468135952"/>
        <c:axId val="468139872"/>
      </c:barChart>
      <c:lineChart>
        <c:grouping val="standard"/>
        <c:varyColors val="0"/>
        <c:ser>
          <c:idx val="1"/>
          <c:order val="1"/>
          <c:tx>
            <c:v>Moyenne Dept 36 : 12,64</c:v>
          </c:tx>
          <c:marker>
            <c:symbol val="none"/>
          </c:marker>
          <c:cat>
            <c:strRef>
              <c:f>'DONNEES ETAB'!$G$42:$G$53</c:f>
              <c:strCache>
                <c:ptCount val="12"/>
                <c:pt idx="0">
                  <c:v>LP CHATEAUNEUF</c:v>
                </c:pt>
                <c:pt idx="1">
                  <c:v>LPO PASTEUR</c:v>
                </c:pt>
                <c:pt idx="2">
                  <c:v>LP LES CHARMILLES</c:v>
                </c:pt>
                <c:pt idx="3">
                  <c:v>LPO GEORGE SAND</c:v>
                </c:pt>
                <c:pt idx="4">
                  <c:v>LP JEAN D'ALEMBERT</c:v>
                </c:pt>
                <c:pt idx="5">
                  <c:v>LPO BLAISE PASCAL</c:v>
                </c:pt>
                <c:pt idx="6">
                  <c:v>EREA ERIC TABARLY</c:v>
                </c:pt>
                <c:pt idx="7">
                  <c:v>LPP SAINT CYR</c:v>
                </c:pt>
                <c:pt idx="8">
                  <c:v>LPP SAINTE SOLANGE</c:v>
                </c:pt>
                <c:pt idx="9">
                  <c:v>CFA AFORPROBA 36</c:v>
                </c:pt>
                <c:pt idx="10">
                  <c:v>IME CHANTEMERLE VALE</c:v>
                </c:pt>
                <c:pt idx="11">
                  <c:v>CFA INTERPRO CHATX</c:v>
                </c:pt>
              </c:strCache>
            </c:strRef>
          </c:cat>
          <c:val>
            <c:numRef>
              <c:f>'DONNEES ETAB'!$K$42:$K$53</c:f>
              <c:numCache>
                <c:formatCode>0.00</c:formatCode>
                <c:ptCount val="12"/>
                <c:pt idx="0">
                  <c:v>12.644782168186429</c:v>
                </c:pt>
                <c:pt idx="1">
                  <c:v>12.644782168186429</c:v>
                </c:pt>
                <c:pt idx="2">
                  <c:v>12.644782168186429</c:v>
                </c:pt>
                <c:pt idx="3">
                  <c:v>12.644782168186429</c:v>
                </c:pt>
                <c:pt idx="4">
                  <c:v>12.644782168186429</c:v>
                </c:pt>
                <c:pt idx="5">
                  <c:v>12.644782168186429</c:v>
                </c:pt>
                <c:pt idx="6">
                  <c:v>12.644782168186429</c:v>
                </c:pt>
                <c:pt idx="7">
                  <c:v>12.644782168186429</c:v>
                </c:pt>
                <c:pt idx="8">
                  <c:v>12.644782168186429</c:v>
                </c:pt>
                <c:pt idx="9">
                  <c:v>12.644782168186429</c:v>
                </c:pt>
                <c:pt idx="10">
                  <c:v>12.644782168186429</c:v>
                </c:pt>
                <c:pt idx="11">
                  <c:v>12.644782168186429</c:v>
                </c:pt>
              </c:numCache>
            </c:numRef>
          </c:val>
          <c:smooth val="0"/>
        </c:ser>
        <c:ser>
          <c:idx val="2"/>
          <c:order val="2"/>
          <c:tx>
            <c:v>Moyenne Acad : 12,87</c:v>
          </c:tx>
          <c:marker>
            <c:symbol val="none"/>
          </c:marker>
          <c:cat>
            <c:strRef>
              <c:f>'DONNEES ETAB'!$G$42:$G$53</c:f>
              <c:strCache>
                <c:ptCount val="12"/>
                <c:pt idx="0">
                  <c:v>LP CHATEAUNEUF</c:v>
                </c:pt>
                <c:pt idx="1">
                  <c:v>LPO PASTEUR</c:v>
                </c:pt>
                <c:pt idx="2">
                  <c:v>LP LES CHARMILLES</c:v>
                </c:pt>
                <c:pt idx="3">
                  <c:v>LPO GEORGE SAND</c:v>
                </c:pt>
                <c:pt idx="4">
                  <c:v>LP JEAN D'ALEMBERT</c:v>
                </c:pt>
                <c:pt idx="5">
                  <c:v>LPO BLAISE PASCAL</c:v>
                </c:pt>
                <c:pt idx="6">
                  <c:v>EREA ERIC TABARLY</c:v>
                </c:pt>
                <c:pt idx="7">
                  <c:v>LPP SAINT CYR</c:v>
                </c:pt>
                <c:pt idx="8">
                  <c:v>LPP SAINTE SOLANGE</c:v>
                </c:pt>
                <c:pt idx="9">
                  <c:v>CFA AFORPROBA 36</c:v>
                </c:pt>
                <c:pt idx="10">
                  <c:v>IME CHANTEMERLE VALE</c:v>
                </c:pt>
                <c:pt idx="11">
                  <c:v>CFA INTERPRO CHATX</c:v>
                </c:pt>
              </c:strCache>
            </c:strRef>
          </c:cat>
          <c:val>
            <c:numRef>
              <c:f>'DONNEES ETAB'!$M$42:$M$53</c:f>
              <c:numCache>
                <c:formatCode>0.00</c:formatCode>
                <c:ptCount val="12"/>
                <c:pt idx="0">
                  <c:v>12.86761844995301</c:v>
                </c:pt>
                <c:pt idx="1">
                  <c:v>12.86761844995301</c:v>
                </c:pt>
                <c:pt idx="2">
                  <c:v>12.86761844995301</c:v>
                </c:pt>
                <c:pt idx="3">
                  <c:v>12.86761844995301</c:v>
                </c:pt>
                <c:pt idx="4">
                  <c:v>12.86761844995301</c:v>
                </c:pt>
                <c:pt idx="5">
                  <c:v>12.86761844995301</c:v>
                </c:pt>
                <c:pt idx="6">
                  <c:v>12.86761844995301</c:v>
                </c:pt>
                <c:pt idx="7">
                  <c:v>12.86761844995301</c:v>
                </c:pt>
                <c:pt idx="8">
                  <c:v>12.86761844995301</c:v>
                </c:pt>
                <c:pt idx="9">
                  <c:v>12.86761844995301</c:v>
                </c:pt>
                <c:pt idx="10">
                  <c:v>12.86761844995301</c:v>
                </c:pt>
                <c:pt idx="11">
                  <c:v>12.86761844995301</c:v>
                </c:pt>
              </c:numCache>
            </c:numRef>
          </c:val>
          <c:smooth val="0"/>
        </c:ser>
        <c:dLbls>
          <c:showLegendKey val="0"/>
          <c:showVal val="0"/>
          <c:showCatName val="0"/>
          <c:showSerName val="0"/>
          <c:showPercent val="0"/>
          <c:showBubbleSize val="0"/>
        </c:dLbls>
        <c:marker val="1"/>
        <c:smooth val="0"/>
        <c:axId val="468135952"/>
        <c:axId val="468139872"/>
      </c:lineChart>
      <c:catAx>
        <c:axId val="468135952"/>
        <c:scaling>
          <c:orientation val="minMax"/>
        </c:scaling>
        <c:delete val="0"/>
        <c:axPos val="b"/>
        <c:numFmt formatCode="General" sourceLinked="0"/>
        <c:majorTickMark val="out"/>
        <c:minorTickMark val="none"/>
        <c:tickLblPos val="nextTo"/>
        <c:crossAx val="468139872"/>
        <c:crosses val="autoZero"/>
        <c:auto val="1"/>
        <c:lblAlgn val="ctr"/>
        <c:lblOffset val="100"/>
        <c:noMultiLvlLbl val="0"/>
      </c:catAx>
      <c:valAx>
        <c:axId val="468139872"/>
        <c:scaling>
          <c:orientation val="minMax"/>
          <c:max val="20"/>
          <c:min val="4"/>
        </c:scaling>
        <c:delete val="0"/>
        <c:axPos val="l"/>
        <c:majorGridlines/>
        <c:numFmt formatCode="0.00" sourceLinked="1"/>
        <c:majorTickMark val="out"/>
        <c:minorTickMark val="none"/>
        <c:tickLblPos val="nextTo"/>
        <c:crossAx val="468135952"/>
        <c:crosses val="autoZero"/>
        <c:crossBetween val="between"/>
      </c:valAx>
      <c:spPr>
        <a:noFill/>
      </c:spPr>
    </c:plotArea>
    <c:legend>
      <c:legendPos val="t"/>
      <c:layout/>
      <c:overlay val="0"/>
    </c:legend>
    <c:plotVisOnly val="1"/>
    <c:dispBlanksAs val="gap"/>
    <c:showDLblsOverMax val="0"/>
  </c:chart>
  <c:spPr>
    <a:noFill/>
  </c:sp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42"/>
    </mc:Choice>
    <mc:Fallback>
      <c:style val="4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v>Moyennes Etab 36</c:v>
          </c:tx>
          <c:spPr>
            <a:solidFill>
              <a:srgbClr val="7030A0"/>
            </a:solidFill>
          </c:spPr>
          <c:invertIfNegative val="0"/>
          <c:dLbls>
            <c:dLbl>
              <c:idx val="11"/>
              <c:delete val="1"/>
              <c:extLst>
                <c:ext xmlns:c15="http://schemas.microsoft.com/office/drawing/2012/chart" uri="{CE6537A1-D6FC-4f65-9D91-7224C49458BB}"/>
              </c:extLst>
            </c:dLbl>
            <c:spPr>
              <a:noFill/>
              <a:ln>
                <a:noFill/>
              </a:ln>
              <a:effectLst/>
            </c:spPr>
            <c:txPr>
              <a:bodyPr rot="-5400000" vert="horz"/>
              <a:lstStyle/>
              <a:p>
                <a:pPr>
                  <a:defRPr sz="1800" b="1"/>
                </a:pPr>
                <a:endParaRPr lang="fr-FR"/>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errBars>
            <c:errBarType val="both"/>
            <c:errValType val="cust"/>
            <c:noEndCap val="0"/>
            <c:plus>
              <c:numRef>
                <c:f>'DONNEES ETAB'!$J$38:$J$45</c:f>
                <c:numCache>
                  <c:formatCode>General</c:formatCode>
                  <c:ptCount val="8"/>
                  <c:pt idx="0">
                    <c:v>3.4683058391813399</c:v>
                  </c:pt>
                  <c:pt idx="1">
                    <c:v>2.2363210265559399</c:v>
                  </c:pt>
                  <c:pt idx="2">
                    <c:v>3.855463197899176</c:v>
                  </c:pt>
                  <c:pt idx="3">
                    <c:v>3.1013933488428651</c:v>
                  </c:pt>
                  <c:pt idx="4">
                    <c:v>3.491717141915363</c:v>
                  </c:pt>
                  <c:pt idx="5">
                    <c:v>3.6270947013032648</c:v>
                  </c:pt>
                  <c:pt idx="6">
                    <c:v>3.5202330627852652</c:v>
                  </c:pt>
                  <c:pt idx="7">
                    <c:v>2.3921158043506301</c:v>
                  </c:pt>
                </c:numCache>
              </c:numRef>
            </c:plus>
            <c:minus>
              <c:numRef>
                <c:f>'DONNEES ETAB'!$J$38:$J$45</c:f>
                <c:numCache>
                  <c:formatCode>General</c:formatCode>
                  <c:ptCount val="8"/>
                  <c:pt idx="0">
                    <c:v>3.4683058391813399</c:v>
                  </c:pt>
                  <c:pt idx="1">
                    <c:v>2.2363210265559399</c:v>
                  </c:pt>
                  <c:pt idx="2">
                    <c:v>3.855463197899176</c:v>
                  </c:pt>
                  <c:pt idx="3">
                    <c:v>3.1013933488428651</c:v>
                  </c:pt>
                  <c:pt idx="4">
                    <c:v>3.491717141915363</c:v>
                  </c:pt>
                  <c:pt idx="5">
                    <c:v>3.6270947013032648</c:v>
                  </c:pt>
                  <c:pt idx="6">
                    <c:v>3.5202330627852652</c:v>
                  </c:pt>
                  <c:pt idx="7">
                    <c:v>2.3921158043506301</c:v>
                  </c:pt>
                </c:numCache>
              </c:numRef>
            </c:minus>
          </c:errBars>
          <c:cat>
            <c:strRef>
              <c:f>'DONNEES ETAB'!$G$38:$G$45</c:f>
              <c:strCache>
                <c:ptCount val="8"/>
                <c:pt idx="0">
                  <c:v>LP LES CHARMILLES</c:v>
                </c:pt>
                <c:pt idx="1">
                  <c:v>LPP SAINT CYR</c:v>
                </c:pt>
                <c:pt idx="2">
                  <c:v>LPO BLAISE PASCAL</c:v>
                </c:pt>
                <c:pt idx="3">
                  <c:v>LP CHATEAUNEUF</c:v>
                </c:pt>
                <c:pt idx="4">
                  <c:v>LPO PASTEUR</c:v>
                </c:pt>
                <c:pt idx="5">
                  <c:v>LPP STE SOLANGE</c:v>
                </c:pt>
                <c:pt idx="6">
                  <c:v>LP JEAN D'ALEMBERT</c:v>
                </c:pt>
                <c:pt idx="7">
                  <c:v>LPO GEORGE SAND</c:v>
                </c:pt>
              </c:strCache>
            </c:strRef>
          </c:cat>
          <c:val>
            <c:numRef>
              <c:f>'DONNEES ETAB'!$I$38:$I$45</c:f>
              <c:numCache>
                <c:formatCode>0.00</c:formatCode>
                <c:ptCount val="8"/>
                <c:pt idx="0">
                  <c:v>13.07947976878612</c:v>
                </c:pt>
                <c:pt idx="1">
                  <c:v>13.659574468085109</c:v>
                </c:pt>
                <c:pt idx="2">
                  <c:v>12.63658536585366</c:v>
                </c:pt>
                <c:pt idx="3">
                  <c:v>12.282156133829</c:v>
                </c:pt>
                <c:pt idx="4">
                  <c:v>13.329716981132069</c:v>
                </c:pt>
                <c:pt idx="5">
                  <c:v>10.97916666666667</c:v>
                </c:pt>
                <c:pt idx="6">
                  <c:v>13.27142857142857</c:v>
                </c:pt>
                <c:pt idx="7">
                  <c:v>14.72608695652174</c:v>
                </c:pt>
              </c:numCache>
            </c:numRef>
          </c:val>
        </c:ser>
        <c:dLbls>
          <c:showLegendKey val="0"/>
          <c:showVal val="0"/>
          <c:showCatName val="0"/>
          <c:showSerName val="0"/>
          <c:showPercent val="0"/>
          <c:showBubbleSize val="0"/>
        </c:dLbls>
        <c:gapWidth val="51"/>
        <c:axId val="468133600"/>
        <c:axId val="468133992"/>
      </c:barChart>
      <c:lineChart>
        <c:grouping val="standard"/>
        <c:varyColors val="0"/>
        <c:ser>
          <c:idx val="1"/>
          <c:order val="1"/>
          <c:tx>
            <c:v>Moyenne Dept 28 : 13,01</c:v>
          </c:tx>
          <c:marker>
            <c:symbol val="none"/>
          </c:marker>
          <c:cat>
            <c:strRef>
              <c:f>'DONNEES ETAB'!$G$38:$G$45</c:f>
              <c:strCache>
                <c:ptCount val="8"/>
                <c:pt idx="0">
                  <c:v>LP LES CHARMILLES</c:v>
                </c:pt>
                <c:pt idx="1">
                  <c:v>LPP SAINT CYR</c:v>
                </c:pt>
                <c:pt idx="2">
                  <c:v>LPO BLAISE PASCAL</c:v>
                </c:pt>
                <c:pt idx="3">
                  <c:v>LP CHATEAUNEUF</c:v>
                </c:pt>
                <c:pt idx="4">
                  <c:v>LPO PASTEUR</c:v>
                </c:pt>
                <c:pt idx="5">
                  <c:v>LPP STE SOLANGE</c:v>
                </c:pt>
                <c:pt idx="6">
                  <c:v>LP JEAN D'ALEMBERT</c:v>
                </c:pt>
                <c:pt idx="7">
                  <c:v>LPO GEORGE SAND</c:v>
                </c:pt>
              </c:strCache>
            </c:strRef>
          </c:cat>
          <c:val>
            <c:numRef>
              <c:f>'DONNEES ETAB'!$K$38:$K$45</c:f>
              <c:numCache>
                <c:formatCode>0.00</c:formatCode>
                <c:ptCount val="8"/>
                <c:pt idx="0">
                  <c:v>13.014000000000021</c:v>
                </c:pt>
                <c:pt idx="1">
                  <c:v>13.014000000000021</c:v>
                </c:pt>
                <c:pt idx="2">
                  <c:v>13.014000000000021</c:v>
                </c:pt>
                <c:pt idx="3">
                  <c:v>13.014000000000021</c:v>
                </c:pt>
                <c:pt idx="4">
                  <c:v>13.014000000000021</c:v>
                </c:pt>
                <c:pt idx="5">
                  <c:v>13.014000000000021</c:v>
                </c:pt>
                <c:pt idx="6">
                  <c:v>13.014000000000021</c:v>
                </c:pt>
                <c:pt idx="7">
                  <c:v>13.014000000000021</c:v>
                </c:pt>
              </c:numCache>
            </c:numRef>
          </c:val>
          <c:smooth val="0"/>
        </c:ser>
        <c:ser>
          <c:idx val="2"/>
          <c:order val="2"/>
          <c:tx>
            <c:v>Moyenne Acad : 12,89</c:v>
          </c:tx>
          <c:marker>
            <c:symbol val="none"/>
          </c:marker>
          <c:cat>
            <c:strRef>
              <c:f>'DONNEES ETAB'!$G$38:$G$45</c:f>
              <c:strCache>
                <c:ptCount val="8"/>
                <c:pt idx="0">
                  <c:v>LP LES CHARMILLES</c:v>
                </c:pt>
                <c:pt idx="1">
                  <c:v>LPP SAINT CYR</c:v>
                </c:pt>
                <c:pt idx="2">
                  <c:v>LPO BLAISE PASCAL</c:v>
                </c:pt>
                <c:pt idx="3">
                  <c:v>LP CHATEAUNEUF</c:v>
                </c:pt>
                <c:pt idx="4">
                  <c:v>LPO PASTEUR</c:v>
                </c:pt>
                <c:pt idx="5">
                  <c:v>LPP STE SOLANGE</c:v>
                </c:pt>
                <c:pt idx="6">
                  <c:v>LP JEAN D'ALEMBERT</c:v>
                </c:pt>
                <c:pt idx="7">
                  <c:v>LPO GEORGE SAND</c:v>
                </c:pt>
              </c:strCache>
            </c:strRef>
          </c:cat>
          <c:val>
            <c:numRef>
              <c:f>'DONNEES ETAB'!$M$38:$M$45</c:f>
              <c:numCache>
                <c:formatCode>0.00</c:formatCode>
                <c:ptCount val="8"/>
                <c:pt idx="0">
                  <c:v>12.891569128394099</c:v>
                </c:pt>
                <c:pt idx="1">
                  <c:v>12.891569128394099</c:v>
                </c:pt>
                <c:pt idx="2">
                  <c:v>12.891569128394099</c:v>
                </c:pt>
                <c:pt idx="3">
                  <c:v>12.891569128394099</c:v>
                </c:pt>
                <c:pt idx="4">
                  <c:v>12.891569128394099</c:v>
                </c:pt>
                <c:pt idx="5">
                  <c:v>12.891569128394099</c:v>
                </c:pt>
                <c:pt idx="6">
                  <c:v>12.891569128394099</c:v>
                </c:pt>
                <c:pt idx="7">
                  <c:v>12.891569128394099</c:v>
                </c:pt>
              </c:numCache>
            </c:numRef>
          </c:val>
          <c:smooth val="0"/>
        </c:ser>
        <c:dLbls>
          <c:showLegendKey val="0"/>
          <c:showVal val="0"/>
          <c:showCatName val="0"/>
          <c:showSerName val="0"/>
          <c:showPercent val="0"/>
          <c:showBubbleSize val="0"/>
        </c:dLbls>
        <c:marker val="1"/>
        <c:smooth val="0"/>
        <c:axId val="468133600"/>
        <c:axId val="468133992"/>
      </c:lineChart>
      <c:catAx>
        <c:axId val="468133600"/>
        <c:scaling>
          <c:orientation val="minMax"/>
        </c:scaling>
        <c:delete val="0"/>
        <c:axPos val="b"/>
        <c:numFmt formatCode="General" sourceLinked="0"/>
        <c:majorTickMark val="out"/>
        <c:minorTickMark val="none"/>
        <c:tickLblPos val="nextTo"/>
        <c:txPr>
          <a:bodyPr rot="-2700000"/>
          <a:lstStyle/>
          <a:p>
            <a:pPr>
              <a:defRPr/>
            </a:pPr>
            <a:endParaRPr lang="fr-FR"/>
          </a:p>
        </c:txPr>
        <c:crossAx val="468133992"/>
        <c:crosses val="autoZero"/>
        <c:auto val="1"/>
        <c:lblAlgn val="ctr"/>
        <c:lblOffset val="100"/>
        <c:noMultiLvlLbl val="0"/>
      </c:catAx>
      <c:valAx>
        <c:axId val="468133992"/>
        <c:scaling>
          <c:orientation val="minMax"/>
          <c:max val="20"/>
          <c:min val="4"/>
        </c:scaling>
        <c:delete val="0"/>
        <c:axPos val="l"/>
        <c:majorGridlines/>
        <c:numFmt formatCode="0.00" sourceLinked="1"/>
        <c:majorTickMark val="out"/>
        <c:minorTickMark val="none"/>
        <c:tickLblPos val="nextTo"/>
        <c:crossAx val="468133600"/>
        <c:crosses val="autoZero"/>
        <c:crossBetween val="between"/>
      </c:valAx>
      <c:spPr>
        <a:noFill/>
      </c:spPr>
    </c:plotArea>
    <c:legend>
      <c:legendPos val="t"/>
      <c:layout/>
      <c:overlay val="0"/>
    </c:legend>
    <c:plotVisOnly val="1"/>
    <c:dispBlanksAs val="gap"/>
    <c:showDLblsOverMax val="0"/>
  </c:chart>
  <c:spPr>
    <a:noFill/>
  </c:sp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42"/>
    </mc:Choice>
    <mc:Fallback>
      <c:style val="4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v>Moyennes Etab 18</c:v>
          </c:tx>
          <c:spPr>
            <a:solidFill>
              <a:srgbClr val="C00000"/>
            </a:solidFill>
          </c:spPr>
          <c:invertIfNegative val="0"/>
          <c:dLbls>
            <c:dLbl>
              <c:idx val="13"/>
              <c:delete val="1"/>
              <c:extLst>
                <c:ext xmlns:c15="http://schemas.microsoft.com/office/drawing/2012/chart" uri="{CE6537A1-D6FC-4f65-9D91-7224C49458BB}"/>
              </c:extLst>
            </c:dLbl>
            <c:spPr>
              <a:noFill/>
              <a:ln>
                <a:noFill/>
              </a:ln>
              <a:effectLst/>
            </c:spPr>
            <c:txPr>
              <a:bodyPr rot="-5400000" vert="horz"/>
              <a:lstStyle/>
              <a:p>
                <a:pPr>
                  <a:defRPr sz="1800" b="1"/>
                </a:pPr>
                <a:endParaRPr lang="fr-FR"/>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errBars>
            <c:errBarType val="both"/>
            <c:errValType val="cust"/>
            <c:noEndCap val="0"/>
            <c:plus>
              <c:numRef>
                <c:f>'DONNEES ETAB'!$J$7:$J$20</c:f>
                <c:numCache>
                  <c:formatCode>General</c:formatCode>
                  <c:ptCount val="14"/>
                  <c:pt idx="0">
                    <c:v>4.1365300587794138</c:v>
                  </c:pt>
                  <c:pt idx="1">
                    <c:v>4.7849365131757091</c:v>
                  </c:pt>
                  <c:pt idx="2">
                    <c:v>3.5144257521708941</c:v>
                  </c:pt>
                  <c:pt idx="3">
                    <c:v>4.4514142936537366</c:v>
                  </c:pt>
                  <c:pt idx="4">
                    <c:v>4.0231459027222094</c:v>
                  </c:pt>
                  <c:pt idx="5">
                    <c:v>4.4482110521079896</c:v>
                  </c:pt>
                  <c:pt idx="6">
                    <c:v>3.599987387352054</c:v>
                  </c:pt>
                  <c:pt idx="7">
                    <c:v>3.0963353308235928</c:v>
                  </c:pt>
                  <c:pt idx="8">
                    <c:v>3.6194344088479409</c:v>
                  </c:pt>
                  <c:pt idx="9">
                    <c:v>2.5999814088164568</c:v>
                  </c:pt>
                  <c:pt idx="10">
                    <c:v>3.71178740003695</c:v>
                  </c:pt>
                  <c:pt idx="11">
                    <c:v>3.115667697955228</c:v>
                  </c:pt>
                  <c:pt idx="12">
                    <c:v>1.6345871038277531</c:v>
                  </c:pt>
                  <c:pt idx="13">
                    <c:v>0</c:v>
                  </c:pt>
                </c:numCache>
              </c:numRef>
            </c:plus>
            <c:minus>
              <c:numRef>
                <c:f>'DONNEES ETAB'!$J$7:$J$20</c:f>
                <c:numCache>
                  <c:formatCode>General</c:formatCode>
                  <c:ptCount val="14"/>
                  <c:pt idx="0">
                    <c:v>4.1365300587794138</c:v>
                  </c:pt>
                  <c:pt idx="1">
                    <c:v>4.7849365131757091</c:v>
                  </c:pt>
                  <c:pt idx="2">
                    <c:v>3.5144257521708941</c:v>
                  </c:pt>
                  <c:pt idx="3">
                    <c:v>4.4514142936537366</c:v>
                  </c:pt>
                  <c:pt idx="4">
                    <c:v>4.0231459027222094</c:v>
                  </c:pt>
                  <c:pt idx="5">
                    <c:v>4.4482110521079896</c:v>
                  </c:pt>
                  <c:pt idx="6">
                    <c:v>3.599987387352054</c:v>
                  </c:pt>
                  <c:pt idx="7">
                    <c:v>3.0963353308235928</c:v>
                  </c:pt>
                  <c:pt idx="8">
                    <c:v>3.6194344088479409</c:v>
                  </c:pt>
                  <c:pt idx="9">
                    <c:v>2.5999814088164568</c:v>
                  </c:pt>
                  <c:pt idx="10">
                    <c:v>3.71178740003695</c:v>
                  </c:pt>
                  <c:pt idx="11">
                    <c:v>3.115667697955228</c:v>
                  </c:pt>
                  <c:pt idx="12">
                    <c:v>1.6345871038277531</c:v>
                  </c:pt>
                  <c:pt idx="13">
                    <c:v>0</c:v>
                  </c:pt>
                </c:numCache>
              </c:numRef>
            </c:minus>
          </c:errBars>
          <c:cat>
            <c:strRef>
              <c:f>'DONNEES ETAB'!$G$7:$G$20</c:f>
              <c:strCache>
                <c:ptCount val="14"/>
                <c:pt idx="0">
                  <c:v>LPO P-E MARTIN</c:v>
                </c:pt>
                <c:pt idx="1">
                  <c:v>LP JEAN DE BERRY</c:v>
                </c:pt>
                <c:pt idx="2">
                  <c:v>LP JEAN MERMOZ</c:v>
                </c:pt>
                <c:pt idx="3">
                  <c:v>LP JEAN GUEHENNO</c:v>
                </c:pt>
                <c:pt idx="4">
                  <c:v>LP JEAN MOULIN</c:v>
                </c:pt>
                <c:pt idx="5">
                  <c:v>LPO EDOUARD VAILLANT</c:v>
                </c:pt>
                <c:pt idx="6">
                  <c:v>LPO HENRI BRISSON</c:v>
                </c:pt>
                <c:pt idx="7">
                  <c:v>LP JACQUES COEUR</c:v>
                </c:pt>
                <c:pt idx="8">
                  <c:v>LYC ST J.-B. DE LA S</c:v>
                </c:pt>
                <c:pt idx="9">
                  <c:v>LPP SAINT JOSEPH</c:v>
                </c:pt>
                <c:pt idx="10">
                  <c:v>LP VAUVERT</c:v>
                </c:pt>
                <c:pt idx="11">
                  <c:v>CFAI CENTRE AUBIGNY</c:v>
                </c:pt>
                <c:pt idx="12">
                  <c:v>IME LE VEIUX NANCAY</c:v>
                </c:pt>
                <c:pt idx="13">
                  <c:v>CFA INTERPRO BOURGES</c:v>
                </c:pt>
              </c:strCache>
            </c:strRef>
          </c:cat>
          <c:val>
            <c:numRef>
              <c:f>'DONNEES ETAB'!$I$7:$I$20</c:f>
              <c:numCache>
                <c:formatCode>0.00</c:formatCode>
                <c:ptCount val="14"/>
                <c:pt idx="0">
                  <c:v>13.110158730158719</c:v>
                </c:pt>
                <c:pt idx="1">
                  <c:v>12.88126984126985</c:v>
                </c:pt>
                <c:pt idx="2">
                  <c:v>13.073829201101921</c:v>
                </c:pt>
                <c:pt idx="3">
                  <c:v>12.83753943217666</c:v>
                </c:pt>
                <c:pt idx="4">
                  <c:v>12.07317073170732</c:v>
                </c:pt>
                <c:pt idx="5">
                  <c:v>13.054098360655731</c:v>
                </c:pt>
                <c:pt idx="6">
                  <c:v>12.91173708920188</c:v>
                </c:pt>
                <c:pt idx="7">
                  <c:v>12.296407185628739</c:v>
                </c:pt>
                <c:pt idx="8">
                  <c:v>11.78879310344827</c:v>
                </c:pt>
                <c:pt idx="9">
                  <c:v>13.436868686868699</c:v>
                </c:pt>
                <c:pt idx="10">
                  <c:v>13.19255014326647</c:v>
                </c:pt>
                <c:pt idx="11">
                  <c:v>12.68928571428571</c:v>
                </c:pt>
                <c:pt idx="12">
                  <c:v>10.625</c:v>
                </c:pt>
                <c:pt idx="13">
                  <c:v>0</c:v>
                </c:pt>
              </c:numCache>
            </c:numRef>
          </c:val>
        </c:ser>
        <c:dLbls>
          <c:showLegendKey val="0"/>
          <c:showVal val="0"/>
          <c:showCatName val="0"/>
          <c:showSerName val="0"/>
          <c:showPercent val="0"/>
          <c:showBubbleSize val="0"/>
        </c:dLbls>
        <c:gapWidth val="51"/>
        <c:axId val="468134776"/>
        <c:axId val="468135168"/>
      </c:barChart>
      <c:lineChart>
        <c:grouping val="standard"/>
        <c:varyColors val="0"/>
        <c:ser>
          <c:idx val="1"/>
          <c:order val="1"/>
          <c:tx>
            <c:v>Moyenne Dept 18 : 12,90</c:v>
          </c:tx>
          <c:marker>
            <c:symbol val="none"/>
          </c:marker>
          <c:cat>
            <c:strRef>
              <c:f>'DONNEES ETAB'!$G$7:$G$20</c:f>
              <c:strCache>
                <c:ptCount val="14"/>
                <c:pt idx="0">
                  <c:v>LPO P-E MARTIN</c:v>
                </c:pt>
                <c:pt idx="1">
                  <c:v>LP JEAN DE BERRY</c:v>
                </c:pt>
                <c:pt idx="2">
                  <c:v>LP JEAN MERMOZ</c:v>
                </c:pt>
                <c:pt idx="3">
                  <c:v>LP JEAN GUEHENNO</c:v>
                </c:pt>
                <c:pt idx="4">
                  <c:v>LP JEAN MOULIN</c:v>
                </c:pt>
                <c:pt idx="5">
                  <c:v>LPO EDOUARD VAILLANT</c:v>
                </c:pt>
                <c:pt idx="6">
                  <c:v>LPO HENRI BRISSON</c:v>
                </c:pt>
                <c:pt idx="7">
                  <c:v>LP JACQUES COEUR</c:v>
                </c:pt>
                <c:pt idx="8">
                  <c:v>LYC ST J.-B. DE LA S</c:v>
                </c:pt>
                <c:pt idx="9">
                  <c:v>LPP SAINT JOSEPH</c:v>
                </c:pt>
                <c:pt idx="10">
                  <c:v>LP VAUVERT</c:v>
                </c:pt>
                <c:pt idx="11">
                  <c:v>CFAI CENTRE AUBIGNY</c:v>
                </c:pt>
                <c:pt idx="12">
                  <c:v>IME LE VEIUX NANCAY</c:v>
                </c:pt>
                <c:pt idx="13">
                  <c:v>CFA INTERPRO BOURGES</c:v>
                </c:pt>
              </c:strCache>
            </c:strRef>
          </c:cat>
          <c:val>
            <c:numRef>
              <c:f>'DONNEES ETAB'!$K$7:$K$20</c:f>
              <c:numCache>
                <c:formatCode>0.00</c:formatCode>
                <c:ptCount val="14"/>
                <c:pt idx="0">
                  <c:v>12.895471014492751</c:v>
                </c:pt>
                <c:pt idx="1">
                  <c:v>12.895471014492751</c:v>
                </c:pt>
                <c:pt idx="2">
                  <c:v>12.895471014492751</c:v>
                </c:pt>
                <c:pt idx="3">
                  <c:v>12.895471014492751</c:v>
                </c:pt>
                <c:pt idx="4">
                  <c:v>12.895471014492751</c:v>
                </c:pt>
                <c:pt idx="5">
                  <c:v>12.895471014492751</c:v>
                </c:pt>
                <c:pt idx="6">
                  <c:v>12.895471014492751</c:v>
                </c:pt>
                <c:pt idx="7">
                  <c:v>12.895471014492751</c:v>
                </c:pt>
                <c:pt idx="8">
                  <c:v>12.895471014492751</c:v>
                </c:pt>
                <c:pt idx="9">
                  <c:v>12.895471014492751</c:v>
                </c:pt>
                <c:pt idx="10">
                  <c:v>12.895471014492751</c:v>
                </c:pt>
                <c:pt idx="11">
                  <c:v>12.895471014492751</c:v>
                </c:pt>
                <c:pt idx="12">
                  <c:v>12.895471014492751</c:v>
                </c:pt>
                <c:pt idx="13">
                  <c:v>12.895471014492751</c:v>
                </c:pt>
              </c:numCache>
            </c:numRef>
          </c:val>
          <c:smooth val="0"/>
        </c:ser>
        <c:ser>
          <c:idx val="2"/>
          <c:order val="2"/>
          <c:tx>
            <c:v>Moyenne Acad : 12,87</c:v>
          </c:tx>
          <c:marker>
            <c:symbol val="none"/>
          </c:marker>
          <c:cat>
            <c:strRef>
              <c:f>'DONNEES ETAB'!$G$7:$G$20</c:f>
              <c:strCache>
                <c:ptCount val="14"/>
                <c:pt idx="0">
                  <c:v>LPO P-E MARTIN</c:v>
                </c:pt>
                <c:pt idx="1">
                  <c:v>LP JEAN DE BERRY</c:v>
                </c:pt>
                <c:pt idx="2">
                  <c:v>LP JEAN MERMOZ</c:v>
                </c:pt>
                <c:pt idx="3">
                  <c:v>LP JEAN GUEHENNO</c:v>
                </c:pt>
                <c:pt idx="4">
                  <c:v>LP JEAN MOULIN</c:v>
                </c:pt>
                <c:pt idx="5">
                  <c:v>LPO EDOUARD VAILLANT</c:v>
                </c:pt>
                <c:pt idx="6">
                  <c:v>LPO HENRI BRISSON</c:v>
                </c:pt>
                <c:pt idx="7">
                  <c:v>LP JACQUES COEUR</c:v>
                </c:pt>
                <c:pt idx="8">
                  <c:v>LYC ST J.-B. DE LA S</c:v>
                </c:pt>
                <c:pt idx="9">
                  <c:v>LPP SAINT JOSEPH</c:v>
                </c:pt>
                <c:pt idx="10">
                  <c:v>LP VAUVERT</c:v>
                </c:pt>
                <c:pt idx="11">
                  <c:v>CFAI CENTRE AUBIGNY</c:v>
                </c:pt>
                <c:pt idx="12">
                  <c:v>IME LE VEIUX NANCAY</c:v>
                </c:pt>
                <c:pt idx="13">
                  <c:v>CFA INTERPRO BOURGES</c:v>
                </c:pt>
              </c:strCache>
            </c:strRef>
          </c:cat>
          <c:val>
            <c:numRef>
              <c:f>'DONNEES ETAB'!$M$7:$M$20</c:f>
              <c:numCache>
                <c:formatCode>0.00</c:formatCode>
                <c:ptCount val="14"/>
                <c:pt idx="0">
                  <c:v>12.86761844995301</c:v>
                </c:pt>
                <c:pt idx="1">
                  <c:v>12.86761844995301</c:v>
                </c:pt>
                <c:pt idx="2">
                  <c:v>12.86761844995301</c:v>
                </c:pt>
                <c:pt idx="3">
                  <c:v>12.86761844995301</c:v>
                </c:pt>
                <c:pt idx="4">
                  <c:v>12.86761844995301</c:v>
                </c:pt>
                <c:pt idx="5">
                  <c:v>12.86761844995301</c:v>
                </c:pt>
                <c:pt idx="6">
                  <c:v>12.86761844995301</c:v>
                </c:pt>
                <c:pt idx="7">
                  <c:v>12.86761844995301</c:v>
                </c:pt>
                <c:pt idx="8">
                  <c:v>12.86761844995301</c:v>
                </c:pt>
                <c:pt idx="9">
                  <c:v>12.86761844995301</c:v>
                </c:pt>
                <c:pt idx="10">
                  <c:v>12.86761844995301</c:v>
                </c:pt>
                <c:pt idx="11">
                  <c:v>12.86761844995301</c:v>
                </c:pt>
                <c:pt idx="12">
                  <c:v>12.86761844995301</c:v>
                </c:pt>
                <c:pt idx="13">
                  <c:v>12.86761844995301</c:v>
                </c:pt>
              </c:numCache>
            </c:numRef>
          </c:val>
          <c:smooth val="0"/>
        </c:ser>
        <c:dLbls>
          <c:showLegendKey val="0"/>
          <c:showVal val="0"/>
          <c:showCatName val="0"/>
          <c:showSerName val="0"/>
          <c:showPercent val="0"/>
          <c:showBubbleSize val="0"/>
        </c:dLbls>
        <c:marker val="1"/>
        <c:smooth val="0"/>
        <c:axId val="468134776"/>
        <c:axId val="468135168"/>
      </c:lineChart>
      <c:catAx>
        <c:axId val="468134776"/>
        <c:scaling>
          <c:orientation val="minMax"/>
        </c:scaling>
        <c:delete val="0"/>
        <c:axPos val="b"/>
        <c:numFmt formatCode="General" sourceLinked="0"/>
        <c:majorTickMark val="out"/>
        <c:minorTickMark val="none"/>
        <c:tickLblPos val="nextTo"/>
        <c:txPr>
          <a:bodyPr rot="-2700000"/>
          <a:lstStyle/>
          <a:p>
            <a:pPr>
              <a:defRPr/>
            </a:pPr>
            <a:endParaRPr lang="fr-FR"/>
          </a:p>
        </c:txPr>
        <c:crossAx val="468135168"/>
        <c:crosses val="autoZero"/>
        <c:auto val="1"/>
        <c:lblAlgn val="ctr"/>
        <c:lblOffset val="100"/>
        <c:noMultiLvlLbl val="0"/>
      </c:catAx>
      <c:valAx>
        <c:axId val="468135168"/>
        <c:scaling>
          <c:orientation val="minMax"/>
          <c:max val="20"/>
          <c:min val="4"/>
        </c:scaling>
        <c:delete val="0"/>
        <c:axPos val="l"/>
        <c:majorGridlines/>
        <c:numFmt formatCode="0.00" sourceLinked="1"/>
        <c:majorTickMark val="out"/>
        <c:minorTickMark val="none"/>
        <c:tickLblPos val="nextTo"/>
        <c:crossAx val="468134776"/>
        <c:crosses val="autoZero"/>
        <c:crossBetween val="between"/>
      </c:valAx>
      <c:spPr>
        <a:noFill/>
      </c:spPr>
    </c:plotArea>
    <c:legend>
      <c:legendPos val="t"/>
      <c:layout/>
      <c:overlay val="0"/>
    </c:legend>
    <c:plotVisOnly val="1"/>
    <c:dispBlanksAs val="gap"/>
    <c:showDLblsOverMax val="0"/>
  </c:chart>
  <c:spPr>
    <a:noFill/>
  </c:sp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42"/>
    </mc:Choice>
    <mc:Fallback>
      <c:style val="4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v>Moyennes Etab 18</c:v>
          </c:tx>
          <c:spPr>
            <a:solidFill>
              <a:srgbClr val="C00000"/>
            </a:solidFill>
          </c:spPr>
          <c:invertIfNegative val="0"/>
          <c:dLbls>
            <c:dLbl>
              <c:idx val="11"/>
              <c:delete val="1"/>
              <c:extLst>
                <c:ext xmlns:c15="http://schemas.microsoft.com/office/drawing/2012/chart" uri="{CE6537A1-D6FC-4f65-9D91-7224C49458BB}"/>
              </c:extLst>
            </c:dLbl>
            <c:spPr>
              <a:noFill/>
              <a:ln>
                <a:noFill/>
              </a:ln>
              <a:effectLst/>
            </c:spPr>
            <c:txPr>
              <a:bodyPr rot="-5400000" vert="horz"/>
              <a:lstStyle/>
              <a:p>
                <a:pPr>
                  <a:defRPr sz="1800" b="1"/>
                </a:pPr>
                <a:endParaRPr lang="fr-FR"/>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errBars>
            <c:errBarType val="both"/>
            <c:errValType val="cust"/>
            <c:noEndCap val="0"/>
            <c:plus>
              <c:numRef>
                <c:f>'DONNEES ETAB'!$J$7:$J$20</c:f>
                <c:numCache>
                  <c:formatCode>General</c:formatCode>
                  <c:ptCount val="14"/>
                  <c:pt idx="0">
                    <c:v>4.428402069470307</c:v>
                  </c:pt>
                  <c:pt idx="1">
                    <c:v>3.7003615684094249</c:v>
                  </c:pt>
                  <c:pt idx="2">
                    <c:v>1.8634248227035219</c:v>
                  </c:pt>
                  <c:pt idx="3">
                    <c:v>4.4696097250962019</c:v>
                  </c:pt>
                  <c:pt idx="4">
                    <c:v>3.5962822136447619</c:v>
                  </c:pt>
                  <c:pt idx="5">
                    <c:v>3.6643553321150502</c:v>
                  </c:pt>
                  <c:pt idx="6">
                    <c:v>4.0711464396817432</c:v>
                  </c:pt>
                  <c:pt idx="7">
                    <c:v>2.204495035532791</c:v>
                  </c:pt>
                  <c:pt idx="8">
                    <c:v>3.0725740228795662</c:v>
                  </c:pt>
                  <c:pt idx="9">
                    <c:v>1.749401120560494</c:v>
                  </c:pt>
                  <c:pt idx="10">
                    <c:v>3.9434227506568211</c:v>
                  </c:pt>
                  <c:pt idx="11">
                    <c:v>0</c:v>
                  </c:pt>
                  <c:pt idx="12">
                    <c:v>3.1438620215623772</c:v>
                  </c:pt>
                  <c:pt idx="13">
                    <c:v>1.88019876403806</c:v>
                  </c:pt>
                </c:numCache>
              </c:numRef>
            </c:plus>
            <c:minus>
              <c:numRef>
                <c:f>'DONNEES ETAB'!$J$7:$J$20</c:f>
                <c:numCache>
                  <c:formatCode>General</c:formatCode>
                  <c:ptCount val="14"/>
                  <c:pt idx="0">
                    <c:v>4.428402069470307</c:v>
                  </c:pt>
                  <c:pt idx="1">
                    <c:v>3.7003615684094249</c:v>
                  </c:pt>
                  <c:pt idx="2">
                    <c:v>1.8634248227035219</c:v>
                  </c:pt>
                  <c:pt idx="3">
                    <c:v>4.4696097250962019</c:v>
                  </c:pt>
                  <c:pt idx="4">
                    <c:v>3.5962822136447619</c:v>
                  </c:pt>
                  <c:pt idx="5">
                    <c:v>3.6643553321150502</c:v>
                  </c:pt>
                  <c:pt idx="6">
                    <c:v>4.0711464396817432</c:v>
                  </c:pt>
                  <c:pt idx="7">
                    <c:v>2.204495035532791</c:v>
                  </c:pt>
                  <c:pt idx="8">
                    <c:v>3.0725740228795662</c:v>
                  </c:pt>
                  <c:pt idx="9">
                    <c:v>1.749401120560494</c:v>
                  </c:pt>
                  <c:pt idx="10">
                    <c:v>3.9434227506568211</c:v>
                  </c:pt>
                  <c:pt idx="11">
                    <c:v>0</c:v>
                  </c:pt>
                  <c:pt idx="12">
                    <c:v>3.1438620215623772</c:v>
                  </c:pt>
                  <c:pt idx="13">
                    <c:v>1.88019876403806</c:v>
                  </c:pt>
                </c:numCache>
              </c:numRef>
            </c:minus>
          </c:errBars>
          <c:cat>
            <c:strRef>
              <c:f>'DONNEES ETAB'!$G$7:$G$20</c:f>
              <c:strCache>
                <c:ptCount val="14"/>
                <c:pt idx="0">
                  <c:v>LPO EDOUARD VAILLANT</c:v>
                </c:pt>
                <c:pt idx="1">
                  <c:v>LP JEAN DE BERRY</c:v>
                </c:pt>
                <c:pt idx="2">
                  <c:v>LPP ST JOSEPH 18</c:v>
                </c:pt>
                <c:pt idx="3">
                  <c:v>LPO P. EMILE MARTIN</c:v>
                </c:pt>
                <c:pt idx="4">
                  <c:v>LP VAUVERT</c:v>
                </c:pt>
                <c:pt idx="5">
                  <c:v>LPO HENRI BRISSON</c:v>
                </c:pt>
                <c:pt idx="6">
                  <c:v>LPP DE LA SALLE</c:v>
                </c:pt>
                <c:pt idx="7">
                  <c:v>LP JACQUES COEUR</c:v>
                </c:pt>
                <c:pt idx="8">
                  <c:v>LP JEAN MERMOZ</c:v>
                </c:pt>
                <c:pt idx="9">
                  <c:v>CFAI CENTRE AUBIGNY</c:v>
                </c:pt>
                <c:pt idx="10">
                  <c:v>LP JEAN GUEHENNO</c:v>
                </c:pt>
                <c:pt idx="11">
                  <c:v>GRETA DU CHER</c:v>
                </c:pt>
                <c:pt idx="12">
                  <c:v>LP   JEAN MOULIN</c:v>
                </c:pt>
                <c:pt idx="13">
                  <c:v>CFA INTERPRO BOURGES</c:v>
                </c:pt>
              </c:strCache>
            </c:strRef>
          </c:cat>
          <c:val>
            <c:numRef>
              <c:f>'DONNEES ETAB'!$I$7:$I$20</c:f>
              <c:numCache>
                <c:formatCode>0.00</c:formatCode>
                <c:ptCount val="14"/>
                <c:pt idx="0">
                  <c:v>12.254666666666671</c:v>
                </c:pt>
                <c:pt idx="1">
                  <c:v>11.495238095238101</c:v>
                </c:pt>
                <c:pt idx="2">
                  <c:v>13.432017543859651</c:v>
                </c:pt>
                <c:pt idx="3">
                  <c:v>12.24653846153846</c:v>
                </c:pt>
                <c:pt idx="4">
                  <c:v>12.867320261437911</c:v>
                </c:pt>
                <c:pt idx="5">
                  <c:v>12.637499999999999</c:v>
                </c:pt>
                <c:pt idx="6">
                  <c:v>12.31</c:v>
                </c:pt>
                <c:pt idx="7">
                  <c:v>14.130434782608701</c:v>
                </c:pt>
                <c:pt idx="8">
                  <c:v>13.689296636085629</c:v>
                </c:pt>
                <c:pt idx="9">
                  <c:v>14.1551724137931</c:v>
                </c:pt>
                <c:pt idx="10">
                  <c:v>13.481481481481479</c:v>
                </c:pt>
                <c:pt idx="11">
                  <c:v>0</c:v>
                </c:pt>
                <c:pt idx="12">
                  <c:v>11.534482758620699</c:v>
                </c:pt>
                <c:pt idx="13">
                  <c:v>13.52380952380952</c:v>
                </c:pt>
              </c:numCache>
            </c:numRef>
          </c:val>
        </c:ser>
        <c:dLbls>
          <c:showLegendKey val="0"/>
          <c:showVal val="0"/>
          <c:showCatName val="0"/>
          <c:showSerName val="0"/>
          <c:showPercent val="0"/>
          <c:showBubbleSize val="0"/>
        </c:dLbls>
        <c:gapWidth val="51"/>
        <c:axId val="468138696"/>
        <c:axId val="468137128"/>
      </c:barChart>
      <c:lineChart>
        <c:grouping val="standard"/>
        <c:varyColors val="0"/>
        <c:ser>
          <c:idx val="1"/>
          <c:order val="1"/>
          <c:tx>
            <c:v>Moyenne Dept 18 : 12,84</c:v>
          </c:tx>
          <c:marker>
            <c:symbol val="none"/>
          </c:marker>
          <c:cat>
            <c:strRef>
              <c:f>'DONNEES ETAB'!$G$7:$G$20</c:f>
              <c:strCache>
                <c:ptCount val="14"/>
                <c:pt idx="0">
                  <c:v>LPO EDOUARD VAILLANT</c:v>
                </c:pt>
                <c:pt idx="1">
                  <c:v>LP JEAN DE BERRY</c:v>
                </c:pt>
                <c:pt idx="2">
                  <c:v>LPP ST JOSEPH 18</c:v>
                </c:pt>
                <c:pt idx="3">
                  <c:v>LPO P. EMILE MARTIN</c:v>
                </c:pt>
                <c:pt idx="4">
                  <c:v>LP VAUVERT</c:v>
                </c:pt>
                <c:pt idx="5">
                  <c:v>LPO HENRI BRISSON</c:v>
                </c:pt>
                <c:pt idx="6">
                  <c:v>LPP DE LA SALLE</c:v>
                </c:pt>
                <c:pt idx="7">
                  <c:v>LP JACQUES COEUR</c:v>
                </c:pt>
                <c:pt idx="8">
                  <c:v>LP JEAN MERMOZ</c:v>
                </c:pt>
                <c:pt idx="9">
                  <c:v>CFAI CENTRE AUBIGNY</c:v>
                </c:pt>
                <c:pt idx="10">
                  <c:v>LP JEAN GUEHENNO</c:v>
                </c:pt>
                <c:pt idx="11">
                  <c:v>GRETA DU CHER</c:v>
                </c:pt>
                <c:pt idx="12">
                  <c:v>LP   JEAN MOULIN</c:v>
                </c:pt>
                <c:pt idx="13">
                  <c:v>CFA INTERPRO BOURGES</c:v>
                </c:pt>
              </c:strCache>
            </c:strRef>
          </c:cat>
          <c:val>
            <c:numRef>
              <c:f>'DONNEES ETAB'!$K$7:$K$20</c:f>
              <c:numCache>
                <c:formatCode>0.00</c:formatCode>
                <c:ptCount val="14"/>
                <c:pt idx="0">
                  <c:v>12.83633425669438</c:v>
                </c:pt>
                <c:pt idx="1">
                  <c:v>12.83633425669438</c:v>
                </c:pt>
                <c:pt idx="2">
                  <c:v>12.83633425669438</c:v>
                </c:pt>
                <c:pt idx="3">
                  <c:v>12.83633425669438</c:v>
                </c:pt>
                <c:pt idx="4">
                  <c:v>12.83633425669438</c:v>
                </c:pt>
                <c:pt idx="5">
                  <c:v>12.83633425669438</c:v>
                </c:pt>
                <c:pt idx="6">
                  <c:v>12.83633425669438</c:v>
                </c:pt>
                <c:pt idx="7">
                  <c:v>12.83633425669438</c:v>
                </c:pt>
                <c:pt idx="8">
                  <c:v>12.83633425669438</c:v>
                </c:pt>
                <c:pt idx="9">
                  <c:v>12.83633425669438</c:v>
                </c:pt>
                <c:pt idx="10">
                  <c:v>12.83633425669438</c:v>
                </c:pt>
                <c:pt idx="11">
                  <c:v>12.83633425669438</c:v>
                </c:pt>
                <c:pt idx="12">
                  <c:v>12.83633425669438</c:v>
                </c:pt>
                <c:pt idx="13">
                  <c:v>12.83633425669438</c:v>
                </c:pt>
              </c:numCache>
            </c:numRef>
          </c:val>
          <c:smooth val="0"/>
        </c:ser>
        <c:ser>
          <c:idx val="2"/>
          <c:order val="2"/>
          <c:tx>
            <c:v>Moyenne Acad : 12,89</c:v>
          </c:tx>
          <c:marker>
            <c:symbol val="none"/>
          </c:marker>
          <c:cat>
            <c:strRef>
              <c:f>'DONNEES ETAB'!$G$7:$G$20</c:f>
              <c:strCache>
                <c:ptCount val="14"/>
                <c:pt idx="0">
                  <c:v>LPO EDOUARD VAILLANT</c:v>
                </c:pt>
                <c:pt idx="1">
                  <c:v>LP JEAN DE BERRY</c:v>
                </c:pt>
                <c:pt idx="2">
                  <c:v>LPP ST JOSEPH 18</c:v>
                </c:pt>
                <c:pt idx="3">
                  <c:v>LPO P. EMILE MARTIN</c:v>
                </c:pt>
                <c:pt idx="4">
                  <c:v>LP VAUVERT</c:v>
                </c:pt>
                <c:pt idx="5">
                  <c:v>LPO HENRI BRISSON</c:v>
                </c:pt>
                <c:pt idx="6">
                  <c:v>LPP DE LA SALLE</c:v>
                </c:pt>
                <c:pt idx="7">
                  <c:v>LP JACQUES COEUR</c:v>
                </c:pt>
                <c:pt idx="8">
                  <c:v>LP JEAN MERMOZ</c:v>
                </c:pt>
                <c:pt idx="9">
                  <c:v>CFAI CENTRE AUBIGNY</c:v>
                </c:pt>
                <c:pt idx="10">
                  <c:v>LP JEAN GUEHENNO</c:v>
                </c:pt>
                <c:pt idx="11">
                  <c:v>GRETA DU CHER</c:v>
                </c:pt>
                <c:pt idx="12">
                  <c:v>LP   JEAN MOULIN</c:v>
                </c:pt>
                <c:pt idx="13">
                  <c:v>CFA INTERPRO BOURGES</c:v>
                </c:pt>
              </c:strCache>
            </c:strRef>
          </c:cat>
          <c:val>
            <c:numRef>
              <c:f>'DONNEES ETAB'!$M$7:$M$20</c:f>
              <c:numCache>
                <c:formatCode>0.00</c:formatCode>
                <c:ptCount val="14"/>
                <c:pt idx="0">
                  <c:v>12.891569128394099</c:v>
                </c:pt>
                <c:pt idx="1">
                  <c:v>12.891569128394099</c:v>
                </c:pt>
                <c:pt idx="2">
                  <c:v>12.891569128394099</c:v>
                </c:pt>
                <c:pt idx="3">
                  <c:v>12.891569128394099</c:v>
                </c:pt>
                <c:pt idx="4">
                  <c:v>12.891569128394099</c:v>
                </c:pt>
                <c:pt idx="5">
                  <c:v>12.891569128394099</c:v>
                </c:pt>
                <c:pt idx="6">
                  <c:v>12.891569128394099</c:v>
                </c:pt>
                <c:pt idx="7">
                  <c:v>12.891569128394099</c:v>
                </c:pt>
                <c:pt idx="8">
                  <c:v>12.891569128394099</c:v>
                </c:pt>
                <c:pt idx="9">
                  <c:v>12.891569128394099</c:v>
                </c:pt>
                <c:pt idx="10">
                  <c:v>12.891569128394099</c:v>
                </c:pt>
                <c:pt idx="11">
                  <c:v>12.891569128394099</c:v>
                </c:pt>
                <c:pt idx="12">
                  <c:v>12.891569128394099</c:v>
                </c:pt>
                <c:pt idx="13">
                  <c:v>12.891569128394099</c:v>
                </c:pt>
              </c:numCache>
            </c:numRef>
          </c:val>
          <c:smooth val="0"/>
        </c:ser>
        <c:dLbls>
          <c:showLegendKey val="0"/>
          <c:showVal val="0"/>
          <c:showCatName val="0"/>
          <c:showSerName val="0"/>
          <c:showPercent val="0"/>
          <c:showBubbleSize val="0"/>
        </c:dLbls>
        <c:marker val="1"/>
        <c:smooth val="0"/>
        <c:axId val="468138696"/>
        <c:axId val="468137128"/>
      </c:lineChart>
      <c:catAx>
        <c:axId val="468138696"/>
        <c:scaling>
          <c:orientation val="minMax"/>
        </c:scaling>
        <c:delete val="0"/>
        <c:axPos val="b"/>
        <c:numFmt formatCode="General" sourceLinked="0"/>
        <c:majorTickMark val="out"/>
        <c:minorTickMark val="none"/>
        <c:tickLblPos val="nextTo"/>
        <c:txPr>
          <a:bodyPr rot="-2700000"/>
          <a:lstStyle/>
          <a:p>
            <a:pPr>
              <a:defRPr/>
            </a:pPr>
            <a:endParaRPr lang="fr-FR"/>
          </a:p>
        </c:txPr>
        <c:crossAx val="468137128"/>
        <c:crosses val="autoZero"/>
        <c:auto val="1"/>
        <c:lblAlgn val="ctr"/>
        <c:lblOffset val="100"/>
        <c:noMultiLvlLbl val="0"/>
      </c:catAx>
      <c:valAx>
        <c:axId val="468137128"/>
        <c:scaling>
          <c:orientation val="minMax"/>
          <c:max val="20"/>
          <c:min val="4"/>
        </c:scaling>
        <c:delete val="0"/>
        <c:axPos val="l"/>
        <c:majorGridlines/>
        <c:numFmt formatCode="0.00" sourceLinked="1"/>
        <c:majorTickMark val="out"/>
        <c:minorTickMark val="none"/>
        <c:tickLblPos val="nextTo"/>
        <c:crossAx val="468138696"/>
        <c:crosses val="autoZero"/>
        <c:crossBetween val="between"/>
      </c:valAx>
      <c:spPr>
        <a:noFill/>
      </c:spPr>
    </c:plotArea>
    <c:legend>
      <c:legendPos val="t"/>
      <c:layout/>
      <c:overlay val="0"/>
    </c:legend>
    <c:plotVisOnly val="1"/>
    <c:dispBlanksAs val="gap"/>
    <c:showDLblsOverMax val="0"/>
  </c:chart>
  <c:spPr>
    <a:noFill/>
  </c:sp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42"/>
    </mc:Choice>
    <mc:Fallback>
      <c:style val="4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v>Moyennes Etab 28</c:v>
          </c:tx>
          <c:spPr>
            <a:solidFill>
              <a:srgbClr val="00B050"/>
            </a:solidFill>
          </c:spPr>
          <c:invertIfNegative val="0"/>
          <c:dLbls>
            <c:spPr>
              <a:noFill/>
              <a:ln>
                <a:noFill/>
              </a:ln>
              <a:effectLst/>
            </c:spPr>
            <c:txPr>
              <a:bodyPr rot="-5400000" vert="horz"/>
              <a:lstStyle/>
              <a:p>
                <a:pPr>
                  <a:defRPr sz="1800" b="1"/>
                </a:pPr>
                <a:endParaRPr lang="fr-FR"/>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errBars>
            <c:errBarType val="both"/>
            <c:errValType val="cust"/>
            <c:noEndCap val="0"/>
            <c:plus>
              <c:numRef>
                <c:f>'DONNEES ETAB'!$J$21:$J$41</c:f>
                <c:numCache>
                  <c:formatCode>General</c:formatCode>
                  <c:ptCount val="21"/>
                  <c:pt idx="0">
                    <c:v>3.3060596066807171</c:v>
                  </c:pt>
                  <c:pt idx="1">
                    <c:v>3.6835755559792029</c:v>
                  </c:pt>
                  <c:pt idx="2">
                    <c:v>4.1908225714030136</c:v>
                  </c:pt>
                  <c:pt idx="3">
                    <c:v>3.420215201293169</c:v>
                  </c:pt>
                  <c:pt idx="4">
                    <c:v>3.5472670559924708</c:v>
                  </c:pt>
                  <c:pt idx="5">
                    <c:v>5.1475498522308074</c:v>
                  </c:pt>
                  <c:pt idx="6">
                    <c:v>3.702839414574103</c:v>
                  </c:pt>
                  <c:pt idx="7">
                    <c:v>3.738398531827023</c:v>
                  </c:pt>
                  <c:pt idx="8">
                    <c:v>3.4746215024933802</c:v>
                  </c:pt>
                  <c:pt idx="9">
                    <c:v>2.6153064836123781</c:v>
                  </c:pt>
                  <c:pt idx="10">
                    <c:v>3.895418918239359</c:v>
                  </c:pt>
                  <c:pt idx="11">
                    <c:v>3.9731239957638231</c:v>
                  </c:pt>
                  <c:pt idx="12">
                    <c:v>3.1272081938116432</c:v>
                  </c:pt>
                  <c:pt idx="13">
                    <c:v>5.0485497146001199</c:v>
                  </c:pt>
                  <c:pt idx="14">
                    <c:v>4.2909279581988251</c:v>
                  </c:pt>
                  <c:pt idx="15">
                    <c:v>3.132844709241462</c:v>
                  </c:pt>
                  <c:pt idx="16">
                    <c:v>3.5074343499745928</c:v>
                  </c:pt>
                  <c:pt idx="17">
                    <c:v>2.54713923811142</c:v>
                  </c:pt>
                  <c:pt idx="18">
                    <c:v>3.56029375332673</c:v>
                  </c:pt>
                  <c:pt idx="19">
                    <c:v>4.1889715490665287</c:v>
                  </c:pt>
                  <c:pt idx="20">
                    <c:v>6.6010100237261664</c:v>
                  </c:pt>
                </c:numCache>
              </c:numRef>
            </c:plus>
            <c:minus>
              <c:numRef>
                <c:f>'DONNEES ETAB'!$J$21:$J$41</c:f>
                <c:numCache>
                  <c:formatCode>General</c:formatCode>
                  <c:ptCount val="21"/>
                  <c:pt idx="0">
                    <c:v>3.3060596066807171</c:v>
                  </c:pt>
                  <c:pt idx="1">
                    <c:v>3.6835755559792029</c:v>
                  </c:pt>
                  <c:pt idx="2">
                    <c:v>4.1908225714030136</c:v>
                  </c:pt>
                  <c:pt idx="3">
                    <c:v>3.420215201293169</c:v>
                  </c:pt>
                  <c:pt idx="4">
                    <c:v>3.5472670559924708</c:v>
                  </c:pt>
                  <c:pt idx="5">
                    <c:v>5.1475498522308074</c:v>
                  </c:pt>
                  <c:pt idx="6">
                    <c:v>3.702839414574103</c:v>
                  </c:pt>
                  <c:pt idx="7">
                    <c:v>3.738398531827023</c:v>
                  </c:pt>
                  <c:pt idx="8">
                    <c:v>3.4746215024933802</c:v>
                  </c:pt>
                  <c:pt idx="9">
                    <c:v>2.6153064836123781</c:v>
                  </c:pt>
                  <c:pt idx="10">
                    <c:v>3.895418918239359</c:v>
                  </c:pt>
                  <c:pt idx="11">
                    <c:v>3.9731239957638231</c:v>
                  </c:pt>
                  <c:pt idx="12">
                    <c:v>3.1272081938116432</c:v>
                  </c:pt>
                  <c:pt idx="13">
                    <c:v>5.0485497146001199</c:v>
                  </c:pt>
                  <c:pt idx="14">
                    <c:v>4.2909279581988251</c:v>
                  </c:pt>
                  <c:pt idx="15">
                    <c:v>3.132844709241462</c:v>
                  </c:pt>
                  <c:pt idx="16">
                    <c:v>3.5074343499745928</c:v>
                  </c:pt>
                  <c:pt idx="17">
                    <c:v>2.54713923811142</c:v>
                  </c:pt>
                  <c:pt idx="18">
                    <c:v>3.56029375332673</c:v>
                  </c:pt>
                  <c:pt idx="19">
                    <c:v>4.1889715490665287</c:v>
                  </c:pt>
                  <c:pt idx="20">
                    <c:v>6.6010100237261664</c:v>
                  </c:pt>
                </c:numCache>
              </c:numRef>
            </c:minus>
          </c:errBars>
          <c:cat>
            <c:strRef>
              <c:f>'DONNEES ETAB'!$G$21:$G$41</c:f>
              <c:strCache>
                <c:ptCount val="21"/>
                <c:pt idx="0">
                  <c:v>LP PH DE L'ORME</c:v>
                </c:pt>
                <c:pt idx="1">
                  <c:v>LPO EDOUARD BRANLY</c:v>
                </c:pt>
                <c:pt idx="2">
                  <c:v>LP MAURICE VIOLLETTE</c:v>
                </c:pt>
                <c:pt idx="3">
                  <c:v>LPO REMI BELLEAU</c:v>
                </c:pt>
                <c:pt idx="4">
                  <c:v>LPO JEHAN DE BEAUCE</c:v>
                </c:pt>
                <c:pt idx="5">
                  <c:v>EREA FRANCOIS TRUFFA</c:v>
                </c:pt>
                <c:pt idx="6">
                  <c:v>LPP NOTRE DAME 0280684S</c:v>
                </c:pt>
                <c:pt idx="7">
                  <c:v>LPP NOTRE DAME 0280691Z</c:v>
                </c:pt>
                <c:pt idx="8">
                  <c:v>LP DE COUASNON</c:v>
                </c:pt>
                <c:pt idx="9">
                  <c:v>LP FRANCOISE D'AUBIG</c:v>
                </c:pt>
                <c:pt idx="10">
                  <c:v>LP J.-F. PAULSEN</c:v>
                </c:pt>
                <c:pt idx="11">
                  <c:v>IME LES BOIS DU SEIG</c:v>
                </c:pt>
                <c:pt idx="12">
                  <c:v>LP ELSA TRIOLET</c:v>
                </c:pt>
                <c:pt idx="13">
                  <c:v>CFA AFORPROBA 28</c:v>
                </c:pt>
                <c:pt idx="14">
                  <c:v>LP GILBERT COURTOIS</c:v>
                </c:pt>
                <c:pt idx="15">
                  <c:v>LP DES METIERS SULLY</c:v>
                </c:pt>
                <c:pt idx="16">
                  <c:v>CFAI CENTRE CHATEAUD</c:v>
                </c:pt>
                <c:pt idx="17">
                  <c:v>LPO SILVIA MONFORT</c:v>
                </c:pt>
                <c:pt idx="18">
                  <c:v>LPA NOTRE DAME LES V</c:v>
                </c:pt>
                <c:pt idx="19">
                  <c:v>CFA  AFTEC LP NOTRE</c:v>
                </c:pt>
                <c:pt idx="20">
                  <c:v>CFAS 28</c:v>
                </c:pt>
              </c:strCache>
            </c:strRef>
          </c:cat>
          <c:val>
            <c:numRef>
              <c:f>'DONNEES ETAB'!$I$21:$I$41</c:f>
              <c:numCache>
                <c:formatCode>0.00</c:formatCode>
                <c:ptCount val="21"/>
                <c:pt idx="0">
                  <c:v>13.12261146496815</c:v>
                </c:pt>
                <c:pt idx="1">
                  <c:v>12.94226804123711</c:v>
                </c:pt>
                <c:pt idx="2">
                  <c:v>12.161064425770309</c:v>
                </c:pt>
                <c:pt idx="3">
                  <c:v>13.727152317880799</c:v>
                </c:pt>
                <c:pt idx="4">
                  <c:v>13.424074074074049</c:v>
                </c:pt>
                <c:pt idx="5">
                  <c:v>12.579710144927541</c:v>
                </c:pt>
                <c:pt idx="6">
                  <c:v>12.48044280442805</c:v>
                </c:pt>
                <c:pt idx="7">
                  <c:v>13.476190476190469</c:v>
                </c:pt>
                <c:pt idx="8">
                  <c:v>11.99183673469388</c:v>
                </c:pt>
                <c:pt idx="9">
                  <c:v>13.21311475409836</c:v>
                </c:pt>
                <c:pt idx="10">
                  <c:v>12.681102362204721</c:v>
                </c:pt>
                <c:pt idx="11">
                  <c:v>9.5</c:v>
                </c:pt>
                <c:pt idx="12">
                  <c:v>12.64896755162242</c:v>
                </c:pt>
                <c:pt idx="13">
                  <c:v>13.10382513661202</c:v>
                </c:pt>
                <c:pt idx="14">
                  <c:v>12.13246753246753</c:v>
                </c:pt>
                <c:pt idx="15">
                  <c:v>15.260833333333331</c:v>
                </c:pt>
                <c:pt idx="16">
                  <c:v>13.38793103448276</c:v>
                </c:pt>
                <c:pt idx="17">
                  <c:v>14.07075471698113</c:v>
                </c:pt>
                <c:pt idx="18">
                  <c:v>11.395238095238099</c:v>
                </c:pt>
                <c:pt idx="19">
                  <c:v>11.579166666666669</c:v>
                </c:pt>
                <c:pt idx="20">
                  <c:v>8.6</c:v>
                </c:pt>
              </c:numCache>
            </c:numRef>
          </c:val>
        </c:ser>
        <c:dLbls>
          <c:showLegendKey val="0"/>
          <c:showVal val="0"/>
          <c:showCatName val="0"/>
          <c:showSerName val="0"/>
          <c:showPercent val="0"/>
          <c:showBubbleSize val="0"/>
        </c:dLbls>
        <c:gapWidth val="45"/>
        <c:axId val="468136736"/>
        <c:axId val="468137520"/>
      </c:barChart>
      <c:lineChart>
        <c:grouping val="standard"/>
        <c:varyColors val="0"/>
        <c:ser>
          <c:idx val="1"/>
          <c:order val="1"/>
          <c:tx>
            <c:v>Moyenne Dept 28 : 12,87</c:v>
          </c:tx>
          <c:marker>
            <c:symbol val="none"/>
          </c:marker>
          <c:cat>
            <c:strRef>
              <c:f>'DONNEES ETAB'!$G$21:$G$41</c:f>
              <c:strCache>
                <c:ptCount val="21"/>
                <c:pt idx="0">
                  <c:v>LP PH DE L'ORME</c:v>
                </c:pt>
                <c:pt idx="1">
                  <c:v>LPO EDOUARD BRANLY</c:v>
                </c:pt>
                <c:pt idx="2">
                  <c:v>LP MAURICE VIOLLETTE</c:v>
                </c:pt>
                <c:pt idx="3">
                  <c:v>LPO REMI BELLEAU</c:v>
                </c:pt>
                <c:pt idx="4">
                  <c:v>LPO JEHAN DE BEAUCE</c:v>
                </c:pt>
                <c:pt idx="5">
                  <c:v>EREA FRANCOIS TRUFFA</c:v>
                </c:pt>
                <c:pt idx="6">
                  <c:v>LPP NOTRE DAME 0280684S</c:v>
                </c:pt>
                <c:pt idx="7">
                  <c:v>LPP NOTRE DAME 0280691Z</c:v>
                </c:pt>
                <c:pt idx="8">
                  <c:v>LP DE COUASNON</c:v>
                </c:pt>
                <c:pt idx="9">
                  <c:v>LP FRANCOISE D'AUBIG</c:v>
                </c:pt>
                <c:pt idx="10">
                  <c:v>LP J.-F. PAULSEN</c:v>
                </c:pt>
                <c:pt idx="11">
                  <c:v>IME LES BOIS DU SEIG</c:v>
                </c:pt>
                <c:pt idx="12">
                  <c:v>LP ELSA TRIOLET</c:v>
                </c:pt>
                <c:pt idx="13">
                  <c:v>CFA AFORPROBA 28</c:v>
                </c:pt>
                <c:pt idx="14">
                  <c:v>LP GILBERT COURTOIS</c:v>
                </c:pt>
                <c:pt idx="15">
                  <c:v>LP DES METIERS SULLY</c:v>
                </c:pt>
                <c:pt idx="16">
                  <c:v>CFAI CENTRE CHATEAUD</c:v>
                </c:pt>
                <c:pt idx="17">
                  <c:v>LPO SILVIA MONFORT</c:v>
                </c:pt>
                <c:pt idx="18">
                  <c:v>LPA NOTRE DAME LES V</c:v>
                </c:pt>
                <c:pt idx="19">
                  <c:v>CFA  AFTEC LP NOTRE</c:v>
                </c:pt>
                <c:pt idx="20">
                  <c:v>CFAS 28</c:v>
                </c:pt>
              </c:strCache>
            </c:strRef>
          </c:cat>
          <c:val>
            <c:numRef>
              <c:f>'DONNEES ETAB'!$K$21:$K$41</c:f>
              <c:numCache>
                <c:formatCode>0.00</c:formatCode>
                <c:ptCount val="21"/>
                <c:pt idx="0">
                  <c:v>12.87412961971075</c:v>
                </c:pt>
                <c:pt idx="1">
                  <c:v>12.87412961971075</c:v>
                </c:pt>
                <c:pt idx="2">
                  <c:v>12.87412961971075</c:v>
                </c:pt>
                <c:pt idx="3">
                  <c:v>12.87412961971075</c:v>
                </c:pt>
                <c:pt idx="4">
                  <c:v>12.87412961971075</c:v>
                </c:pt>
                <c:pt idx="5">
                  <c:v>12.87412961971075</c:v>
                </c:pt>
                <c:pt idx="6">
                  <c:v>12.87412961971075</c:v>
                </c:pt>
                <c:pt idx="7">
                  <c:v>12.87412961971075</c:v>
                </c:pt>
                <c:pt idx="8">
                  <c:v>12.87412961971075</c:v>
                </c:pt>
                <c:pt idx="9">
                  <c:v>12.87412961971075</c:v>
                </c:pt>
                <c:pt idx="10">
                  <c:v>12.87412961971075</c:v>
                </c:pt>
                <c:pt idx="11">
                  <c:v>12.87412961971075</c:v>
                </c:pt>
                <c:pt idx="12">
                  <c:v>12.87412961971075</c:v>
                </c:pt>
                <c:pt idx="13">
                  <c:v>12.87412961971075</c:v>
                </c:pt>
                <c:pt idx="14">
                  <c:v>12.87412961971075</c:v>
                </c:pt>
                <c:pt idx="15">
                  <c:v>12.87412961971075</c:v>
                </c:pt>
                <c:pt idx="16">
                  <c:v>12.87412961971075</c:v>
                </c:pt>
                <c:pt idx="17">
                  <c:v>12.87412961971075</c:v>
                </c:pt>
                <c:pt idx="18">
                  <c:v>12.87412961971075</c:v>
                </c:pt>
                <c:pt idx="19">
                  <c:v>12.87412961971075</c:v>
                </c:pt>
                <c:pt idx="20">
                  <c:v>12.87412961971075</c:v>
                </c:pt>
              </c:numCache>
            </c:numRef>
          </c:val>
          <c:smooth val="0"/>
        </c:ser>
        <c:ser>
          <c:idx val="2"/>
          <c:order val="2"/>
          <c:tx>
            <c:v>Moyenne Acad : 12,87</c:v>
          </c:tx>
          <c:marker>
            <c:symbol val="none"/>
          </c:marker>
          <c:cat>
            <c:strRef>
              <c:f>'DONNEES ETAB'!$G$21:$G$41</c:f>
              <c:strCache>
                <c:ptCount val="21"/>
                <c:pt idx="0">
                  <c:v>LP PH DE L'ORME</c:v>
                </c:pt>
                <c:pt idx="1">
                  <c:v>LPO EDOUARD BRANLY</c:v>
                </c:pt>
                <c:pt idx="2">
                  <c:v>LP MAURICE VIOLLETTE</c:v>
                </c:pt>
                <c:pt idx="3">
                  <c:v>LPO REMI BELLEAU</c:v>
                </c:pt>
                <c:pt idx="4">
                  <c:v>LPO JEHAN DE BEAUCE</c:v>
                </c:pt>
                <c:pt idx="5">
                  <c:v>EREA FRANCOIS TRUFFA</c:v>
                </c:pt>
                <c:pt idx="6">
                  <c:v>LPP NOTRE DAME 0280684S</c:v>
                </c:pt>
                <c:pt idx="7">
                  <c:v>LPP NOTRE DAME 0280691Z</c:v>
                </c:pt>
                <c:pt idx="8">
                  <c:v>LP DE COUASNON</c:v>
                </c:pt>
                <c:pt idx="9">
                  <c:v>LP FRANCOISE D'AUBIG</c:v>
                </c:pt>
                <c:pt idx="10">
                  <c:v>LP J.-F. PAULSEN</c:v>
                </c:pt>
                <c:pt idx="11">
                  <c:v>IME LES BOIS DU SEIG</c:v>
                </c:pt>
                <c:pt idx="12">
                  <c:v>LP ELSA TRIOLET</c:v>
                </c:pt>
                <c:pt idx="13">
                  <c:v>CFA AFORPROBA 28</c:v>
                </c:pt>
                <c:pt idx="14">
                  <c:v>LP GILBERT COURTOIS</c:v>
                </c:pt>
                <c:pt idx="15">
                  <c:v>LP DES METIERS SULLY</c:v>
                </c:pt>
                <c:pt idx="16">
                  <c:v>CFAI CENTRE CHATEAUD</c:v>
                </c:pt>
                <c:pt idx="17">
                  <c:v>LPO SILVIA MONFORT</c:v>
                </c:pt>
                <c:pt idx="18">
                  <c:v>LPA NOTRE DAME LES V</c:v>
                </c:pt>
                <c:pt idx="19">
                  <c:v>CFA  AFTEC LP NOTRE</c:v>
                </c:pt>
                <c:pt idx="20">
                  <c:v>CFAS 28</c:v>
                </c:pt>
              </c:strCache>
            </c:strRef>
          </c:cat>
          <c:val>
            <c:numRef>
              <c:f>'DONNEES ETAB'!$M$21:$M$41</c:f>
              <c:numCache>
                <c:formatCode>0.00</c:formatCode>
                <c:ptCount val="21"/>
                <c:pt idx="0">
                  <c:v>12.86761844995301</c:v>
                </c:pt>
                <c:pt idx="1">
                  <c:v>12.86761844995301</c:v>
                </c:pt>
                <c:pt idx="2">
                  <c:v>12.86761844995301</c:v>
                </c:pt>
                <c:pt idx="3">
                  <c:v>12.86761844995301</c:v>
                </c:pt>
                <c:pt idx="4">
                  <c:v>12.86761844995301</c:v>
                </c:pt>
                <c:pt idx="5">
                  <c:v>12.86761844995301</c:v>
                </c:pt>
                <c:pt idx="6">
                  <c:v>12.86761844995301</c:v>
                </c:pt>
                <c:pt idx="7">
                  <c:v>12.86761844995301</c:v>
                </c:pt>
                <c:pt idx="8">
                  <c:v>12.86761844995301</c:v>
                </c:pt>
                <c:pt idx="9">
                  <c:v>12.86761844995301</c:v>
                </c:pt>
                <c:pt idx="10">
                  <c:v>12.86761844995301</c:v>
                </c:pt>
                <c:pt idx="11">
                  <c:v>12.86761844995301</c:v>
                </c:pt>
                <c:pt idx="12">
                  <c:v>12.86761844995301</c:v>
                </c:pt>
                <c:pt idx="13">
                  <c:v>12.86761844995301</c:v>
                </c:pt>
                <c:pt idx="14">
                  <c:v>12.86761844995301</c:v>
                </c:pt>
                <c:pt idx="15">
                  <c:v>12.86761844995301</c:v>
                </c:pt>
                <c:pt idx="16">
                  <c:v>12.86761844995301</c:v>
                </c:pt>
                <c:pt idx="17">
                  <c:v>12.86761844995301</c:v>
                </c:pt>
                <c:pt idx="18">
                  <c:v>12.86761844995301</c:v>
                </c:pt>
                <c:pt idx="19">
                  <c:v>12.86761844995301</c:v>
                </c:pt>
                <c:pt idx="20">
                  <c:v>12.86761844995301</c:v>
                </c:pt>
              </c:numCache>
            </c:numRef>
          </c:val>
          <c:smooth val="0"/>
        </c:ser>
        <c:dLbls>
          <c:showLegendKey val="0"/>
          <c:showVal val="0"/>
          <c:showCatName val="0"/>
          <c:showSerName val="0"/>
          <c:showPercent val="0"/>
          <c:showBubbleSize val="0"/>
        </c:dLbls>
        <c:marker val="1"/>
        <c:smooth val="0"/>
        <c:axId val="468136736"/>
        <c:axId val="468137520"/>
      </c:lineChart>
      <c:catAx>
        <c:axId val="468136736"/>
        <c:scaling>
          <c:orientation val="minMax"/>
        </c:scaling>
        <c:delete val="0"/>
        <c:axPos val="b"/>
        <c:numFmt formatCode="General" sourceLinked="0"/>
        <c:majorTickMark val="out"/>
        <c:minorTickMark val="none"/>
        <c:tickLblPos val="nextTo"/>
        <c:crossAx val="468137520"/>
        <c:crosses val="autoZero"/>
        <c:auto val="1"/>
        <c:lblAlgn val="ctr"/>
        <c:lblOffset val="100"/>
        <c:noMultiLvlLbl val="0"/>
      </c:catAx>
      <c:valAx>
        <c:axId val="468137520"/>
        <c:scaling>
          <c:orientation val="minMax"/>
          <c:min val="4"/>
        </c:scaling>
        <c:delete val="0"/>
        <c:axPos val="l"/>
        <c:majorGridlines/>
        <c:numFmt formatCode="0.00" sourceLinked="1"/>
        <c:majorTickMark val="out"/>
        <c:minorTickMark val="none"/>
        <c:tickLblPos val="nextTo"/>
        <c:crossAx val="468136736"/>
        <c:crosses val="autoZero"/>
        <c:crossBetween val="between"/>
      </c:valAx>
      <c:spPr>
        <a:noFill/>
      </c:spPr>
    </c:plotArea>
    <c:legend>
      <c:legendPos val="t"/>
      <c:layout/>
      <c:overlay val="0"/>
    </c:legend>
    <c:plotVisOnly val="1"/>
    <c:dispBlanksAs val="gap"/>
    <c:showDLblsOverMax val="0"/>
  </c:chart>
  <c:spPr>
    <a:noFill/>
  </c:sp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42"/>
    </mc:Choice>
    <mc:Fallback>
      <c:style val="4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v>Moyennes Etab 28</c:v>
          </c:tx>
          <c:spPr>
            <a:solidFill>
              <a:srgbClr val="00B050"/>
            </a:solidFill>
          </c:spPr>
          <c:invertIfNegative val="0"/>
          <c:dLbls>
            <c:dLbl>
              <c:idx val="5"/>
              <c:delete val="1"/>
              <c:extLst>
                <c:ext xmlns:c15="http://schemas.microsoft.com/office/drawing/2012/chart" uri="{CE6537A1-D6FC-4f65-9D91-7224C49458BB}"/>
              </c:extLst>
            </c:dLbl>
            <c:dLbl>
              <c:idx val="11"/>
              <c:layout>
                <c:manualLayout>
                  <c:x val="0"/>
                  <c:y val="0.34681800543267399"/>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lstStyle/>
              <a:p>
                <a:pPr>
                  <a:defRPr sz="1800" b="1"/>
                </a:pPr>
                <a:endParaRPr lang="fr-FR"/>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errBars>
            <c:errBarType val="both"/>
            <c:errValType val="cust"/>
            <c:noEndCap val="0"/>
            <c:plus>
              <c:numRef>
                <c:f>'DONNEES ETAB'!$J$21:$J$37</c:f>
                <c:numCache>
                  <c:formatCode>General</c:formatCode>
                  <c:ptCount val="17"/>
                  <c:pt idx="0">
                    <c:v>3.3170507146842021</c:v>
                  </c:pt>
                  <c:pt idx="1">
                    <c:v>3.776712988530162</c:v>
                  </c:pt>
                  <c:pt idx="2">
                    <c:v>3.086904475158621</c:v>
                  </c:pt>
                  <c:pt idx="3">
                    <c:v>3.9351327557282811</c:v>
                  </c:pt>
                  <c:pt idx="4">
                    <c:v>2.1240363628982739</c:v>
                  </c:pt>
                  <c:pt idx="5">
                    <c:v>0</c:v>
                  </c:pt>
                  <c:pt idx="6">
                    <c:v>1.9813949444585559</c:v>
                  </c:pt>
                  <c:pt idx="7">
                    <c:v>4.6942571265596218</c:v>
                  </c:pt>
                  <c:pt idx="8">
                    <c:v>3.6395024041756021</c:v>
                  </c:pt>
                  <c:pt idx="9">
                    <c:v>3.6534127597889108</c:v>
                  </c:pt>
                  <c:pt idx="10">
                    <c:v>4.0214955281626699</c:v>
                  </c:pt>
                  <c:pt idx="11">
                    <c:v>3.2408197760000199</c:v>
                  </c:pt>
                  <c:pt idx="12">
                    <c:v>4.041099026411695</c:v>
                  </c:pt>
                  <c:pt idx="13">
                    <c:v>2.4417244194604701</c:v>
                  </c:pt>
                  <c:pt idx="14">
                    <c:v>2.5159298105727679</c:v>
                  </c:pt>
                  <c:pt idx="15">
                    <c:v>4.4427416664419308</c:v>
                  </c:pt>
                  <c:pt idx="16">
                    <c:v>3.478159105950835</c:v>
                  </c:pt>
                </c:numCache>
              </c:numRef>
            </c:plus>
            <c:minus>
              <c:numRef>
                <c:f>'DONNEES ETAB'!$J$21:$J$37</c:f>
                <c:numCache>
                  <c:formatCode>General</c:formatCode>
                  <c:ptCount val="17"/>
                  <c:pt idx="0">
                    <c:v>3.3170507146842021</c:v>
                  </c:pt>
                  <c:pt idx="1">
                    <c:v>3.776712988530162</c:v>
                  </c:pt>
                  <c:pt idx="2">
                    <c:v>3.086904475158621</c:v>
                  </c:pt>
                  <c:pt idx="3">
                    <c:v>3.9351327557282811</c:v>
                  </c:pt>
                  <c:pt idx="4">
                    <c:v>2.1240363628982739</c:v>
                  </c:pt>
                  <c:pt idx="5">
                    <c:v>0</c:v>
                  </c:pt>
                  <c:pt idx="6">
                    <c:v>1.9813949444585559</c:v>
                  </c:pt>
                  <c:pt idx="7">
                    <c:v>4.6942571265596218</c:v>
                  </c:pt>
                  <c:pt idx="8">
                    <c:v>3.6395024041756021</c:v>
                  </c:pt>
                  <c:pt idx="9">
                    <c:v>3.6534127597889108</c:v>
                  </c:pt>
                  <c:pt idx="10">
                    <c:v>4.0214955281626699</c:v>
                  </c:pt>
                  <c:pt idx="11">
                    <c:v>3.2408197760000199</c:v>
                  </c:pt>
                  <c:pt idx="12">
                    <c:v>4.041099026411695</c:v>
                  </c:pt>
                  <c:pt idx="13">
                    <c:v>2.4417244194604701</c:v>
                  </c:pt>
                  <c:pt idx="14">
                    <c:v>2.5159298105727679</c:v>
                  </c:pt>
                  <c:pt idx="15">
                    <c:v>4.4427416664419308</c:v>
                  </c:pt>
                  <c:pt idx="16">
                    <c:v>3.478159105950835</c:v>
                  </c:pt>
                </c:numCache>
              </c:numRef>
            </c:minus>
          </c:errBars>
          <c:cat>
            <c:strRef>
              <c:f>'DONNEES ETAB'!$G$21:$G$37</c:f>
              <c:strCache>
                <c:ptCount val="17"/>
                <c:pt idx="0">
                  <c:v>LP M. VIOLETTE</c:v>
                </c:pt>
                <c:pt idx="1">
                  <c:v>LPP DE COUASNON</c:v>
                </c:pt>
                <c:pt idx="2">
                  <c:v>LPP F. D'AUBIGNE</c:v>
                </c:pt>
                <c:pt idx="3">
                  <c:v>LPO EDOUARD BRANLY</c:v>
                </c:pt>
                <c:pt idx="4">
                  <c:v>LEGTA LA SAUSSAYE</c:v>
                </c:pt>
                <c:pt idx="5">
                  <c:v>CFA INTERPROF. CM</c:v>
                </c:pt>
                <c:pt idx="6">
                  <c:v>LPP NOTRE DAME</c:v>
                </c:pt>
                <c:pt idx="7">
                  <c:v>AFTEC 28</c:v>
                </c:pt>
                <c:pt idx="8">
                  <c:v>LPO JEHAN DE BEAUCE</c:v>
                </c:pt>
                <c:pt idx="9">
                  <c:v>LP SULLY</c:v>
                </c:pt>
                <c:pt idx="10">
                  <c:v>LP J. FELIX PAULSEN</c:v>
                </c:pt>
                <c:pt idx="11">
                  <c:v>LP G. COURTOIS</c:v>
                </c:pt>
                <c:pt idx="12">
                  <c:v>LP PH DE L'ORME</c:v>
                </c:pt>
                <c:pt idx="13">
                  <c:v>CFAI CENTRE CHATEAUD</c:v>
                </c:pt>
                <c:pt idx="14">
                  <c:v>LP ELSA TRIOLET</c:v>
                </c:pt>
                <c:pt idx="15">
                  <c:v>LPO SILVIA MONFORT</c:v>
                </c:pt>
                <c:pt idx="16">
                  <c:v>LPO REMI BELLEAU</c:v>
                </c:pt>
              </c:strCache>
            </c:strRef>
          </c:cat>
          <c:val>
            <c:numRef>
              <c:f>'DONNEES ETAB'!$I$21:$I$37</c:f>
              <c:numCache>
                <c:formatCode>0.00</c:formatCode>
                <c:ptCount val="17"/>
                <c:pt idx="0">
                  <c:v>12.357692307692311</c:v>
                </c:pt>
                <c:pt idx="1">
                  <c:v>11.792380952380951</c:v>
                </c:pt>
                <c:pt idx="2">
                  <c:v>13.58823529411765</c:v>
                </c:pt>
                <c:pt idx="3">
                  <c:v>13.20693641618497</c:v>
                </c:pt>
                <c:pt idx="4">
                  <c:v>13.528947368421051</c:v>
                </c:pt>
                <c:pt idx="5">
                  <c:v>0</c:v>
                </c:pt>
                <c:pt idx="6">
                  <c:v>13</c:v>
                </c:pt>
                <c:pt idx="7">
                  <c:v>9.1829268292683004</c:v>
                </c:pt>
                <c:pt idx="8">
                  <c:v>13.88350000000001</c:v>
                </c:pt>
                <c:pt idx="9">
                  <c:v>13.605454545454551</c:v>
                </c:pt>
                <c:pt idx="10">
                  <c:v>11.81414141414141</c:v>
                </c:pt>
                <c:pt idx="11">
                  <c:v>12.06</c:v>
                </c:pt>
                <c:pt idx="12">
                  <c:v>12.66976744186046</c:v>
                </c:pt>
                <c:pt idx="13">
                  <c:v>13.11904761904762</c:v>
                </c:pt>
                <c:pt idx="14">
                  <c:v>13.137457044673541</c:v>
                </c:pt>
                <c:pt idx="15">
                  <c:v>12.488095238095241</c:v>
                </c:pt>
                <c:pt idx="16">
                  <c:v>13.275213675213671</c:v>
                </c:pt>
              </c:numCache>
            </c:numRef>
          </c:val>
        </c:ser>
        <c:dLbls>
          <c:showLegendKey val="0"/>
          <c:showVal val="0"/>
          <c:showCatName val="0"/>
          <c:showSerName val="0"/>
          <c:showPercent val="0"/>
          <c:showBubbleSize val="0"/>
        </c:dLbls>
        <c:gapWidth val="51"/>
        <c:axId val="468139088"/>
        <c:axId val="468140264"/>
      </c:barChart>
      <c:lineChart>
        <c:grouping val="standard"/>
        <c:varyColors val="0"/>
        <c:ser>
          <c:idx val="1"/>
          <c:order val="1"/>
          <c:tx>
            <c:v>Moyenne Dept 28 : 12,82</c:v>
          </c:tx>
          <c:marker>
            <c:symbol val="none"/>
          </c:marker>
          <c:cat>
            <c:strRef>
              <c:f>'DONNEES ETAB'!$G$21:$G$37</c:f>
              <c:strCache>
                <c:ptCount val="17"/>
                <c:pt idx="0">
                  <c:v>LP M. VIOLETTE</c:v>
                </c:pt>
                <c:pt idx="1">
                  <c:v>LPP DE COUASNON</c:v>
                </c:pt>
                <c:pt idx="2">
                  <c:v>LPP F. D'AUBIGNE</c:v>
                </c:pt>
                <c:pt idx="3">
                  <c:v>LPO EDOUARD BRANLY</c:v>
                </c:pt>
                <c:pt idx="4">
                  <c:v>LEGTA LA SAUSSAYE</c:v>
                </c:pt>
                <c:pt idx="5">
                  <c:v>CFA INTERPROF. CM</c:v>
                </c:pt>
                <c:pt idx="6">
                  <c:v>LPP NOTRE DAME</c:v>
                </c:pt>
                <c:pt idx="7">
                  <c:v>AFTEC 28</c:v>
                </c:pt>
                <c:pt idx="8">
                  <c:v>LPO JEHAN DE BEAUCE</c:v>
                </c:pt>
                <c:pt idx="9">
                  <c:v>LP SULLY</c:v>
                </c:pt>
                <c:pt idx="10">
                  <c:v>LP J. FELIX PAULSEN</c:v>
                </c:pt>
                <c:pt idx="11">
                  <c:v>LP G. COURTOIS</c:v>
                </c:pt>
                <c:pt idx="12">
                  <c:v>LP PH DE L'ORME</c:v>
                </c:pt>
                <c:pt idx="13">
                  <c:v>CFAI CENTRE CHATEAUD</c:v>
                </c:pt>
                <c:pt idx="14">
                  <c:v>LP ELSA TRIOLET</c:v>
                </c:pt>
                <c:pt idx="15">
                  <c:v>LPO SILVIA MONFORT</c:v>
                </c:pt>
                <c:pt idx="16">
                  <c:v>LPO REMI BELLEAU</c:v>
                </c:pt>
              </c:strCache>
            </c:strRef>
          </c:cat>
          <c:val>
            <c:numRef>
              <c:f>'DONNEES ETAB'!$K$21:$K$37</c:f>
              <c:numCache>
                <c:formatCode>0.00</c:formatCode>
                <c:ptCount val="17"/>
                <c:pt idx="0">
                  <c:v>12.8188679245283</c:v>
                </c:pt>
                <c:pt idx="1">
                  <c:v>12.8188679245283</c:v>
                </c:pt>
                <c:pt idx="2">
                  <c:v>12.8188679245283</c:v>
                </c:pt>
                <c:pt idx="3">
                  <c:v>12.8188679245283</c:v>
                </c:pt>
                <c:pt idx="4">
                  <c:v>12.8188679245283</c:v>
                </c:pt>
                <c:pt idx="5">
                  <c:v>12.8188679245283</c:v>
                </c:pt>
                <c:pt idx="6">
                  <c:v>12.8188679245283</c:v>
                </c:pt>
                <c:pt idx="7">
                  <c:v>12.8188679245283</c:v>
                </c:pt>
                <c:pt idx="8">
                  <c:v>12.8188679245283</c:v>
                </c:pt>
                <c:pt idx="9">
                  <c:v>12.8188679245283</c:v>
                </c:pt>
                <c:pt idx="10">
                  <c:v>12.8188679245283</c:v>
                </c:pt>
                <c:pt idx="11">
                  <c:v>12.8188679245283</c:v>
                </c:pt>
                <c:pt idx="12">
                  <c:v>12.8188679245283</c:v>
                </c:pt>
                <c:pt idx="13">
                  <c:v>12.8188679245283</c:v>
                </c:pt>
                <c:pt idx="14">
                  <c:v>12.8188679245283</c:v>
                </c:pt>
                <c:pt idx="15">
                  <c:v>12.8188679245283</c:v>
                </c:pt>
                <c:pt idx="16">
                  <c:v>12.8188679245283</c:v>
                </c:pt>
              </c:numCache>
            </c:numRef>
          </c:val>
          <c:smooth val="0"/>
        </c:ser>
        <c:ser>
          <c:idx val="2"/>
          <c:order val="2"/>
          <c:tx>
            <c:v>Moyenne Acad : 12,89</c:v>
          </c:tx>
          <c:marker>
            <c:symbol val="none"/>
          </c:marker>
          <c:cat>
            <c:strRef>
              <c:f>'DONNEES ETAB'!$G$21:$G$37</c:f>
              <c:strCache>
                <c:ptCount val="17"/>
                <c:pt idx="0">
                  <c:v>LP M. VIOLETTE</c:v>
                </c:pt>
                <c:pt idx="1">
                  <c:v>LPP DE COUASNON</c:v>
                </c:pt>
                <c:pt idx="2">
                  <c:v>LPP F. D'AUBIGNE</c:v>
                </c:pt>
                <c:pt idx="3">
                  <c:v>LPO EDOUARD BRANLY</c:v>
                </c:pt>
                <c:pt idx="4">
                  <c:v>LEGTA LA SAUSSAYE</c:v>
                </c:pt>
                <c:pt idx="5">
                  <c:v>CFA INTERPROF. CM</c:v>
                </c:pt>
                <c:pt idx="6">
                  <c:v>LPP NOTRE DAME</c:v>
                </c:pt>
                <c:pt idx="7">
                  <c:v>AFTEC 28</c:v>
                </c:pt>
                <c:pt idx="8">
                  <c:v>LPO JEHAN DE BEAUCE</c:v>
                </c:pt>
                <c:pt idx="9">
                  <c:v>LP SULLY</c:v>
                </c:pt>
                <c:pt idx="10">
                  <c:v>LP J. FELIX PAULSEN</c:v>
                </c:pt>
                <c:pt idx="11">
                  <c:v>LP G. COURTOIS</c:v>
                </c:pt>
                <c:pt idx="12">
                  <c:v>LP PH DE L'ORME</c:v>
                </c:pt>
                <c:pt idx="13">
                  <c:v>CFAI CENTRE CHATEAUD</c:v>
                </c:pt>
                <c:pt idx="14">
                  <c:v>LP ELSA TRIOLET</c:v>
                </c:pt>
                <c:pt idx="15">
                  <c:v>LPO SILVIA MONFORT</c:v>
                </c:pt>
                <c:pt idx="16">
                  <c:v>LPO REMI BELLEAU</c:v>
                </c:pt>
              </c:strCache>
            </c:strRef>
          </c:cat>
          <c:val>
            <c:numRef>
              <c:f>'DONNEES ETAB'!$M$21:$M$37</c:f>
              <c:numCache>
                <c:formatCode>0.00</c:formatCode>
                <c:ptCount val="17"/>
                <c:pt idx="0">
                  <c:v>12.891569128394099</c:v>
                </c:pt>
                <c:pt idx="1">
                  <c:v>12.891569128394099</c:v>
                </c:pt>
                <c:pt idx="2">
                  <c:v>12.891569128394099</c:v>
                </c:pt>
                <c:pt idx="3">
                  <c:v>12.891569128394099</c:v>
                </c:pt>
                <c:pt idx="4">
                  <c:v>12.891569128394099</c:v>
                </c:pt>
                <c:pt idx="5">
                  <c:v>12.891569128394099</c:v>
                </c:pt>
                <c:pt idx="6">
                  <c:v>12.891569128394099</c:v>
                </c:pt>
                <c:pt idx="7">
                  <c:v>12.891569128394099</c:v>
                </c:pt>
                <c:pt idx="8">
                  <c:v>12.891569128394099</c:v>
                </c:pt>
                <c:pt idx="9">
                  <c:v>12.891569128394099</c:v>
                </c:pt>
                <c:pt idx="10">
                  <c:v>12.891569128394099</c:v>
                </c:pt>
                <c:pt idx="11">
                  <c:v>12.891569128394099</c:v>
                </c:pt>
                <c:pt idx="12">
                  <c:v>12.891569128394099</c:v>
                </c:pt>
                <c:pt idx="13">
                  <c:v>12.891569128394099</c:v>
                </c:pt>
                <c:pt idx="14">
                  <c:v>12.891569128394099</c:v>
                </c:pt>
                <c:pt idx="15">
                  <c:v>12.891569128394099</c:v>
                </c:pt>
                <c:pt idx="16">
                  <c:v>12.891569128394099</c:v>
                </c:pt>
              </c:numCache>
            </c:numRef>
          </c:val>
          <c:smooth val="0"/>
        </c:ser>
        <c:dLbls>
          <c:showLegendKey val="0"/>
          <c:showVal val="0"/>
          <c:showCatName val="0"/>
          <c:showSerName val="0"/>
          <c:showPercent val="0"/>
          <c:showBubbleSize val="0"/>
        </c:dLbls>
        <c:marker val="1"/>
        <c:smooth val="0"/>
        <c:axId val="468139088"/>
        <c:axId val="468140264"/>
      </c:lineChart>
      <c:catAx>
        <c:axId val="468139088"/>
        <c:scaling>
          <c:orientation val="minMax"/>
        </c:scaling>
        <c:delete val="0"/>
        <c:axPos val="b"/>
        <c:numFmt formatCode="General" sourceLinked="0"/>
        <c:majorTickMark val="out"/>
        <c:minorTickMark val="none"/>
        <c:tickLblPos val="nextTo"/>
        <c:txPr>
          <a:bodyPr rot="-2700000"/>
          <a:lstStyle/>
          <a:p>
            <a:pPr>
              <a:defRPr/>
            </a:pPr>
            <a:endParaRPr lang="fr-FR"/>
          </a:p>
        </c:txPr>
        <c:crossAx val="468140264"/>
        <c:crosses val="autoZero"/>
        <c:auto val="1"/>
        <c:lblAlgn val="ctr"/>
        <c:lblOffset val="100"/>
        <c:noMultiLvlLbl val="0"/>
      </c:catAx>
      <c:valAx>
        <c:axId val="468140264"/>
        <c:scaling>
          <c:orientation val="minMax"/>
          <c:max val="20"/>
          <c:min val="4"/>
        </c:scaling>
        <c:delete val="0"/>
        <c:axPos val="l"/>
        <c:majorGridlines/>
        <c:numFmt formatCode="0.00" sourceLinked="1"/>
        <c:majorTickMark val="out"/>
        <c:minorTickMark val="none"/>
        <c:tickLblPos val="nextTo"/>
        <c:crossAx val="468139088"/>
        <c:crosses val="autoZero"/>
        <c:crossBetween val="between"/>
      </c:valAx>
      <c:spPr>
        <a:noFill/>
      </c:spPr>
    </c:plotArea>
    <c:legend>
      <c:legendPos val="t"/>
      <c:layout/>
      <c:overlay val="0"/>
    </c:legend>
    <c:plotVisOnly val="1"/>
    <c:dispBlanksAs val="gap"/>
    <c:showDLblsOverMax val="0"/>
  </c:chart>
  <c:spPr>
    <a:noFill/>
  </c:spPr>
  <c:externalData r:id="rId2">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42"/>
    </mc:Choice>
    <mc:Fallback>
      <c:style val="4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v>Moyennes Etab 41</c:v>
          </c:tx>
          <c:spPr>
            <a:solidFill>
              <a:srgbClr val="0070C0"/>
            </a:solidFill>
          </c:spPr>
          <c:invertIfNegative val="0"/>
          <c:dLbls>
            <c:dLbl>
              <c:idx val="4"/>
              <c:delete val="1"/>
              <c:extLst>
                <c:ext xmlns:c15="http://schemas.microsoft.com/office/drawing/2012/chart" uri="{CE6537A1-D6FC-4f65-9D91-7224C49458BB}"/>
              </c:extLst>
            </c:dLbl>
            <c:dLbl>
              <c:idx val="11"/>
              <c:layout>
                <c:manualLayout>
                  <c:x val="-1.38888888888889E-3"/>
                  <c:y val="0.182915241353098"/>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lstStyle/>
              <a:p>
                <a:pPr>
                  <a:defRPr sz="1800" b="1"/>
                </a:pPr>
                <a:endParaRPr lang="fr-FR"/>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errBars>
            <c:errBarType val="both"/>
            <c:errValType val="cust"/>
            <c:noEndCap val="0"/>
            <c:plus>
              <c:numRef>
                <c:f>'DONNEES ETAB'!$J$79:$J$91</c:f>
                <c:numCache>
                  <c:formatCode>General</c:formatCode>
                  <c:ptCount val="13"/>
                  <c:pt idx="0">
                    <c:v>3.7975317107991078</c:v>
                  </c:pt>
                  <c:pt idx="1">
                    <c:v>3.795017129006375</c:v>
                  </c:pt>
                  <c:pt idx="2">
                    <c:v>3.1668287228344969</c:v>
                  </c:pt>
                  <c:pt idx="3">
                    <c:v>3.1759037073470151</c:v>
                  </c:pt>
                  <c:pt idx="4">
                    <c:v>0</c:v>
                  </c:pt>
                  <c:pt idx="5">
                    <c:v>3.6279171868277929</c:v>
                  </c:pt>
                  <c:pt idx="6">
                    <c:v>3.504027482597285</c:v>
                  </c:pt>
                  <c:pt idx="7">
                    <c:v>3.865859374912286</c:v>
                  </c:pt>
                  <c:pt idx="8">
                    <c:v>3.6110924901944061</c:v>
                  </c:pt>
                  <c:pt idx="9">
                    <c:v>2.9262523738962449</c:v>
                  </c:pt>
                  <c:pt idx="10">
                    <c:v>3.4526783305603419</c:v>
                  </c:pt>
                  <c:pt idx="11">
                    <c:v>5.7207893297652097</c:v>
                  </c:pt>
                  <c:pt idx="12">
                    <c:v>1.545603082582617</c:v>
                  </c:pt>
                </c:numCache>
              </c:numRef>
            </c:plus>
            <c:minus>
              <c:numRef>
                <c:f>'DONNEES ETAB'!$J$79:$J$91</c:f>
                <c:numCache>
                  <c:formatCode>General</c:formatCode>
                  <c:ptCount val="13"/>
                  <c:pt idx="0">
                    <c:v>3.7975317107991078</c:v>
                  </c:pt>
                  <c:pt idx="1">
                    <c:v>3.795017129006375</c:v>
                  </c:pt>
                  <c:pt idx="2">
                    <c:v>3.1668287228344969</c:v>
                  </c:pt>
                  <c:pt idx="3">
                    <c:v>3.1759037073470151</c:v>
                  </c:pt>
                  <c:pt idx="4">
                    <c:v>0</c:v>
                  </c:pt>
                  <c:pt idx="5">
                    <c:v>3.6279171868277929</c:v>
                  </c:pt>
                  <c:pt idx="6">
                    <c:v>3.504027482597285</c:v>
                  </c:pt>
                  <c:pt idx="7">
                    <c:v>3.865859374912286</c:v>
                  </c:pt>
                  <c:pt idx="8">
                    <c:v>3.6110924901944061</c:v>
                  </c:pt>
                  <c:pt idx="9">
                    <c:v>2.9262523738962449</c:v>
                  </c:pt>
                  <c:pt idx="10">
                    <c:v>3.4526783305603419</c:v>
                  </c:pt>
                  <c:pt idx="11">
                    <c:v>5.7207893297652097</c:v>
                  </c:pt>
                  <c:pt idx="12">
                    <c:v>1.545603082582617</c:v>
                  </c:pt>
                </c:numCache>
              </c:numRef>
            </c:minus>
          </c:errBars>
          <c:cat>
            <c:strRef>
              <c:f>'DONNEES ETAB'!$G$79:$G$91</c:f>
              <c:strCache>
                <c:ptCount val="13"/>
                <c:pt idx="0">
                  <c:v>LPO AUGUSTIN THIERRY</c:v>
                </c:pt>
                <c:pt idx="1">
                  <c:v>LPO RONSARD</c:v>
                </c:pt>
                <c:pt idx="2">
                  <c:v>LP ANDRE AMPERE</c:v>
                </c:pt>
                <c:pt idx="3">
                  <c:v>LP DENIS PAPIN</c:v>
                </c:pt>
                <c:pt idx="4">
                  <c:v>CFA  INTERPROF CH ME</c:v>
                </c:pt>
                <c:pt idx="5">
                  <c:v>CFA AFORPROBA 41</c:v>
                </c:pt>
                <c:pt idx="6">
                  <c:v>LYC LA PROVIDENCE</c:v>
                </c:pt>
                <c:pt idx="7">
                  <c:v>LP ST AIGNAN 41</c:v>
                </c:pt>
                <c:pt idx="8">
                  <c:v>LP SONIA DELAUNAY</c:v>
                </c:pt>
                <c:pt idx="9">
                  <c:v>LPO HOTEL. ET TOURIS</c:v>
                </c:pt>
                <c:pt idx="10">
                  <c:v>LYC SAINT JOSEPH</c:v>
                </c:pt>
                <c:pt idx="11">
                  <c:v>CFAS 41</c:v>
                </c:pt>
                <c:pt idx="12">
                  <c:v>EME  IME LES GROUETS</c:v>
                </c:pt>
              </c:strCache>
            </c:strRef>
          </c:cat>
          <c:val>
            <c:numRef>
              <c:f>'DONNEES ETAB'!$I$79:$I$91</c:f>
              <c:numCache>
                <c:formatCode>0.00</c:formatCode>
                <c:ptCount val="13"/>
                <c:pt idx="0">
                  <c:v>13.93920454545454</c:v>
                </c:pt>
                <c:pt idx="1">
                  <c:v>11.295652173913041</c:v>
                </c:pt>
                <c:pt idx="2">
                  <c:v>13.30581039755352</c:v>
                </c:pt>
                <c:pt idx="3">
                  <c:v>13.662207357859531</c:v>
                </c:pt>
                <c:pt idx="4">
                  <c:v>0</c:v>
                </c:pt>
                <c:pt idx="5">
                  <c:v>11.985426008968609</c:v>
                </c:pt>
                <c:pt idx="6">
                  <c:v>12.900597014925379</c:v>
                </c:pt>
                <c:pt idx="7">
                  <c:v>12.788541666666671</c:v>
                </c:pt>
                <c:pt idx="8">
                  <c:v>13.13836276083466</c:v>
                </c:pt>
                <c:pt idx="9">
                  <c:v>13.334170854271351</c:v>
                </c:pt>
                <c:pt idx="10">
                  <c:v>11.3888888888889</c:v>
                </c:pt>
                <c:pt idx="11">
                  <c:v>8.2083333333333268</c:v>
                </c:pt>
                <c:pt idx="12">
                  <c:v>13.83333333333333</c:v>
                </c:pt>
              </c:numCache>
            </c:numRef>
          </c:val>
        </c:ser>
        <c:dLbls>
          <c:showLegendKey val="0"/>
          <c:showVal val="0"/>
          <c:showCatName val="0"/>
          <c:showSerName val="0"/>
          <c:showPercent val="0"/>
          <c:showBubbleSize val="0"/>
        </c:dLbls>
        <c:gapWidth val="72"/>
        <c:axId val="469001680"/>
        <c:axId val="469006776"/>
      </c:barChart>
      <c:lineChart>
        <c:grouping val="standard"/>
        <c:varyColors val="0"/>
        <c:ser>
          <c:idx val="1"/>
          <c:order val="1"/>
          <c:tx>
            <c:v>Moyenne Dept 41 : 12,93</c:v>
          </c:tx>
          <c:marker>
            <c:symbol val="none"/>
          </c:marker>
          <c:cat>
            <c:strRef>
              <c:f>'DONNEES ETAB'!$G$79:$G$91</c:f>
              <c:strCache>
                <c:ptCount val="13"/>
                <c:pt idx="0">
                  <c:v>LPO AUGUSTIN THIERRY</c:v>
                </c:pt>
                <c:pt idx="1">
                  <c:v>LPO RONSARD</c:v>
                </c:pt>
                <c:pt idx="2">
                  <c:v>LP ANDRE AMPERE</c:v>
                </c:pt>
                <c:pt idx="3">
                  <c:v>LP DENIS PAPIN</c:v>
                </c:pt>
                <c:pt idx="4">
                  <c:v>CFA  INTERPROF CH ME</c:v>
                </c:pt>
                <c:pt idx="5">
                  <c:v>CFA AFORPROBA 41</c:v>
                </c:pt>
                <c:pt idx="6">
                  <c:v>LYC LA PROVIDENCE</c:v>
                </c:pt>
                <c:pt idx="7">
                  <c:v>LP ST AIGNAN 41</c:v>
                </c:pt>
                <c:pt idx="8">
                  <c:v>LP SONIA DELAUNAY</c:v>
                </c:pt>
                <c:pt idx="9">
                  <c:v>LPO HOTEL. ET TOURIS</c:v>
                </c:pt>
                <c:pt idx="10">
                  <c:v>LYC SAINT JOSEPH</c:v>
                </c:pt>
                <c:pt idx="11">
                  <c:v>CFAS 41</c:v>
                </c:pt>
                <c:pt idx="12">
                  <c:v>EME  IME LES GROUETS</c:v>
                </c:pt>
              </c:strCache>
            </c:strRef>
          </c:cat>
          <c:val>
            <c:numRef>
              <c:f>'DONNEES ETAB'!$K$79:$K$91</c:f>
              <c:numCache>
                <c:formatCode>0.00</c:formatCode>
                <c:ptCount val="13"/>
                <c:pt idx="0">
                  <c:v>12.92917424518007</c:v>
                </c:pt>
                <c:pt idx="1">
                  <c:v>12.92917424518007</c:v>
                </c:pt>
                <c:pt idx="2">
                  <c:v>12.92917424518007</c:v>
                </c:pt>
                <c:pt idx="3">
                  <c:v>12.92917424518007</c:v>
                </c:pt>
                <c:pt idx="4">
                  <c:v>12.92917424518007</c:v>
                </c:pt>
                <c:pt idx="5">
                  <c:v>12.92917424518007</c:v>
                </c:pt>
                <c:pt idx="6">
                  <c:v>12.92917424518007</c:v>
                </c:pt>
                <c:pt idx="7">
                  <c:v>12.92917424518007</c:v>
                </c:pt>
                <c:pt idx="8">
                  <c:v>12.92917424518007</c:v>
                </c:pt>
                <c:pt idx="9">
                  <c:v>12.92917424518007</c:v>
                </c:pt>
                <c:pt idx="10">
                  <c:v>12.92917424518007</c:v>
                </c:pt>
                <c:pt idx="11">
                  <c:v>12.92917424518007</c:v>
                </c:pt>
                <c:pt idx="12">
                  <c:v>12.92917424518007</c:v>
                </c:pt>
              </c:numCache>
            </c:numRef>
          </c:val>
          <c:smooth val="0"/>
        </c:ser>
        <c:ser>
          <c:idx val="2"/>
          <c:order val="2"/>
          <c:tx>
            <c:v>Moyenne Acad : 12,87</c:v>
          </c:tx>
          <c:marker>
            <c:symbol val="none"/>
          </c:marker>
          <c:cat>
            <c:strRef>
              <c:f>'DONNEES ETAB'!$G$79:$G$91</c:f>
              <c:strCache>
                <c:ptCount val="13"/>
                <c:pt idx="0">
                  <c:v>LPO AUGUSTIN THIERRY</c:v>
                </c:pt>
                <c:pt idx="1">
                  <c:v>LPO RONSARD</c:v>
                </c:pt>
                <c:pt idx="2">
                  <c:v>LP ANDRE AMPERE</c:v>
                </c:pt>
                <c:pt idx="3">
                  <c:v>LP DENIS PAPIN</c:v>
                </c:pt>
                <c:pt idx="4">
                  <c:v>CFA  INTERPROF CH ME</c:v>
                </c:pt>
                <c:pt idx="5">
                  <c:v>CFA AFORPROBA 41</c:v>
                </c:pt>
                <c:pt idx="6">
                  <c:v>LYC LA PROVIDENCE</c:v>
                </c:pt>
                <c:pt idx="7">
                  <c:v>LP ST AIGNAN 41</c:v>
                </c:pt>
                <c:pt idx="8">
                  <c:v>LP SONIA DELAUNAY</c:v>
                </c:pt>
                <c:pt idx="9">
                  <c:v>LPO HOTEL. ET TOURIS</c:v>
                </c:pt>
                <c:pt idx="10">
                  <c:v>LYC SAINT JOSEPH</c:v>
                </c:pt>
                <c:pt idx="11">
                  <c:v>CFAS 41</c:v>
                </c:pt>
                <c:pt idx="12">
                  <c:v>EME  IME LES GROUETS</c:v>
                </c:pt>
              </c:strCache>
            </c:strRef>
          </c:cat>
          <c:val>
            <c:numRef>
              <c:f>'DONNEES ETAB'!$M$79:$M$91</c:f>
              <c:numCache>
                <c:formatCode>0.00</c:formatCode>
                <c:ptCount val="13"/>
                <c:pt idx="0">
                  <c:v>12.86761844995301</c:v>
                </c:pt>
                <c:pt idx="1">
                  <c:v>12.86761844995301</c:v>
                </c:pt>
                <c:pt idx="2">
                  <c:v>12.86761844995301</c:v>
                </c:pt>
                <c:pt idx="3">
                  <c:v>12.86761844995301</c:v>
                </c:pt>
                <c:pt idx="4">
                  <c:v>12.86761844995301</c:v>
                </c:pt>
                <c:pt idx="5">
                  <c:v>12.86761844995301</c:v>
                </c:pt>
                <c:pt idx="6">
                  <c:v>12.86761844995301</c:v>
                </c:pt>
                <c:pt idx="7">
                  <c:v>12.86761844995301</c:v>
                </c:pt>
                <c:pt idx="8">
                  <c:v>12.86761844995301</c:v>
                </c:pt>
                <c:pt idx="9">
                  <c:v>12.86761844995301</c:v>
                </c:pt>
                <c:pt idx="10">
                  <c:v>12.86761844995301</c:v>
                </c:pt>
                <c:pt idx="11">
                  <c:v>12.86761844995301</c:v>
                </c:pt>
                <c:pt idx="12">
                  <c:v>12.86761844995301</c:v>
                </c:pt>
              </c:numCache>
            </c:numRef>
          </c:val>
          <c:smooth val="0"/>
        </c:ser>
        <c:dLbls>
          <c:showLegendKey val="0"/>
          <c:showVal val="0"/>
          <c:showCatName val="0"/>
          <c:showSerName val="0"/>
          <c:showPercent val="0"/>
          <c:showBubbleSize val="0"/>
        </c:dLbls>
        <c:marker val="1"/>
        <c:smooth val="0"/>
        <c:axId val="469001680"/>
        <c:axId val="469006776"/>
      </c:lineChart>
      <c:catAx>
        <c:axId val="469001680"/>
        <c:scaling>
          <c:orientation val="minMax"/>
        </c:scaling>
        <c:delete val="0"/>
        <c:axPos val="b"/>
        <c:numFmt formatCode="General" sourceLinked="0"/>
        <c:majorTickMark val="out"/>
        <c:minorTickMark val="none"/>
        <c:tickLblPos val="nextTo"/>
        <c:txPr>
          <a:bodyPr rot="-2700000"/>
          <a:lstStyle/>
          <a:p>
            <a:pPr>
              <a:defRPr/>
            </a:pPr>
            <a:endParaRPr lang="fr-FR"/>
          </a:p>
        </c:txPr>
        <c:crossAx val="469006776"/>
        <c:crosses val="autoZero"/>
        <c:auto val="1"/>
        <c:lblAlgn val="ctr"/>
        <c:lblOffset val="100"/>
        <c:noMultiLvlLbl val="0"/>
      </c:catAx>
      <c:valAx>
        <c:axId val="469006776"/>
        <c:scaling>
          <c:orientation val="minMax"/>
          <c:max val="20"/>
          <c:min val="4"/>
        </c:scaling>
        <c:delete val="0"/>
        <c:axPos val="l"/>
        <c:majorGridlines/>
        <c:numFmt formatCode="0.00" sourceLinked="1"/>
        <c:majorTickMark val="out"/>
        <c:minorTickMark val="none"/>
        <c:tickLblPos val="nextTo"/>
        <c:crossAx val="469001680"/>
        <c:crosses val="autoZero"/>
        <c:crossBetween val="between"/>
      </c:valAx>
      <c:spPr>
        <a:noFill/>
      </c:spPr>
    </c:plotArea>
    <c:legend>
      <c:legendPos val="t"/>
      <c:layout/>
      <c:overlay val="0"/>
    </c:legend>
    <c:plotVisOnly val="1"/>
    <c:dispBlanksAs val="gap"/>
    <c:showDLblsOverMax val="0"/>
  </c:chart>
  <c:spPr>
    <a:noFill/>
  </c:spPr>
  <c:externalData r:id="rId2">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42"/>
    </mc:Choice>
    <mc:Fallback>
      <c:style val="4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v>Moyennes Etab 41</c:v>
          </c:tx>
          <c:invertIfNegative val="0"/>
          <c:dLbls>
            <c:spPr>
              <a:noFill/>
              <a:ln>
                <a:noFill/>
              </a:ln>
              <a:effectLst/>
            </c:spPr>
            <c:txPr>
              <a:bodyPr rot="-5400000" vert="horz"/>
              <a:lstStyle/>
              <a:p>
                <a:pPr>
                  <a:defRPr sz="1800" b="1"/>
                </a:pPr>
                <a:endParaRPr lang="fr-FR"/>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errBars>
            <c:errBarType val="both"/>
            <c:errValType val="cust"/>
            <c:noEndCap val="0"/>
            <c:plus>
              <c:numRef>
                <c:f>'DONNEES ETAB'!$J$71:$J$80</c:f>
                <c:numCache>
                  <c:formatCode>General</c:formatCode>
                  <c:ptCount val="10"/>
                  <c:pt idx="0">
                    <c:v>3.229535273720638</c:v>
                  </c:pt>
                  <c:pt idx="1">
                    <c:v>3.2801395577979702</c:v>
                  </c:pt>
                  <c:pt idx="2">
                    <c:v>3.6518166098662972</c:v>
                  </c:pt>
                  <c:pt idx="3">
                    <c:v>3.5153983216420568</c:v>
                  </c:pt>
                  <c:pt idx="4">
                    <c:v>4.1361572054548397</c:v>
                  </c:pt>
                  <c:pt idx="5">
                    <c:v>2.6418075976910198</c:v>
                  </c:pt>
                  <c:pt idx="6">
                    <c:v>4.7183205266727777</c:v>
                  </c:pt>
                  <c:pt idx="7">
                    <c:v>1.7609963183496431</c:v>
                  </c:pt>
                  <c:pt idx="8">
                    <c:v>3.782166568333194</c:v>
                  </c:pt>
                  <c:pt idx="9">
                    <c:v>4.2902736208804599</c:v>
                  </c:pt>
                </c:numCache>
              </c:numRef>
            </c:plus>
            <c:minus>
              <c:numRef>
                <c:f>'DONNEES ETAB'!$J$71:$J$80</c:f>
                <c:numCache>
                  <c:formatCode>General</c:formatCode>
                  <c:ptCount val="10"/>
                  <c:pt idx="0">
                    <c:v>3.229535273720638</c:v>
                  </c:pt>
                  <c:pt idx="1">
                    <c:v>3.2801395577979702</c:v>
                  </c:pt>
                  <c:pt idx="2">
                    <c:v>3.6518166098662972</c:v>
                  </c:pt>
                  <c:pt idx="3">
                    <c:v>3.5153983216420568</c:v>
                  </c:pt>
                  <c:pt idx="4">
                    <c:v>4.1361572054548397</c:v>
                  </c:pt>
                  <c:pt idx="5">
                    <c:v>2.6418075976910198</c:v>
                  </c:pt>
                  <c:pt idx="6">
                    <c:v>4.7183205266727777</c:v>
                  </c:pt>
                  <c:pt idx="7">
                    <c:v>1.7609963183496431</c:v>
                  </c:pt>
                  <c:pt idx="8">
                    <c:v>3.782166568333194</c:v>
                  </c:pt>
                  <c:pt idx="9">
                    <c:v>4.2902736208804599</c:v>
                  </c:pt>
                </c:numCache>
              </c:numRef>
            </c:minus>
          </c:errBars>
          <c:cat>
            <c:strRef>
              <c:f>'DONNEES ETAB'!$G$71:$G$80</c:f>
              <c:strCache>
                <c:ptCount val="10"/>
                <c:pt idx="0">
                  <c:v>LPO RONSARD</c:v>
                </c:pt>
                <c:pt idx="1">
                  <c:v>LP ST AIGNAN</c:v>
                </c:pt>
                <c:pt idx="2">
                  <c:v>LP SONIA DELAUNAY</c:v>
                </c:pt>
                <c:pt idx="3">
                  <c:v>LPOP LA PROVIDENCE</c:v>
                </c:pt>
                <c:pt idx="4">
                  <c:v>LP DENIS PAPIN</c:v>
                </c:pt>
                <c:pt idx="5">
                  <c:v>LYCEE HOTELIER</c:v>
                </c:pt>
                <c:pt idx="6">
                  <c:v>LP AMPERE</c:v>
                </c:pt>
                <c:pt idx="7">
                  <c:v>LPP ST JOSEPH 41</c:v>
                </c:pt>
                <c:pt idx="8">
                  <c:v>CFA-CM 41</c:v>
                </c:pt>
                <c:pt idx="9">
                  <c:v>LPO AUGUSTIN THIERRY</c:v>
                </c:pt>
              </c:strCache>
            </c:strRef>
          </c:cat>
          <c:val>
            <c:numRef>
              <c:f>'DONNEES ETAB'!$I$71:$I$80</c:f>
              <c:numCache>
                <c:formatCode>0.00</c:formatCode>
                <c:ptCount val="10"/>
                <c:pt idx="0">
                  <c:v>12.205223880597011</c:v>
                </c:pt>
                <c:pt idx="1">
                  <c:v>13.244094488188971</c:v>
                </c:pt>
                <c:pt idx="2">
                  <c:v>12.999607843137261</c:v>
                </c:pt>
                <c:pt idx="3">
                  <c:v>13.13197278911564</c:v>
                </c:pt>
                <c:pt idx="4">
                  <c:v>12.22783882783882</c:v>
                </c:pt>
                <c:pt idx="5">
                  <c:v>12.981617647058821</c:v>
                </c:pt>
                <c:pt idx="6">
                  <c:v>12.52287581699346</c:v>
                </c:pt>
                <c:pt idx="7">
                  <c:v>13.631578947368419</c:v>
                </c:pt>
                <c:pt idx="8">
                  <c:v>11.52777777777778</c:v>
                </c:pt>
                <c:pt idx="9">
                  <c:v>13.43895348837208</c:v>
                </c:pt>
              </c:numCache>
            </c:numRef>
          </c:val>
        </c:ser>
        <c:dLbls>
          <c:showLegendKey val="0"/>
          <c:showVal val="0"/>
          <c:showCatName val="0"/>
          <c:showSerName val="0"/>
          <c:showPercent val="0"/>
          <c:showBubbleSize val="0"/>
        </c:dLbls>
        <c:gapWidth val="51"/>
        <c:axId val="469000896"/>
        <c:axId val="469006384"/>
      </c:barChart>
      <c:lineChart>
        <c:grouping val="standard"/>
        <c:varyColors val="0"/>
        <c:ser>
          <c:idx val="1"/>
          <c:order val="1"/>
          <c:tx>
            <c:v>Moyenne Dept 41 : 12,86</c:v>
          </c:tx>
          <c:marker>
            <c:symbol val="none"/>
          </c:marker>
          <c:cat>
            <c:strRef>
              <c:f>'DONNEES ETAB'!$G$71:$G$80</c:f>
              <c:strCache>
                <c:ptCount val="10"/>
                <c:pt idx="0">
                  <c:v>LPO RONSARD</c:v>
                </c:pt>
                <c:pt idx="1">
                  <c:v>LP ST AIGNAN</c:v>
                </c:pt>
                <c:pt idx="2">
                  <c:v>LP SONIA DELAUNAY</c:v>
                </c:pt>
                <c:pt idx="3">
                  <c:v>LPOP LA PROVIDENCE</c:v>
                </c:pt>
                <c:pt idx="4">
                  <c:v>LP DENIS PAPIN</c:v>
                </c:pt>
                <c:pt idx="5">
                  <c:v>LYCEE HOTELIER</c:v>
                </c:pt>
                <c:pt idx="6">
                  <c:v>LP AMPERE</c:v>
                </c:pt>
                <c:pt idx="7">
                  <c:v>LPP ST JOSEPH 41</c:v>
                </c:pt>
                <c:pt idx="8">
                  <c:v>CFA-CM 41</c:v>
                </c:pt>
                <c:pt idx="9">
                  <c:v>LPO AUGUSTIN THIERRY</c:v>
                </c:pt>
              </c:strCache>
            </c:strRef>
          </c:cat>
          <c:val>
            <c:numRef>
              <c:f>'DONNEES ETAB'!$K$71:$K$80</c:f>
              <c:numCache>
                <c:formatCode>0.00</c:formatCode>
                <c:ptCount val="10"/>
                <c:pt idx="0">
                  <c:v>12.86009513742073</c:v>
                </c:pt>
                <c:pt idx="1">
                  <c:v>12.86009513742073</c:v>
                </c:pt>
                <c:pt idx="2">
                  <c:v>12.86009513742073</c:v>
                </c:pt>
                <c:pt idx="3">
                  <c:v>12.86009513742073</c:v>
                </c:pt>
                <c:pt idx="4">
                  <c:v>12.86009513742073</c:v>
                </c:pt>
                <c:pt idx="5">
                  <c:v>12.86009513742073</c:v>
                </c:pt>
                <c:pt idx="6">
                  <c:v>12.86009513742073</c:v>
                </c:pt>
                <c:pt idx="7">
                  <c:v>12.86009513742073</c:v>
                </c:pt>
                <c:pt idx="8">
                  <c:v>12.86009513742073</c:v>
                </c:pt>
                <c:pt idx="9">
                  <c:v>12.86009513742073</c:v>
                </c:pt>
              </c:numCache>
            </c:numRef>
          </c:val>
          <c:smooth val="0"/>
        </c:ser>
        <c:ser>
          <c:idx val="2"/>
          <c:order val="2"/>
          <c:tx>
            <c:v>Moyenne Acad : 12,89</c:v>
          </c:tx>
          <c:marker>
            <c:symbol val="none"/>
          </c:marker>
          <c:cat>
            <c:strRef>
              <c:f>'DONNEES ETAB'!$G$71:$G$80</c:f>
              <c:strCache>
                <c:ptCount val="10"/>
                <c:pt idx="0">
                  <c:v>LPO RONSARD</c:v>
                </c:pt>
                <c:pt idx="1">
                  <c:v>LP ST AIGNAN</c:v>
                </c:pt>
                <c:pt idx="2">
                  <c:v>LP SONIA DELAUNAY</c:v>
                </c:pt>
                <c:pt idx="3">
                  <c:v>LPOP LA PROVIDENCE</c:v>
                </c:pt>
                <c:pt idx="4">
                  <c:v>LP DENIS PAPIN</c:v>
                </c:pt>
                <c:pt idx="5">
                  <c:v>LYCEE HOTELIER</c:v>
                </c:pt>
                <c:pt idx="6">
                  <c:v>LP AMPERE</c:v>
                </c:pt>
                <c:pt idx="7">
                  <c:v>LPP ST JOSEPH 41</c:v>
                </c:pt>
                <c:pt idx="8">
                  <c:v>CFA-CM 41</c:v>
                </c:pt>
                <c:pt idx="9">
                  <c:v>LPO AUGUSTIN THIERRY</c:v>
                </c:pt>
              </c:strCache>
            </c:strRef>
          </c:cat>
          <c:val>
            <c:numRef>
              <c:f>'DONNEES ETAB'!$M$71:$M$80</c:f>
              <c:numCache>
                <c:formatCode>0.00</c:formatCode>
                <c:ptCount val="10"/>
                <c:pt idx="0">
                  <c:v>12.891569128394099</c:v>
                </c:pt>
                <c:pt idx="1">
                  <c:v>12.891569128394099</c:v>
                </c:pt>
                <c:pt idx="2">
                  <c:v>12.891569128394099</c:v>
                </c:pt>
                <c:pt idx="3">
                  <c:v>12.891569128394099</c:v>
                </c:pt>
                <c:pt idx="4">
                  <c:v>12.891569128394099</c:v>
                </c:pt>
                <c:pt idx="5">
                  <c:v>12.891569128394099</c:v>
                </c:pt>
                <c:pt idx="6">
                  <c:v>12.891569128394099</c:v>
                </c:pt>
                <c:pt idx="7">
                  <c:v>12.891569128394099</c:v>
                </c:pt>
                <c:pt idx="8">
                  <c:v>12.891569128394099</c:v>
                </c:pt>
                <c:pt idx="9">
                  <c:v>12.891569128394099</c:v>
                </c:pt>
              </c:numCache>
            </c:numRef>
          </c:val>
          <c:smooth val="0"/>
        </c:ser>
        <c:dLbls>
          <c:showLegendKey val="0"/>
          <c:showVal val="0"/>
          <c:showCatName val="0"/>
          <c:showSerName val="0"/>
          <c:showPercent val="0"/>
          <c:showBubbleSize val="0"/>
        </c:dLbls>
        <c:marker val="1"/>
        <c:smooth val="0"/>
        <c:axId val="469000896"/>
        <c:axId val="469006384"/>
      </c:lineChart>
      <c:catAx>
        <c:axId val="469000896"/>
        <c:scaling>
          <c:orientation val="minMax"/>
        </c:scaling>
        <c:delete val="0"/>
        <c:axPos val="b"/>
        <c:numFmt formatCode="General" sourceLinked="0"/>
        <c:majorTickMark val="out"/>
        <c:minorTickMark val="none"/>
        <c:tickLblPos val="nextTo"/>
        <c:txPr>
          <a:bodyPr rot="-2700000"/>
          <a:lstStyle/>
          <a:p>
            <a:pPr>
              <a:defRPr/>
            </a:pPr>
            <a:endParaRPr lang="fr-FR"/>
          </a:p>
        </c:txPr>
        <c:crossAx val="469006384"/>
        <c:crosses val="autoZero"/>
        <c:auto val="1"/>
        <c:lblAlgn val="ctr"/>
        <c:lblOffset val="100"/>
        <c:noMultiLvlLbl val="0"/>
      </c:catAx>
      <c:valAx>
        <c:axId val="469006384"/>
        <c:scaling>
          <c:orientation val="minMax"/>
          <c:max val="20"/>
          <c:min val="4"/>
        </c:scaling>
        <c:delete val="0"/>
        <c:axPos val="l"/>
        <c:majorGridlines/>
        <c:numFmt formatCode="0.00" sourceLinked="1"/>
        <c:majorTickMark val="out"/>
        <c:minorTickMark val="none"/>
        <c:tickLblPos val="nextTo"/>
        <c:crossAx val="469000896"/>
        <c:crosses val="autoZero"/>
        <c:crossBetween val="between"/>
      </c:valAx>
      <c:spPr>
        <a:noFill/>
      </c:spPr>
    </c:plotArea>
    <c:legend>
      <c:legendPos val="t"/>
      <c:layout/>
      <c:overlay val="0"/>
    </c:legend>
    <c:plotVisOnly val="1"/>
    <c:dispBlanksAs val="gap"/>
    <c:showDLblsOverMax val="0"/>
  </c:chart>
  <c:spPr>
    <a:noFill/>
  </c:spPr>
  <c:externalData r:id="rId2">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42"/>
    </mc:Choice>
    <mc:Fallback>
      <c:style val="4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v>Moyennes Etab 37</c:v>
          </c:tx>
          <c:spPr>
            <a:solidFill>
              <a:srgbClr val="F79646">
                <a:lumMod val="75000"/>
              </a:srgbClr>
            </a:solidFill>
          </c:spPr>
          <c:invertIfNegative val="0"/>
          <c:dLbls>
            <c:dLbl>
              <c:idx val="10"/>
              <c:delete val="1"/>
              <c:extLst>
                <c:ext xmlns:c15="http://schemas.microsoft.com/office/drawing/2012/chart" uri="{CE6537A1-D6FC-4f65-9D91-7224C49458BB}"/>
              </c:extLst>
            </c:dLbl>
            <c:dLbl>
              <c:idx val="24"/>
              <c:delete val="1"/>
              <c:extLst>
                <c:ext xmlns:c15="http://schemas.microsoft.com/office/drawing/2012/chart" uri="{CE6537A1-D6FC-4f65-9D91-7224C49458BB}"/>
              </c:extLst>
            </c:dLbl>
            <c:spPr>
              <a:noFill/>
              <a:ln>
                <a:noFill/>
              </a:ln>
              <a:effectLst/>
            </c:spPr>
            <c:txPr>
              <a:bodyPr rot="-5400000" vert="horz"/>
              <a:lstStyle/>
              <a:p>
                <a:pPr>
                  <a:defRPr sz="1800" b="1"/>
                </a:pPr>
                <a:endParaRPr lang="fr-FR"/>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errBars>
            <c:errBarType val="both"/>
            <c:errValType val="cust"/>
            <c:noEndCap val="0"/>
            <c:plus>
              <c:numRef>
                <c:f>'DONNEES ETAB'!$J$54:$J$78</c:f>
                <c:numCache>
                  <c:formatCode>General</c:formatCode>
                  <c:ptCount val="25"/>
                  <c:pt idx="0">
                    <c:v>3.8426052665314181</c:v>
                  </c:pt>
                  <c:pt idx="1">
                    <c:v>2.5315025597863441</c:v>
                  </c:pt>
                  <c:pt idx="2">
                    <c:v>2.9173215484426751</c:v>
                  </c:pt>
                  <c:pt idx="3">
                    <c:v>2.439806488109753</c:v>
                  </c:pt>
                  <c:pt idx="4">
                    <c:v>2.874578809359241</c:v>
                  </c:pt>
                  <c:pt idx="5">
                    <c:v>1</c:v>
                  </c:pt>
                  <c:pt idx="6">
                    <c:v>3.0082263175463702</c:v>
                  </c:pt>
                  <c:pt idx="7">
                    <c:v>3.7090729599486472</c:v>
                  </c:pt>
                  <c:pt idx="8">
                    <c:v>4.0081871213804394</c:v>
                  </c:pt>
                  <c:pt idx="9">
                    <c:v>4.0447346858058459</c:v>
                  </c:pt>
                  <c:pt idx="10">
                    <c:v>0</c:v>
                  </c:pt>
                  <c:pt idx="11">
                    <c:v>3.720077596275924</c:v>
                  </c:pt>
                  <c:pt idx="12">
                    <c:v>4.2204821994640573</c:v>
                  </c:pt>
                  <c:pt idx="13">
                    <c:v>2.6627069559629222</c:v>
                  </c:pt>
                  <c:pt idx="14">
                    <c:v>4.3766588546049423</c:v>
                  </c:pt>
                  <c:pt idx="15">
                    <c:v>2.9852020953477481</c:v>
                  </c:pt>
                  <c:pt idx="16">
                    <c:v>3.7861173758089901</c:v>
                  </c:pt>
                  <c:pt idx="17">
                    <c:v>4.2901488344385097</c:v>
                  </c:pt>
                  <c:pt idx="18">
                    <c:v>2.5220023404922141</c:v>
                  </c:pt>
                  <c:pt idx="19">
                    <c:v>1.8201944547490361</c:v>
                  </c:pt>
                  <c:pt idx="20">
                    <c:v>3.0299786088965002</c:v>
                  </c:pt>
                  <c:pt idx="21">
                    <c:v>2.0123713364566291</c:v>
                  </c:pt>
                  <c:pt idx="22">
                    <c:v>3.0177103843342592</c:v>
                  </c:pt>
                  <c:pt idx="23">
                    <c:v>3.1202031226002691</c:v>
                  </c:pt>
                  <c:pt idx="24">
                    <c:v>0</c:v>
                  </c:pt>
                </c:numCache>
              </c:numRef>
            </c:plus>
            <c:minus>
              <c:numRef>
                <c:f>'DONNEES ETAB'!$J$54:$J$78</c:f>
                <c:numCache>
                  <c:formatCode>General</c:formatCode>
                  <c:ptCount val="25"/>
                  <c:pt idx="0">
                    <c:v>3.8426052665314181</c:v>
                  </c:pt>
                  <c:pt idx="1">
                    <c:v>2.5315025597863441</c:v>
                  </c:pt>
                  <c:pt idx="2">
                    <c:v>2.9173215484426751</c:v>
                  </c:pt>
                  <c:pt idx="3">
                    <c:v>2.439806488109753</c:v>
                  </c:pt>
                  <c:pt idx="4">
                    <c:v>2.874578809359241</c:v>
                  </c:pt>
                  <c:pt idx="5">
                    <c:v>1</c:v>
                  </c:pt>
                  <c:pt idx="6">
                    <c:v>3.0082263175463702</c:v>
                  </c:pt>
                  <c:pt idx="7">
                    <c:v>3.7090729599486472</c:v>
                  </c:pt>
                  <c:pt idx="8">
                    <c:v>4.0081871213804394</c:v>
                  </c:pt>
                  <c:pt idx="9">
                    <c:v>4.0447346858058459</c:v>
                  </c:pt>
                  <c:pt idx="10">
                    <c:v>0</c:v>
                  </c:pt>
                  <c:pt idx="11">
                    <c:v>3.720077596275924</c:v>
                  </c:pt>
                  <c:pt idx="12">
                    <c:v>4.2204821994640573</c:v>
                  </c:pt>
                  <c:pt idx="13">
                    <c:v>2.6627069559629222</c:v>
                  </c:pt>
                  <c:pt idx="14">
                    <c:v>4.3766588546049423</c:v>
                  </c:pt>
                  <c:pt idx="15">
                    <c:v>2.9852020953477481</c:v>
                  </c:pt>
                  <c:pt idx="16">
                    <c:v>3.7861173758089901</c:v>
                  </c:pt>
                  <c:pt idx="17">
                    <c:v>4.2901488344385097</c:v>
                  </c:pt>
                  <c:pt idx="18">
                    <c:v>2.5220023404922141</c:v>
                  </c:pt>
                  <c:pt idx="19">
                    <c:v>1.8201944547490361</c:v>
                  </c:pt>
                  <c:pt idx="20">
                    <c:v>3.0299786088965002</c:v>
                  </c:pt>
                  <c:pt idx="21">
                    <c:v>2.0123713364566291</c:v>
                  </c:pt>
                  <c:pt idx="22">
                    <c:v>3.0177103843342592</c:v>
                  </c:pt>
                  <c:pt idx="23">
                    <c:v>3.1202031226002691</c:v>
                  </c:pt>
                  <c:pt idx="24">
                    <c:v>0</c:v>
                  </c:pt>
                </c:numCache>
              </c:numRef>
            </c:minus>
          </c:errBars>
          <c:cat>
            <c:strRef>
              <c:f>'DONNEES ETAB'!$G$54:$G$78</c:f>
              <c:strCache>
                <c:ptCount val="25"/>
                <c:pt idx="0">
                  <c:v>LPO FRANCOIS RABELAI</c:v>
                </c:pt>
                <c:pt idx="1">
                  <c:v>LP FRANCOIS CLOUET</c:v>
                </c:pt>
                <c:pt idx="2">
                  <c:v>LP ALBERT BAYET</c:v>
                </c:pt>
                <c:pt idx="3">
                  <c:v>LP GUSTAVE EIFFEL</c:v>
                </c:pt>
                <c:pt idx="4">
                  <c:v>LP MARTIN NADAUD</c:v>
                </c:pt>
                <c:pt idx="5">
                  <c:v>IME ST MARTIN DOUETS</c:v>
                </c:pt>
                <c:pt idx="6">
                  <c:v>LYC SAINT GATIEN</c:v>
                </c:pt>
                <c:pt idx="7">
                  <c:v>LYC STE MARGUERITE</c:v>
                </c:pt>
                <c:pt idx="8">
                  <c:v>LP SAINT VINCENT DE</c:v>
                </c:pt>
                <c:pt idx="9">
                  <c:v>LP VICTOR LALOUX</c:v>
                </c:pt>
                <c:pt idx="10">
                  <c:v>CFA DES DOUETS</c:v>
                </c:pt>
                <c:pt idx="11">
                  <c:v>LP D'ARSONVAL</c:v>
                </c:pt>
                <c:pt idx="12">
                  <c:v>BTP CFA 37</c:v>
                </c:pt>
                <c:pt idx="13">
                  <c:v>LP HENRI BECQUEREL</c:v>
                </c:pt>
                <c:pt idx="14">
                  <c:v>LP JOSEPH CUGNOT</c:v>
                </c:pt>
                <c:pt idx="15">
                  <c:v>LP JEAN CHAPTAL</c:v>
                </c:pt>
                <c:pt idx="16">
                  <c:v>LYC FONTIVILLE</c:v>
                </c:pt>
                <c:pt idx="17">
                  <c:v>LP BEAUREGARD</c:v>
                </c:pt>
                <c:pt idx="18">
                  <c:v>LP EMILE DELATAILLE</c:v>
                </c:pt>
                <c:pt idx="19">
                  <c:v>LP SAINT MARTIN</c:v>
                </c:pt>
                <c:pt idx="20">
                  <c:v>CFAI CENTRE ANT. AMB</c:v>
                </c:pt>
                <c:pt idx="21">
                  <c:v>CFA CARTIF</c:v>
                </c:pt>
                <c:pt idx="22">
                  <c:v>CFA DE LA PROPRETE</c:v>
                </c:pt>
                <c:pt idx="23">
                  <c:v>LYC ESTHETIQUE DE TO</c:v>
                </c:pt>
                <c:pt idx="24">
                  <c:v>ITEP METTRAY</c:v>
                </c:pt>
              </c:strCache>
            </c:strRef>
          </c:cat>
          <c:val>
            <c:numRef>
              <c:f>'DONNEES ETAB'!$I$54:$I$78</c:f>
              <c:numCache>
                <c:formatCode>0.00</c:formatCode>
                <c:ptCount val="25"/>
                <c:pt idx="0">
                  <c:v>12.146875</c:v>
                </c:pt>
                <c:pt idx="1">
                  <c:v>13.97272727272728</c:v>
                </c:pt>
                <c:pt idx="2">
                  <c:v>13.016032064128259</c:v>
                </c:pt>
                <c:pt idx="3">
                  <c:v>13.71324200913242</c:v>
                </c:pt>
                <c:pt idx="4">
                  <c:v>12.64306358381503</c:v>
                </c:pt>
                <c:pt idx="5">
                  <c:v>12.5</c:v>
                </c:pt>
                <c:pt idx="6">
                  <c:v>12.533707865168539</c:v>
                </c:pt>
                <c:pt idx="7">
                  <c:v>12.116666666666671</c:v>
                </c:pt>
                <c:pt idx="8">
                  <c:v>12.694000000000001</c:v>
                </c:pt>
                <c:pt idx="9">
                  <c:v>13.08158415841584</c:v>
                </c:pt>
                <c:pt idx="10">
                  <c:v>0</c:v>
                </c:pt>
                <c:pt idx="11">
                  <c:v>13.228363636363619</c:v>
                </c:pt>
                <c:pt idx="12">
                  <c:v>11.57199211045363</c:v>
                </c:pt>
                <c:pt idx="13">
                  <c:v>13.505000000000001</c:v>
                </c:pt>
                <c:pt idx="14">
                  <c:v>12.83535714285714</c:v>
                </c:pt>
                <c:pt idx="15">
                  <c:v>14.06592592592593</c:v>
                </c:pt>
                <c:pt idx="16">
                  <c:v>13.786324786324791</c:v>
                </c:pt>
                <c:pt idx="17">
                  <c:v>11.094202898550719</c:v>
                </c:pt>
                <c:pt idx="18">
                  <c:v>12.46601941747573</c:v>
                </c:pt>
                <c:pt idx="19">
                  <c:v>14.512048192771079</c:v>
                </c:pt>
                <c:pt idx="20">
                  <c:v>13.40666666666667</c:v>
                </c:pt>
                <c:pt idx="21">
                  <c:v>13.0897435897436</c:v>
                </c:pt>
                <c:pt idx="22">
                  <c:v>13.476190476190469</c:v>
                </c:pt>
                <c:pt idx="23">
                  <c:v>13.119718309859151</c:v>
                </c:pt>
                <c:pt idx="24">
                  <c:v>0</c:v>
                </c:pt>
              </c:numCache>
            </c:numRef>
          </c:val>
        </c:ser>
        <c:dLbls>
          <c:showLegendKey val="0"/>
          <c:showVal val="0"/>
          <c:showCatName val="0"/>
          <c:showSerName val="0"/>
          <c:showPercent val="0"/>
          <c:showBubbleSize val="0"/>
        </c:dLbls>
        <c:gapWidth val="60"/>
        <c:axId val="469005600"/>
        <c:axId val="469002464"/>
      </c:barChart>
      <c:lineChart>
        <c:grouping val="standard"/>
        <c:varyColors val="0"/>
        <c:ser>
          <c:idx val="1"/>
          <c:order val="1"/>
          <c:tx>
            <c:v>Moyenne Dept 37 : 12,98</c:v>
          </c:tx>
          <c:marker>
            <c:symbol val="none"/>
          </c:marker>
          <c:cat>
            <c:strRef>
              <c:f>'DONNEES ETAB'!$G$54:$G$78</c:f>
              <c:strCache>
                <c:ptCount val="25"/>
                <c:pt idx="0">
                  <c:v>LPO FRANCOIS RABELAI</c:v>
                </c:pt>
                <c:pt idx="1">
                  <c:v>LP FRANCOIS CLOUET</c:v>
                </c:pt>
                <c:pt idx="2">
                  <c:v>LP ALBERT BAYET</c:v>
                </c:pt>
                <c:pt idx="3">
                  <c:v>LP GUSTAVE EIFFEL</c:v>
                </c:pt>
                <c:pt idx="4">
                  <c:v>LP MARTIN NADAUD</c:v>
                </c:pt>
                <c:pt idx="5">
                  <c:v>IME ST MARTIN DOUETS</c:v>
                </c:pt>
                <c:pt idx="6">
                  <c:v>LYC SAINT GATIEN</c:v>
                </c:pt>
                <c:pt idx="7">
                  <c:v>LYC STE MARGUERITE</c:v>
                </c:pt>
                <c:pt idx="8">
                  <c:v>LP SAINT VINCENT DE</c:v>
                </c:pt>
                <c:pt idx="9">
                  <c:v>LP VICTOR LALOUX</c:v>
                </c:pt>
                <c:pt idx="10">
                  <c:v>CFA DES DOUETS</c:v>
                </c:pt>
                <c:pt idx="11">
                  <c:v>LP D'ARSONVAL</c:v>
                </c:pt>
                <c:pt idx="12">
                  <c:v>BTP CFA 37</c:v>
                </c:pt>
                <c:pt idx="13">
                  <c:v>LP HENRI BECQUEREL</c:v>
                </c:pt>
                <c:pt idx="14">
                  <c:v>LP JOSEPH CUGNOT</c:v>
                </c:pt>
                <c:pt idx="15">
                  <c:v>LP JEAN CHAPTAL</c:v>
                </c:pt>
                <c:pt idx="16">
                  <c:v>LYC FONTIVILLE</c:v>
                </c:pt>
                <c:pt idx="17">
                  <c:v>LP BEAUREGARD</c:v>
                </c:pt>
                <c:pt idx="18">
                  <c:v>LP EMILE DELATAILLE</c:v>
                </c:pt>
                <c:pt idx="19">
                  <c:v>LP SAINT MARTIN</c:v>
                </c:pt>
                <c:pt idx="20">
                  <c:v>CFAI CENTRE ANT. AMB</c:v>
                </c:pt>
                <c:pt idx="21">
                  <c:v>CFA CARTIF</c:v>
                </c:pt>
                <c:pt idx="22">
                  <c:v>CFA DE LA PROPRETE</c:v>
                </c:pt>
                <c:pt idx="23">
                  <c:v>LYC ESTHETIQUE DE TO</c:v>
                </c:pt>
                <c:pt idx="24">
                  <c:v>ITEP METTRAY</c:v>
                </c:pt>
              </c:strCache>
            </c:strRef>
          </c:cat>
          <c:val>
            <c:numRef>
              <c:f>'DONNEES ETAB'!$K$54:$K$78</c:f>
              <c:numCache>
                <c:formatCode>0.00</c:formatCode>
                <c:ptCount val="25"/>
                <c:pt idx="0">
                  <c:v>12.98174761146497</c:v>
                </c:pt>
                <c:pt idx="1">
                  <c:v>12.98174761146497</c:v>
                </c:pt>
                <c:pt idx="2">
                  <c:v>12.98174761146497</c:v>
                </c:pt>
                <c:pt idx="3">
                  <c:v>12.98174761146497</c:v>
                </c:pt>
                <c:pt idx="4">
                  <c:v>12.98174761146497</c:v>
                </c:pt>
                <c:pt idx="5">
                  <c:v>12.98174761146497</c:v>
                </c:pt>
                <c:pt idx="6">
                  <c:v>12.98174761146497</c:v>
                </c:pt>
                <c:pt idx="7">
                  <c:v>12.98174761146497</c:v>
                </c:pt>
                <c:pt idx="8">
                  <c:v>12.98174761146497</c:v>
                </c:pt>
                <c:pt idx="9">
                  <c:v>12.98174761146497</c:v>
                </c:pt>
                <c:pt idx="10">
                  <c:v>12.98174761146497</c:v>
                </c:pt>
                <c:pt idx="11">
                  <c:v>12.98174761146497</c:v>
                </c:pt>
                <c:pt idx="12">
                  <c:v>12.98174761146497</c:v>
                </c:pt>
                <c:pt idx="13">
                  <c:v>12.98174761146497</c:v>
                </c:pt>
                <c:pt idx="14">
                  <c:v>12.98174761146497</c:v>
                </c:pt>
                <c:pt idx="15">
                  <c:v>12.98174761146497</c:v>
                </c:pt>
                <c:pt idx="16">
                  <c:v>12.98174761146497</c:v>
                </c:pt>
                <c:pt idx="17">
                  <c:v>12.98174761146497</c:v>
                </c:pt>
                <c:pt idx="18">
                  <c:v>12.98174761146497</c:v>
                </c:pt>
                <c:pt idx="19">
                  <c:v>12.98174761146497</c:v>
                </c:pt>
                <c:pt idx="20">
                  <c:v>12.98174761146497</c:v>
                </c:pt>
                <c:pt idx="21">
                  <c:v>12.98174761146497</c:v>
                </c:pt>
                <c:pt idx="22">
                  <c:v>12.98174761146497</c:v>
                </c:pt>
                <c:pt idx="23">
                  <c:v>12.98174761146497</c:v>
                </c:pt>
                <c:pt idx="24">
                  <c:v>12.98174761146497</c:v>
                </c:pt>
              </c:numCache>
            </c:numRef>
          </c:val>
          <c:smooth val="0"/>
        </c:ser>
        <c:ser>
          <c:idx val="2"/>
          <c:order val="2"/>
          <c:tx>
            <c:v>Moyenne Acad : 12,87</c:v>
          </c:tx>
          <c:marker>
            <c:symbol val="none"/>
          </c:marker>
          <c:cat>
            <c:strRef>
              <c:f>'DONNEES ETAB'!$G$54:$G$78</c:f>
              <c:strCache>
                <c:ptCount val="25"/>
                <c:pt idx="0">
                  <c:v>LPO FRANCOIS RABELAI</c:v>
                </c:pt>
                <c:pt idx="1">
                  <c:v>LP FRANCOIS CLOUET</c:v>
                </c:pt>
                <c:pt idx="2">
                  <c:v>LP ALBERT BAYET</c:v>
                </c:pt>
                <c:pt idx="3">
                  <c:v>LP GUSTAVE EIFFEL</c:v>
                </c:pt>
                <c:pt idx="4">
                  <c:v>LP MARTIN NADAUD</c:v>
                </c:pt>
                <c:pt idx="5">
                  <c:v>IME ST MARTIN DOUETS</c:v>
                </c:pt>
                <c:pt idx="6">
                  <c:v>LYC SAINT GATIEN</c:v>
                </c:pt>
                <c:pt idx="7">
                  <c:v>LYC STE MARGUERITE</c:v>
                </c:pt>
                <c:pt idx="8">
                  <c:v>LP SAINT VINCENT DE</c:v>
                </c:pt>
                <c:pt idx="9">
                  <c:v>LP VICTOR LALOUX</c:v>
                </c:pt>
                <c:pt idx="10">
                  <c:v>CFA DES DOUETS</c:v>
                </c:pt>
                <c:pt idx="11">
                  <c:v>LP D'ARSONVAL</c:v>
                </c:pt>
                <c:pt idx="12">
                  <c:v>BTP CFA 37</c:v>
                </c:pt>
                <c:pt idx="13">
                  <c:v>LP HENRI BECQUEREL</c:v>
                </c:pt>
                <c:pt idx="14">
                  <c:v>LP JOSEPH CUGNOT</c:v>
                </c:pt>
                <c:pt idx="15">
                  <c:v>LP JEAN CHAPTAL</c:v>
                </c:pt>
                <c:pt idx="16">
                  <c:v>LYC FONTIVILLE</c:v>
                </c:pt>
                <c:pt idx="17">
                  <c:v>LP BEAUREGARD</c:v>
                </c:pt>
                <c:pt idx="18">
                  <c:v>LP EMILE DELATAILLE</c:v>
                </c:pt>
                <c:pt idx="19">
                  <c:v>LP SAINT MARTIN</c:v>
                </c:pt>
                <c:pt idx="20">
                  <c:v>CFAI CENTRE ANT. AMB</c:v>
                </c:pt>
                <c:pt idx="21">
                  <c:v>CFA CARTIF</c:v>
                </c:pt>
                <c:pt idx="22">
                  <c:v>CFA DE LA PROPRETE</c:v>
                </c:pt>
                <c:pt idx="23">
                  <c:v>LYC ESTHETIQUE DE TO</c:v>
                </c:pt>
                <c:pt idx="24">
                  <c:v>ITEP METTRAY</c:v>
                </c:pt>
              </c:strCache>
            </c:strRef>
          </c:cat>
          <c:val>
            <c:numRef>
              <c:f>'DONNEES ETAB'!$M$54:$M$78</c:f>
              <c:numCache>
                <c:formatCode>0.00</c:formatCode>
                <c:ptCount val="25"/>
                <c:pt idx="0">
                  <c:v>12.86761844995301</c:v>
                </c:pt>
                <c:pt idx="1">
                  <c:v>12.86761844995301</c:v>
                </c:pt>
                <c:pt idx="2">
                  <c:v>12.86761844995301</c:v>
                </c:pt>
                <c:pt idx="3">
                  <c:v>12.86761844995301</c:v>
                </c:pt>
                <c:pt idx="4">
                  <c:v>12.86761844995301</c:v>
                </c:pt>
                <c:pt idx="5">
                  <c:v>12.86761844995301</c:v>
                </c:pt>
                <c:pt idx="6">
                  <c:v>12.86761844995301</c:v>
                </c:pt>
                <c:pt idx="7">
                  <c:v>12.86761844995301</c:v>
                </c:pt>
                <c:pt idx="8">
                  <c:v>12.86761844995301</c:v>
                </c:pt>
                <c:pt idx="9">
                  <c:v>12.86761844995301</c:v>
                </c:pt>
                <c:pt idx="10">
                  <c:v>12.86761844995301</c:v>
                </c:pt>
                <c:pt idx="11">
                  <c:v>12.86761844995301</c:v>
                </c:pt>
                <c:pt idx="12">
                  <c:v>12.86761844995301</c:v>
                </c:pt>
                <c:pt idx="13">
                  <c:v>12.86761844995301</c:v>
                </c:pt>
                <c:pt idx="14">
                  <c:v>12.86761844995301</c:v>
                </c:pt>
                <c:pt idx="15">
                  <c:v>12.86761844995301</c:v>
                </c:pt>
                <c:pt idx="16">
                  <c:v>12.86761844995301</c:v>
                </c:pt>
                <c:pt idx="17">
                  <c:v>12.86761844995301</c:v>
                </c:pt>
                <c:pt idx="18">
                  <c:v>12.86761844995301</c:v>
                </c:pt>
                <c:pt idx="19">
                  <c:v>12.86761844995301</c:v>
                </c:pt>
                <c:pt idx="20">
                  <c:v>12.86761844995301</c:v>
                </c:pt>
                <c:pt idx="21">
                  <c:v>12.86761844995301</c:v>
                </c:pt>
                <c:pt idx="22">
                  <c:v>12.86761844995301</c:v>
                </c:pt>
                <c:pt idx="23">
                  <c:v>12.86761844995301</c:v>
                </c:pt>
                <c:pt idx="24">
                  <c:v>12.86761844995301</c:v>
                </c:pt>
              </c:numCache>
            </c:numRef>
          </c:val>
          <c:smooth val="0"/>
        </c:ser>
        <c:dLbls>
          <c:showLegendKey val="0"/>
          <c:showVal val="0"/>
          <c:showCatName val="0"/>
          <c:showSerName val="0"/>
          <c:showPercent val="0"/>
          <c:showBubbleSize val="0"/>
        </c:dLbls>
        <c:marker val="1"/>
        <c:smooth val="0"/>
        <c:axId val="469005600"/>
        <c:axId val="469002464"/>
      </c:lineChart>
      <c:catAx>
        <c:axId val="469005600"/>
        <c:scaling>
          <c:orientation val="minMax"/>
        </c:scaling>
        <c:delete val="0"/>
        <c:axPos val="b"/>
        <c:numFmt formatCode="General" sourceLinked="0"/>
        <c:majorTickMark val="out"/>
        <c:minorTickMark val="none"/>
        <c:tickLblPos val="nextTo"/>
        <c:crossAx val="469002464"/>
        <c:crosses val="autoZero"/>
        <c:auto val="1"/>
        <c:lblAlgn val="ctr"/>
        <c:lblOffset val="100"/>
        <c:noMultiLvlLbl val="0"/>
      </c:catAx>
      <c:valAx>
        <c:axId val="469002464"/>
        <c:scaling>
          <c:orientation val="minMax"/>
          <c:max val="20"/>
          <c:min val="4"/>
        </c:scaling>
        <c:delete val="0"/>
        <c:axPos val="l"/>
        <c:majorGridlines/>
        <c:numFmt formatCode="0.00" sourceLinked="1"/>
        <c:majorTickMark val="out"/>
        <c:minorTickMark val="none"/>
        <c:tickLblPos val="nextTo"/>
        <c:crossAx val="469005600"/>
        <c:crosses val="autoZero"/>
        <c:crossBetween val="between"/>
      </c:valAx>
      <c:spPr>
        <a:noFill/>
      </c:spPr>
    </c:plotArea>
    <c:legend>
      <c:legendPos val="t"/>
      <c:layout/>
      <c:overlay val="0"/>
    </c:legend>
    <c:plotVisOnly val="1"/>
    <c:dispBlanksAs val="gap"/>
    <c:showDLblsOverMax val="0"/>
  </c:chart>
  <c:spPr>
    <a:noFill/>
  </c:spPr>
  <c:externalData r:id="rId2">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42"/>
    </mc:Choice>
    <mc:Fallback>
      <c:style val="4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v>Moyennes Etab 37</c:v>
          </c:tx>
          <c:invertIfNegative val="0"/>
          <c:dLbls>
            <c:dLbl>
              <c:idx val="0"/>
              <c:delete val="1"/>
              <c:extLst>
                <c:ext xmlns:c15="http://schemas.microsoft.com/office/drawing/2012/chart" uri="{CE6537A1-D6FC-4f65-9D91-7224C49458BB}"/>
              </c:extLst>
            </c:dLbl>
            <c:dLbl>
              <c:idx val="11"/>
              <c:layout>
                <c:manualLayout>
                  <c:x val="0"/>
                  <c:y val="0.4003644035289600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lstStyle/>
              <a:p>
                <a:pPr>
                  <a:defRPr sz="1800" b="1"/>
                </a:pPr>
                <a:endParaRPr lang="fr-FR"/>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errBars>
            <c:errBarType val="both"/>
            <c:errValType val="cust"/>
            <c:noEndCap val="0"/>
            <c:plus>
              <c:numRef>
                <c:f>'DONNEES ETAB'!$J$46:$J$70</c:f>
                <c:numCache>
                  <c:formatCode>General</c:formatCode>
                  <c:ptCount val="25"/>
                  <c:pt idx="0">
                    <c:v>0</c:v>
                  </c:pt>
                  <c:pt idx="1">
                    <c:v>2.7540558512575739</c:v>
                  </c:pt>
                  <c:pt idx="2">
                    <c:v>3.146298453707153</c:v>
                  </c:pt>
                  <c:pt idx="3">
                    <c:v>3.117869906645657</c:v>
                  </c:pt>
                  <c:pt idx="4">
                    <c:v>3.9076128573116198</c:v>
                  </c:pt>
                  <c:pt idx="5">
                    <c:v>3.510787104811893</c:v>
                  </c:pt>
                  <c:pt idx="6">
                    <c:v>2.7822610001526611</c:v>
                  </c:pt>
                  <c:pt idx="7">
                    <c:v>2.9554384629696302</c:v>
                  </c:pt>
                  <c:pt idx="8">
                    <c:v>3.2783705932295808</c:v>
                  </c:pt>
                  <c:pt idx="9">
                    <c:v>2.9339267583553079</c:v>
                  </c:pt>
                  <c:pt idx="10">
                    <c:v>2.6294267667968412</c:v>
                  </c:pt>
                  <c:pt idx="11">
                    <c:v>2.8025303290438628</c:v>
                  </c:pt>
                  <c:pt idx="12">
                    <c:v>2.926059263572458</c:v>
                  </c:pt>
                  <c:pt idx="13">
                    <c:v>3.2891693590196982</c:v>
                  </c:pt>
                  <c:pt idx="14">
                    <c:v>3.1658486889688571</c:v>
                  </c:pt>
                  <c:pt idx="15">
                    <c:v>2.3899056162103909</c:v>
                  </c:pt>
                  <c:pt idx="16">
                    <c:v>3.31100009161102</c:v>
                  </c:pt>
                  <c:pt idx="17">
                    <c:v>3.1779774607212929</c:v>
                  </c:pt>
                  <c:pt idx="18">
                    <c:v>1.847221913264397</c:v>
                  </c:pt>
                  <c:pt idx="19">
                    <c:v>4.7657542805396274</c:v>
                  </c:pt>
                  <c:pt idx="20">
                    <c:v>4.3374375521599511</c:v>
                  </c:pt>
                  <c:pt idx="21">
                    <c:v>2.0248294381948342</c:v>
                  </c:pt>
                  <c:pt idx="22">
                    <c:v>4.3872571842522401</c:v>
                  </c:pt>
                  <c:pt idx="23">
                    <c:v>2.954485057652549</c:v>
                  </c:pt>
                  <c:pt idx="24">
                    <c:v>3.6590587502115901</c:v>
                  </c:pt>
                </c:numCache>
              </c:numRef>
            </c:plus>
            <c:minus>
              <c:numRef>
                <c:f>'DONNEES ETAB'!$J$46:$J$70</c:f>
                <c:numCache>
                  <c:formatCode>General</c:formatCode>
                  <c:ptCount val="25"/>
                  <c:pt idx="0">
                    <c:v>0</c:v>
                  </c:pt>
                  <c:pt idx="1">
                    <c:v>2.7540558512575739</c:v>
                  </c:pt>
                  <c:pt idx="2">
                    <c:v>3.146298453707153</c:v>
                  </c:pt>
                  <c:pt idx="3">
                    <c:v>3.117869906645657</c:v>
                  </c:pt>
                  <c:pt idx="4">
                    <c:v>3.9076128573116198</c:v>
                  </c:pt>
                  <c:pt idx="5">
                    <c:v>3.510787104811893</c:v>
                  </c:pt>
                  <c:pt idx="6">
                    <c:v>2.7822610001526611</c:v>
                  </c:pt>
                  <c:pt idx="7">
                    <c:v>2.9554384629696302</c:v>
                  </c:pt>
                  <c:pt idx="8">
                    <c:v>3.2783705932295808</c:v>
                  </c:pt>
                  <c:pt idx="9">
                    <c:v>2.9339267583553079</c:v>
                  </c:pt>
                  <c:pt idx="10">
                    <c:v>2.6294267667968412</c:v>
                  </c:pt>
                  <c:pt idx="11">
                    <c:v>2.8025303290438628</c:v>
                  </c:pt>
                  <c:pt idx="12">
                    <c:v>2.926059263572458</c:v>
                  </c:pt>
                  <c:pt idx="13">
                    <c:v>3.2891693590196982</c:v>
                  </c:pt>
                  <c:pt idx="14">
                    <c:v>3.1658486889688571</c:v>
                  </c:pt>
                  <c:pt idx="15">
                    <c:v>2.3899056162103909</c:v>
                  </c:pt>
                  <c:pt idx="16">
                    <c:v>3.31100009161102</c:v>
                  </c:pt>
                  <c:pt idx="17">
                    <c:v>3.1779774607212929</c:v>
                  </c:pt>
                  <c:pt idx="18">
                    <c:v>1.847221913264397</c:v>
                  </c:pt>
                  <c:pt idx="19">
                    <c:v>4.7657542805396274</c:v>
                  </c:pt>
                  <c:pt idx="20">
                    <c:v>4.3374375521599511</c:v>
                  </c:pt>
                  <c:pt idx="21">
                    <c:v>2.0248294381948342</c:v>
                  </c:pt>
                  <c:pt idx="22">
                    <c:v>4.3872571842522401</c:v>
                  </c:pt>
                  <c:pt idx="23">
                    <c:v>2.954485057652549</c:v>
                  </c:pt>
                  <c:pt idx="24">
                    <c:v>3.6590587502115901</c:v>
                  </c:pt>
                </c:numCache>
              </c:numRef>
            </c:minus>
          </c:errBars>
          <c:cat>
            <c:strRef>
              <c:f>'DONNEES ETAB'!$G$46:$G$70</c:f>
              <c:strCache>
                <c:ptCount val="25"/>
                <c:pt idx="0">
                  <c:v>IREO ROUGEMONT</c:v>
                </c:pt>
                <c:pt idx="1">
                  <c:v>LP HENRI BECQUEREL</c:v>
                </c:pt>
                <c:pt idx="2">
                  <c:v>CFA DES DOUETS</c:v>
                </c:pt>
                <c:pt idx="3">
                  <c:v>CFA DE LA M.F.E.O</c:v>
                </c:pt>
                <c:pt idx="4">
                  <c:v>LPP ST VINC. DE PAUL</c:v>
                </c:pt>
                <c:pt idx="5">
                  <c:v>LP VICTOR LALOUX</c:v>
                </c:pt>
                <c:pt idx="6">
                  <c:v>LP EMILE DELATAILLE</c:v>
                </c:pt>
                <c:pt idx="7">
                  <c:v>LPP STE MARGUERITE</c:v>
                </c:pt>
                <c:pt idx="8">
                  <c:v>LPP FONTIVILLE</c:v>
                </c:pt>
                <c:pt idx="9">
                  <c:v>LP CHAPTAL</c:v>
                </c:pt>
                <c:pt idx="10">
                  <c:v>LP D'ARSONVAL</c:v>
                </c:pt>
                <c:pt idx="11">
                  <c:v>LPOP SAINT GATIEN</c:v>
                </c:pt>
                <c:pt idx="12">
                  <c:v>CFAI CENTRE AMBOISE</c:v>
                </c:pt>
                <c:pt idx="13">
                  <c:v>LP G. EIFFEL</c:v>
                </c:pt>
                <c:pt idx="14">
                  <c:v>LP F. CLOUET</c:v>
                </c:pt>
                <c:pt idx="15">
                  <c:v>LP MARTIN NADAUD</c:v>
                </c:pt>
                <c:pt idx="16">
                  <c:v>LPO F. RAELAIS</c:v>
                </c:pt>
                <c:pt idx="17">
                  <c:v>LP A. BAYET</c:v>
                </c:pt>
                <c:pt idx="18">
                  <c:v>CFA INHNI</c:v>
                </c:pt>
                <c:pt idx="19">
                  <c:v>CFA CM JOUE</c:v>
                </c:pt>
                <c:pt idx="20">
                  <c:v>LP BEAUREGARD</c:v>
                </c:pt>
                <c:pt idx="21">
                  <c:v>CARTIF TOURS</c:v>
                </c:pt>
                <c:pt idx="22">
                  <c:v>LP JOSEPH CUGNOT</c:v>
                </c:pt>
                <c:pt idx="23">
                  <c:v>LPOP ESTHETIQUE DE T</c:v>
                </c:pt>
                <c:pt idx="24">
                  <c:v>LP   SAINT MARTIN</c:v>
                </c:pt>
              </c:strCache>
            </c:strRef>
          </c:cat>
          <c:val>
            <c:numRef>
              <c:f>'DONNEES ETAB'!$I$46:$I$70</c:f>
              <c:numCache>
                <c:formatCode>0.00</c:formatCode>
                <c:ptCount val="25"/>
                <c:pt idx="0">
                  <c:v>0</c:v>
                </c:pt>
                <c:pt idx="1">
                  <c:v>13.84147465437788</c:v>
                </c:pt>
                <c:pt idx="2">
                  <c:v>13.41414141414141</c:v>
                </c:pt>
                <c:pt idx="3">
                  <c:v>12.660256410256411</c:v>
                </c:pt>
                <c:pt idx="4">
                  <c:v>12.81516587677725</c:v>
                </c:pt>
                <c:pt idx="5">
                  <c:v>12.312781954887219</c:v>
                </c:pt>
                <c:pt idx="6">
                  <c:v>11.768211920529801</c:v>
                </c:pt>
                <c:pt idx="7">
                  <c:v>12.956756756756761</c:v>
                </c:pt>
                <c:pt idx="8">
                  <c:v>12.789156626506021</c:v>
                </c:pt>
                <c:pt idx="9">
                  <c:v>13.2780876494024</c:v>
                </c:pt>
                <c:pt idx="10">
                  <c:v>12.57186311787072</c:v>
                </c:pt>
                <c:pt idx="11">
                  <c:v>13.03333333333333</c:v>
                </c:pt>
                <c:pt idx="12">
                  <c:v>12.72948717948718</c:v>
                </c:pt>
                <c:pt idx="13">
                  <c:v>13.076136363636371</c:v>
                </c:pt>
                <c:pt idx="14">
                  <c:v>12.63169291338583</c:v>
                </c:pt>
                <c:pt idx="15">
                  <c:v>13.4024647887324</c:v>
                </c:pt>
                <c:pt idx="16">
                  <c:v>12.71315789473684</c:v>
                </c:pt>
                <c:pt idx="17">
                  <c:v>13.43543956043956</c:v>
                </c:pt>
                <c:pt idx="18">
                  <c:v>14.15384615384616</c:v>
                </c:pt>
                <c:pt idx="19">
                  <c:v>12.62056737588652</c:v>
                </c:pt>
                <c:pt idx="20">
                  <c:v>11.61347517730497</c:v>
                </c:pt>
                <c:pt idx="21">
                  <c:v>14.282051282051279</c:v>
                </c:pt>
                <c:pt idx="22">
                  <c:v>14.62087912087912</c:v>
                </c:pt>
                <c:pt idx="23">
                  <c:v>13.42388059701493</c:v>
                </c:pt>
                <c:pt idx="24">
                  <c:v>12.456250000000001</c:v>
                </c:pt>
              </c:numCache>
            </c:numRef>
          </c:val>
        </c:ser>
        <c:dLbls>
          <c:showLegendKey val="0"/>
          <c:showVal val="0"/>
          <c:showCatName val="0"/>
          <c:showSerName val="0"/>
          <c:showPercent val="0"/>
          <c:showBubbleSize val="0"/>
        </c:dLbls>
        <c:gapWidth val="51"/>
        <c:axId val="469004032"/>
        <c:axId val="469003640"/>
      </c:barChart>
      <c:lineChart>
        <c:grouping val="standard"/>
        <c:varyColors val="0"/>
        <c:ser>
          <c:idx val="1"/>
          <c:order val="1"/>
          <c:tx>
            <c:v>Moyenne Dept 28 : 12,95</c:v>
          </c:tx>
          <c:marker>
            <c:symbol val="none"/>
          </c:marker>
          <c:cat>
            <c:strRef>
              <c:f>'DONNEES ETAB'!$G$46:$G$70</c:f>
              <c:strCache>
                <c:ptCount val="25"/>
                <c:pt idx="0">
                  <c:v>IREO ROUGEMONT</c:v>
                </c:pt>
                <c:pt idx="1">
                  <c:v>LP HENRI BECQUEREL</c:v>
                </c:pt>
                <c:pt idx="2">
                  <c:v>CFA DES DOUETS</c:v>
                </c:pt>
                <c:pt idx="3">
                  <c:v>CFA DE LA M.F.E.O</c:v>
                </c:pt>
                <c:pt idx="4">
                  <c:v>LPP ST VINC. DE PAUL</c:v>
                </c:pt>
                <c:pt idx="5">
                  <c:v>LP VICTOR LALOUX</c:v>
                </c:pt>
                <c:pt idx="6">
                  <c:v>LP EMILE DELATAILLE</c:v>
                </c:pt>
                <c:pt idx="7">
                  <c:v>LPP STE MARGUERITE</c:v>
                </c:pt>
                <c:pt idx="8">
                  <c:v>LPP FONTIVILLE</c:v>
                </c:pt>
                <c:pt idx="9">
                  <c:v>LP CHAPTAL</c:v>
                </c:pt>
                <c:pt idx="10">
                  <c:v>LP D'ARSONVAL</c:v>
                </c:pt>
                <c:pt idx="11">
                  <c:v>LPOP SAINT GATIEN</c:v>
                </c:pt>
                <c:pt idx="12">
                  <c:v>CFAI CENTRE AMBOISE</c:v>
                </c:pt>
                <c:pt idx="13">
                  <c:v>LP G. EIFFEL</c:v>
                </c:pt>
                <c:pt idx="14">
                  <c:v>LP F. CLOUET</c:v>
                </c:pt>
                <c:pt idx="15">
                  <c:v>LP MARTIN NADAUD</c:v>
                </c:pt>
                <c:pt idx="16">
                  <c:v>LPO F. RAELAIS</c:v>
                </c:pt>
                <c:pt idx="17">
                  <c:v>LP A. BAYET</c:v>
                </c:pt>
                <c:pt idx="18">
                  <c:v>CFA INHNI</c:v>
                </c:pt>
                <c:pt idx="19">
                  <c:v>CFA CM JOUE</c:v>
                </c:pt>
                <c:pt idx="20">
                  <c:v>LP BEAUREGARD</c:v>
                </c:pt>
                <c:pt idx="21">
                  <c:v>CARTIF TOURS</c:v>
                </c:pt>
                <c:pt idx="22">
                  <c:v>LP JOSEPH CUGNOT</c:v>
                </c:pt>
                <c:pt idx="23">
                  <c:v>LPOP ESTHETIQUE DE T</c:v>
                </c:pt>
                <c:pt idx="24">
                  <c:v>LP   SAINT MARTIN</c:v>
                </c:pt>
              </c:strCache>
            </c:strRef>
          </c:cat>
          <c:val>
            <c:numRef>
              <c:f>'DONNEES ETAB'!$K$46:$K$70</c:f>
              <c:numCache>
                <c:formatCode>0.00</c:formatCode>
                <c:ptCount val="25"/>
                <c:pt idx="0">
                  <c:v>12.95158425348056</c:v>
                </c:pt>
                <c:pt idx="1">
                  <c:v>12.95158425348056</c:v>
                </c:pt>
                <c:pt idx="2">
                  <c:v>12.95158425348056</c:v>
                </c:pt>
                <c:pt idx="3">
                  <c:v>12.95158425348056</c:v>
                </c:pt>
                <c:pt idx="4">
                  <c:v>12.95158425348056</c:v>
                </c:pt>
                <c:pt idx="5">
                  <c:v>12.95158425348056</c:v>
                </c:pt>
                <c:pt idx="6">
                  <c:v>12.95158425348056</c:v>
                </c:pt>
                <c:pt idx="7">
                  <c:v>12.95158425348056</c:v>
                </c:pt>
                <c:pt idx="8">
                  <c:v>12.95158425348056</c:v>
                </c:pt>
                <c:pt idx="9">
                  <c:v>12.95158425348056</c:v>
                </c:pt>
                <c:pt idx="10">
                  <c:v>12.95158425348056</c:v>
                </c:pt>
                <c:pt idx="11">
                  <c:v>12.95158425348056</c:v>
                </c:pt>
                <c:pt idx="12">
                  <c:v>12.95158425348056</c:v>
                </c:pt>
                <c:pt idx="13">
                  <c:v>12.95158425348056</c:v>
                </c:pt>
                <c:pt idx="14">
                  <c:v>12.95158425348056</c:v>
                </c:pt>
                <c:pt idx="15">
                  <c:v>12.95158425348056</c:v>
                </c:pt>
                <c:pt idx="16">
                  <c:v>12.95158425348056</c:v>
                </c:pt>
                <c:pt idx="17">
                  <c:v>12.95158425348056</c:v>
                </c:pt>
                <c:pt idx="18">
                  <c:v>12.95158425348056</c:v>
                </c:pt>
                <c:pt idx="19">
                  <c:v>12.95158425348056</c:v>
                </c:pt>
                <c:pt idx="20">
                  <c:v>12.95158425348056</c:v>
                </c:pt>
                <c:pt idx="21">
                  <c:v>12.95158425348056</c:v>
                </c:pt>
                <c:pt idx="22">
                  <c:v>12.95158425348056</c:v>
                </c:pt>
                <c:pt idx="23">
                  <c:v>12.95158425348056</c:v>
                </c:pt>
                <c:pt idx="24">
                  <c:v>12.95158425348056</c:v>
                </c:pt>
              </c:numCache>
            </c:numRef>
          </c:val>
          <c:smooth val="0"/>
        </c:ser>
        <c:ser>
          <c:idx val="2"/>
          <c:order val="2"/>
          <c:tx>
            <c:v>Moyenne Acad : 12,89</c:v>
          </c:tx>
          <c:marker>
            <c:symbol val="none"/>
          </c:marker>
          <c:cat>
            <c:strRef>
              <c:f>'DONNEES ETAB'!$G$46:$G$70</c:f>
              <c:strCache>
                <c:ptCount val="25"/>
                <c:pt idx="0">
                  <c:v>IREO ROUGEMONT</c:v>
                </c:pt>
                <c:pt idx="1">
                  <c:v>LP HENRI BECQUEREL</c:v>
                </c:pt>
                <c:pt idx="2">
                  <c:v>CFA DES DOUETS</c:v>
                </c:pt>
                <c:pt idx="3">
                  <c:v>CFA DE LA M.F.E.O</c:v>
                </c:pt>
                <c:pt idx="4">
                  <c:v>LPP ST VINC. DE PAUL</c:v>
                </c:pt>
                <c:pt idx="5">
                  <c:v>LP VICTOR LALOUX</c:v>
                </c:pt>
                <c:pt idx="6">
                  <c:v>LP EMILE DELATAILLE</c:v>
                </c:pt>
                <c:pt idx="7">
                  <c:v>LPP STE MARGUERITE</c:v>
                </c:pt>
                <c:pt idx="8">
                  <c:v>LPP FONTIVILLE</c:v>
                </c:pt>
                <c:pt idx="9">
                  <c:v>LP CHAPTAL</c:v>
                </c:pt>
                <c:pt idx="10">
                  <c:v>LP D'ARSONVAL</c:v>
                </c:pt>
                <c:pt idx="11">
                  <c:v>LPOP SAINT GATIEN</c:v>
                </c:pt>
                <c:pt idx="12">
                  <c:v>CFAI CENTRE AMBOISE</c:v>
                </c:pt>
                <c:pt idx="13">
                  <c:v>LP G. EIFFEL</c:v>
                </c:pt>
                <c:pt idx="14">
                  <c:v>LP F. CLOUET</c:v>
                </c:pt>
                <c:pt idx="15">
                  <c:v>LP MARTIN NADAUD</c:v>
                </c:pt>
                <c:pt idx="16">
                  <c:v>LPO F. RAELAIS</c:v>
                </c:pt>
                <c:pt idx="17">
                  <c:v>LP A. BAYET</c:v>
                </c:pt>
                <c:pt idx="18">
                  <c:v>CFA INHNI</c:v>
                </c:pt>
                <c:pt idx="19">
                  <c:v>CFA CM JOUE</c:v>
                </c:pt>
                <c:pt idx="20">
                  <c:v>LP BEAUREGARD</c:v>
                </c:pt>
                <c:pt idx="21">
                  <c:v>CARTIF TOURS</c:v>
                </c:pt>
                <c:pt idx="22">
                  <c:v>LP JOSEPH CUGNOT</c:v>
                </c:pt>
                <c:pt idx="23">
                  <c:v>LPOP ESTHETIQUE DE T</c:v>
                </c:pt>
                <c:pt idx="24">
                  <c:v>LP   SAINT MARTIN</c:v>
                </c:pt>
              </c:strCache>
            </c:strRef>
          </c:cat>
          <c:val>
            <c:numRef>
              <c:f>'DONNEES ETAB'!$M$46:$M$70</c:f>
              <c:numCache>
                <c:formatCode>0.00</c:formatCode>
                <c:ptCount val="25"/>
                <c:pt idx="0">
                  <c:v>12.891569128394099</c:v>
                </c:pt>
                <c:pt idx="1">
                  <c:v>12.891569128394099</c:v>
                </c:pt>
                <c:pt idx="2">
                  <c:v>12.891569128394099</c:v>
                </c:pt>
                <c:pt idx="3">
                  <c:v>12.891569128394099</c:v>
                </c:pt>
                <c:pt idx="4">
                  <c:v>12.891569128394099</c:v>
                </c:pt>
                <c:pt idx="5">
                  <c:v>12.891569128394099</c:v>
                </c:pt>
                <c:pt idx="6">
                  <c:v>12.891569128394099</c:v>
                </c:pt>
                <c:pt idx="7">
                  <c:v>12.891569128394099</c:v>
                </c:pt>
                <c:pt idx="8">
                  <c:v>12.891569128394099</c:v>
                </c:pt>
                <c:pt idx="9">
                  <c:v>12.891569128394099</c:v>
                </c:pt>
                <c:pt idx="10">
                  <c:v>12.891569128394099</c:v>
                </c:pt>
                <c:pt idx="11">
                  <c:v>12.891569128394099</c:v>
                </c:pt>
                <c:pt idx="12">
                  <c:v>12.891569128394099</c:v>
                </c:pt>
                <c:pt idx="13">
                  <c:v>12.891569128394099</c:v>
                </c:pt>
                <c:pt idx="14">
                  <c:v>12.891569128394099</c:v>
                </c:pt>
                <c:pt idx="15">
                  <c:v>12.891569128394099</c:v>
                </c:pt>
                <c:pt idx="16">
                  <c:v>12.891569128394099</c:v>
                </c:pt>
                <c:pt idx="17">
                  <c:v>12.891569128394099</c:v>
                </c:pt>
                <c:pt idx="18">
                  <c:v>12.891569128394099</c:v>
                </c:pt>
                <c:pt idx="19">
                  <c:v>12.891569128394099</c:v>
                </c:pt>
                <c:pt idx="20">
                  <c:v>12.891569128394099</c:v>
                </c:pt>
                <c:pt idx="21">
                  <c:v>12.891569128394099</c:v>
                </c:pt>
                <c:pt idx="22">
                  <c:v>12.891569128394099</c:v>
                </c:pt>
                <c:pt idx="23">
                  <c:v>12.891569128394099</c:v>
                </c:pt>
                <c:pt idx="24">
                  <c:v>12.891569128394099</c:v>
                </c:pt>
              </c:numCache>
            </c:numRef>
          </c:val>
          <c:smooth val="0"/>
        </c:ser>
        <c:dLbls>
          <c:showLegendKey val="0"/>
          <c:showVal val="0"/>
          <c:showCatName val="0"/>
          <c:showSerName val="0"/>
          <c:showPercent val="0"/>
          <c:showBubbleSize val="0"/>
        </c:dLbls>
        <c:marker val="1"/>
        <c:smooth val="0"/>
        <c:axId val="469004032"/>
        <c:axId val="469003640"/>
      </c:lineChart>
      <c:catAx>
        <c:axId val="469004032"/>
        <c:scaling>
          <c:orientation val="minMax"/>
        </c:scaling>
        <c:delete val="0"/>
        <c:axPos val="b"/>
        <c:numFmt formatCode="General" sourceLinked="0"/>
        <c:majorTickMark val="out"/>
        <c:minorTickMark val="none"/>
        <c:tickLblPos val="nextTo"/>
        <c:txPr>
          <a:bodyPr rot="-2700000"/>
          <a:lstStyle/>
          <a:p>
            <a:pPr>
              <a:defRPr/>
            </a:pPr>
            <a:endParaRPr lang="fr-FR"/>
          </a:p>
        </c:txPr>
        <c:crossAx val="469003640"/>
        <c:crosses val="autoZero"/>
        <c:auto val="1"/>
        <c:lblAlgn val="ctr"/>
        <c:lblOffset val="100"/>
        <c:noMultiLvlLbl val="0"/>
      </c:catAx>
      <c:valAx>
        <c:axId val="469003640"/>
        <c:scaling>
          <c:orientation val="minMax"/>
          <c:max val="20"/>
          <c:min val="4"/>
        </c:scaling>
        <c:delete val="0"/>
        <c:axPos val="l"/>
        <c:majorGridlines/>
        <c:numFmt formatCode="0.00" sourceLinked="1"/>
        <c:majorTickMark val="out"/>
        <c:minorTickMark val="none"/>
        <c:tickLblPos val="nextTo"/>
        <c:crossAx val="469004032"/>
        <c:crosses val="autoZero"/>
        <c:crossBetween val="between"/>
      </c:valAx>
      <c:spPr>
        <a:noFill/>
      </c:spPr>
    </c:plotArea>
    <c:legend>
      <c:legendPos val="t"/>
      <c:layout/>
      <c:overlay val="0"/>
    </c:legend>
    <c:plotVisOnly val="1"/>
    <c:dispBlanksAs val="gap"/>
    <c:showDLblsOverMax val="0"/>
  </c:chart>
  <c:spPr>
    <a:noFill/>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Feuil1!$B$1</c:f>
              <c:strCache>
                <c:ptCount val="1"/>
                <c:pt idx="0">
                  <c:v>2011</c:v>
                </c:pt>
              </c:strCache>
            </c:strRef>
          </c:tx>
          <c:invertIfNegative val="0"/>
          <c:dLbls>
            <c:numFmt formatCode="0.0%" sourceLinked="0"/>
            <c:spPr>
              <a:noFill/>
              <a:ln>
                <a:noFill/>
              </a:ln>
              <a:effectLst/>
            </c:spPr>
            <c:txPr>
              <a:bodyPr rot="-5400000" vert="horz"/>
              <a:lstStyle/>
              <a:p>
                <a:pPr>
                  <a:defRPr sz="1600" b="1" i="0" baseline="0">
                    <a:solidFill>
                      <a:srgbClr val="FFFFFF"/>
                    </a:solidFill>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Feuil1!$A$2:$A$6</c:f>
              <c:strCache>
                <c:ptCount val="5"/>
                <c:pt idx="0">
                  <c:v>CP1</c:v>
                </c:pt>
                <c:pt idx="1">
                  <c:v>CP2</c:v>
                </c:pt>
                <c:pt idx="2">
                  <c:v>CP3</c:v>
                </c:pt>
                <c:pt idx="3">
                  <c:v>CP4</c:v>
                </c:pt>
                <c:pt idx="4">
                  <c:v>CP5</c:v>
                </c:pt>
              </c:strCache>
            </c:strRef>
          </c:cat>
          <c:val>
            <c:numRef>
              <c:f>Feuil1!$B$2:$B$6</c:f>
              <c:numCache>
                <c:formatCode>0.00%</c:formatCode>
                <c:ptCount val="5"/>
                <c:pt idx="0">
                  <c:v>0.26100000000000001</c:v>
                </c:pt>
                <c:pt idx="1">
                  <c:v>9.0999999999999998E-2</c:v>
                </c:pt>
                <c:pt idx="2">
                  <c:v>0.106</c:v>
                </c:pt>
                <c:pt idx="3">
                  <c:v>0.32700000000000001</c:v>
                </c:pt>
                <c:pt idx="4">
                  <c:v>0.215</c:v>
                </c:pt>
              </c:numCache>
            </c:numRef>
          </c:val>
        </c:ser>
        <c:ser>
          <c:idx val="1"/>
          <c:order val="1"/>
          <c:tx>
            <c:strRef>
              <c:f>Feuil1!$C$1</c:f>
              <c:strCache>
                <c:ptCount val="1"/>
                <c:pt idx="0">
                  <c:v>2012</c:v>
                </c:pt>
              </c:strCache>
            </c:strRef>
          </c:tx>
          <c:invertIfNegative val="0"/>
          <c:dLbls>
            <c:numFmt formatCode="0.0%" sourceLinked="0"/>
            <c:spPr>
              <a:noFill/>
              <a:ln>
                <a:noFill/>
              </a:ln>
              <a:effectLst/>
            </c:spPr>
            <c:txPr>
              <a:bodyPr rot="-5400000" vert="horz"/>
              <a:lstStyle/>
              <a:p>
                <a:pPr>
                  <a:defRPr sz="1600" b="1" i="0">
                    <a:solidFill>
                      <a:srgbClr val="FFFFFF"/>
                    </a:solidFill>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Feuil1!$A$2:$A$6</c:f>
              <c:strCache>
                <c:ptCount val="5"/>
                <c:pt idx="0">
                  <c:v>CP1</c:v>
                </c:pt>
                <c:pt idx="1">
                  <c:v>CP2</c:v>
                </c:pt>
                <c:pt idx="2">
                  <c:v>CP3</c:v>
                </c:pt>
                <c:pt idx="3">
                  <c:v>CP4</c:v>
                </c:pt>
                <c:pt idx="4">
                  <c:v>CP5</c:v>
                </c:pt>
              </c:strCache>
            </c:strRef>
          </c:cat>
          <c:val>
            <c:numRef>
              <c:f>Feuil1!$C$2:$C$6</c:f>
              <c:numCache>
                <c:formatCode>0.00%</c:formatCode>
                <c:ptCount val="5"/>
                <c:pt idx="0">
                  <c:v>0.254</c:v>
                </c:pt>
                <c:pt idx="1">
                  <c:v>9.4E-2</c:v>
                </c:pt>
                <c:pt idx="2">
                  <c:v>9.7000000000000003E-2</c:v>
                </c:pt>
                <c:pt idx="3">
                  <c:v>0.32300000000000001</c:v>
                </c:pt>
                <c:pt idx="4">
                  <c:v>0.23100000000000001</c:v>
                </c:pt>
              </c:numCache>
            </c:numRef>
          </c:val>
        </c:ser>
        <c:ser>
          <c:idx val="2"/>
          <c:order val="2"/>
          <c:tx>
            <c:strRef>
              <c:f>Feuil1!$D$1</c:f>
              <c:strCache>
                <c:ptCount val="1"/>
                <c:pt idx="0">
                  <c:v>2013</c:v>
                </c:pt>
              </c:strCache>
            </c:strRef>
          </c:tx>
          <c:invertIfNegative val="0"/>
          <c:dLbls>
            <c:numFmt formatCode="0.0%" sourceLinked="0"/>
            <c:spPr>
              <a:noFill/>
              <a:ln>
                <a:noFill/>
              </a:ln>
              <a:effectLst/>
            </c:spPr>
            <c:txPr>
              <a:bodyPr rot="-5400000" vert="horz"/>
              <a:lstStyle/>
              <a:p>
                <a:pPr>
                  <a:defRPr sz="1600" b="1" i="0" baseline="0">
                    <a:solidFill>
                      <a:schemeClr val="bg1"/>
                    </a:solidFill>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Feuil1!$A$2:$A$6</c:f>
              <c:strCache>
                <c:ptCount val="5"/>
                <c:pt idx="0">
                  <c:v>CP1</c:v>
                </c:pt>
                <c:pt idx="1">
                  <c:v>CP2</c:v>
                </c:pt>
                <c:pt idx="2">
                  <c:v>CP3</c:v>
                </c:pt>
                <c:pt idx="3">
                  <c:v>CP4</c:v>
                </c:pt>
                <c:pt idx="4">
                  <c:v>CP5</c:v>
                </c:pt>
              </c:strCache>
            </c:strRef>
          </c:cat>
          <c:val>
            <c:numRef>
              <c:f>Feuil1!$D$2:$D$6</c:f>
              <c:numCache>
                <c:formatCode>0.00%</c:formatCode>
                <c:ptCount val="5"/>
                <c:pt idx="0">
                  <c:v>0.23719999999999999</c:v>
                </c:pt>
                <c:pt idx="1">
                  <c:v>9.7000000000000003E-2</c:v>
                </c:pt>
                <c:pt idx="2">
                  <c:v>9.2999999999999999E-2</c:v>
                </c:pt>
                <c:pt idx="3">
                  <c:v>0.32200000000000001</c:v>
                </c:pt>
                <c:pt idx="4">
                  <c:v>0.251</c:v>
                </c:pt>
              </c:numCache>
            </c:numRef>
          </c:val>
        </c:ser>
        <c:ser>
          <c:idx val="3"/>
          <c:order val="3"/>
          <c:tx>
            <c:strRef>
              <c:f>Feuil1!$E$1</c:f>
              <c:strCache>
                <c:ptCount val="1"/>
                <c:pt idx="0">
                  <c:v>2014</c:v>
                </c:pt>
              </c:strCache>
            </c:strRef>
          </c:tx>
          <c:invertIfNegative val="0"/>
          <c:dLbls>
            <c:numFmt formatCode="0.0%" sourceLinked="0"/>
            <c:spPr>
              <a:noFill/>
              <a:ln>
                <a:noFill/>
              </a:ln>
              <a:effectLst/>
            </c:spPr>
            <c:txPr>
              <a:bodyPr rot="-5400000" vert="horz"/>
              <a:lstStyle/>
              <a:p>
                <a:pPr>
                  <a:defRPr sz="1600" b="1" i="0">
                    <a:solidFill>
                      <a:schemeClr val="bg1"/>
                    </a:solidFill>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Feuil1!$A$2:$A$6</c:f>
              <c:strCache>
                <c:ptCount val="5"/>
                <c:pt idx="0">
                  <c:v>CP1</c:v>
                </c:pt>
                <c:pt idx="1">
                  <c:v>CP2</c:v>
                </c:pt>
                <c:pt idx="2">
                  <c:v>CP3</c:v>
                </c:pt>
                <c:pt idx="3">
                  <c:v>CP4</c:v>
                </c:pt>
                <c:pt idx="4">
                  <c:v>CP5</c:v>
                </c:pt>
              </c:strCache>
            </c:strRef>
          </c:cat>
          <c:val>
            <c:numRef>
              <c:f>Feuil1!$E$2:$E$6</c:f>
              <c:numCache>
                <c:formatCode>0.00%</c:formatCode>
                <c:ptCount val="5"/>
                <c:pt idx="0">
                  <c:v>0.22869999999999999</c:v>
                </c:pt>
                <c:pt idx="1">
                  <c:v>0.109</c:v>
                </c:pt>
                <c:pt idx="2">
                  <c:v>9.9000000000000005E-2</c:v>
                </c:pt>
                <c:pt idx="3">
                  <c:v>0.318</c:v>
                </c:pt>
                <c:pt idx="4">
                  <c:v>0.246</c:v>
                </c:pt>
              </c:numCache>
            </c:numRef>
          </c:val>
        </c:ser>
        <c:ser>
          <c:idx val="4"/>
          <c:order val="4"/>
          <c:tx>
            <c:strRef>
              <c:f>Feuil1!$F$1</c:f>
              <c:strCache>
                <c:ptCount val="1"/>
                <c:pt idx="0">
                  <c:v>2015</c:v>
                </c:pt>
              </c:strCache>
            </c:strRef>
          </c:tx>
          <c:invertIfNegative val="0"/>
          <c:dLbls>
            <c:spPr>
              <a:noFill/>
              <a:ln>
                <a:noFill/>
              </a:ln>
              <a:effectLst/>
            </c:spPr>
            <c:txPr>
              <a:bodyPr rot="-5400000" vert="horz"/>
              <a:lstStyle/>
              <a:p>
                <a:pPr>
                  <a:defRPr sz="1600" b="1" i="0" baseline="0">
                    <a:solidFill>
                      <a:srgbClr val="FF0000"/>
                    </a:solidFill>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Feuil1!$A$2:$A$6</c:f>
              <c:strCache>
                <c:ptCount val="5"/>
                <c:pt idx="0">
                  <c:v>CP1</c:v>
                </c:pt>
                <c:pt idx="1">
                  <c:v>CP2</c:v>
                </c:pt>
                <c:pt idx="2">
                  <c:v>CP3</c:v>
                </c:pt>
                <c:pt idx="3">
                  <c:v>CP4</c:v>
                </c:pt>
                <c:pt idx="4">
                  <c:v>CP5</c:v>
                </c:pt>
              </c:strCache>
            </c:strRef>
          </c:cat>
          <c:val>
            <c:numRef>
              <c:f>Feuil1!$F$2:$F$6</c:f>
              <c:numCache>
                <c:formatCode>0.00%</c:formatCode>
                <c:ptCount val="5"/>
                <c:pt idx="0">
                  <c:v>0.23949999999999999</c:v>
                </c:pt>
                <c:pt idx="1">
                  <c:v>0.1069</c:v>
                </c:pt>
                <c:pt idx="2">
                  <c:v>0.1023</c:v>
                </c:pt>
                <c:pt idx="3">
                  <c:v>0.30320000000000003</c:v>
                </c:pt>
                <c:pt idx="4">
                  <c:v>0.24809999999999999</c:v>
                </c:pt>
              </c:numCache>
            </c:numRef>
          </c:val>
        </c:ser>
        <c:dLbls>
          <c:showLegendKey val="0"/>
          <c:showVal val="0"/>
          <c:showCatName val="0"/>
          <c:showSerName val="0"/>
          <c:showPercent val="0"/>
          <c:showBubbleSize val="0"/>
        </c:dLbls>
        <c:gapWidth val="150"/>
        <c:axId val="471414784"/>
        <c:axId val="471424976"/>
      </c:barChart>
      <c:catAx>
        <c:axId val="471414784"/>
        <c:scaling>
          <c:orientation val="minMax"/>
        </c:scaling>
        <c:delete val="0"/>
        <c:axPos val="b"/>
        <c:numFmt formatCode="General" sourceLinked="0"/>
        <c:majorTickMark val="out"/>
        <c:minorTickMark val="none"/>
        <c:tickLblPos val="nextTo"/>
        <c:txPr>
          <a:bodyPr/>
          <a:lstStyle/>
          <a:p>
            <a:pPr>
              <a:defRPr>
                <a:solidFill>
                  <a:srgbClr val="FFFFFF"/>
                </a:solidFill>
              </a:defRPr>
            </a:pPr>
            <a:endParaRPr lang="fr-FR"/>
          </a:p>
        </c:txPr>
        <c:crossAx val="471424976"/>
        <c:crosses val="autoZero"/>
        <c:auto val="1"/>
        <c:lblAlgn val="ctr"/>
        <c:lblOffset val="100"/>
        <c:noMultiLvlLbl val="0"/>
      </c:catAx>
      <c:valAx>
        <c:axId val="471424976"/>
        <c:scaling>
          <c:orientation val="minMax"/>
        </c:scaling>
        <c:delete val="0"/>
        <c:axPos val="l"/>
        <c:majorGridlines/>
        <c:numFmt formatCode="0%" sourceLinked="0"/>
        <c:majorTickMark val="out"/>
        <c:minorTickMark val="none"/>
        <c:tickLblPos val="nextTo"/>
        <c:txPr>
          <a:bodyPr/>
          <a:lstStyle/>
          <a:p>
            <a:pPr>
              <a:defRPr>
                <a:solidFill>
                  <a:schemeClr val="bg1"/>
                </a:solidFill>
              </a:defRPr>
            </a:pPr>
            <a:endParaRPr lang="fr-FR"/>
          </a:p>
        </c:txPr>
        <c:crossAx val="471414784"/>
        <c:crosses val="autoZero"/>
        <c:crossBetween val="between"/>
      </c:valAx>
    </c:plotArea>
    <c:legend>
      <c:legendPos val="r"/>
      <c:legendEntry>
        <c:idx val="4"/>
        <c:txPr>
          <a:bodyPr/>
          <a:lstStyle/>
          <a:p>
            <a:pPr>
              <a:defRPr>
                <a:solidFill>
                  <a:srgbClr val="FF0000"/>
                </a:solidFill>
              </a:defRPr>
            </a:pPr>
            <a:endParaRPr lang="fr-FR"/>
          </a:p>
        </c:txPr>
      </c:legendEntry>
      <c:layout/>
      <c:overlay val="0"/>
      <c:txPr>
        <a:bodyPr/>
        <a:lstStyle/>
        <a:p>
          <a:pPr>
            <a:defRPr>
              <a:solidFill>
                <a:schemeClr val="bg1"/>
              </a:solidFill>
            </a:defRPr>
          </a:pPr>
          <a:endParaRPr lang="fr-FR"/>
        </a:p>
      </c:txPr>
    </c:legend>
    <c:plotVisOnly val="1"/>
    <c:dispBlanksAs val="gap"/>
    <c:showDLblsOverMax val="0"/>
  </c:chart>
  <c:txPr>
    <a:bodyPr/>
    <a:lstStyle/>
    <a:p>
      <a:pPr>
        <a:defRPr sz="1800"/>
      </a:pPr>
      <a:endParaRPr lang="fr-FR"/>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44"/>
    </mc:Choice>
    <mc:Fallback>
      <c:style val="44"/>
    </mc:Fallback>
  </mc:AlternateContent>
  <c:clrMapOvr bg1="lt1" tx1="dk1" bg2="lt2" tx2="dk2" accent1="accent1" accent2="accent2" accent3="accent3" accent4="accent4" accent5="accent5" accent6="accent6" hlink="hlink" folHlink="folHlink"/>
  <c:pivotSource>
    <c:name>[creation base windev filière CAPBEP.xlsm]PPT SS COMMISSION!Tableau croisé dynamique10</c:name>
    <c:fmtId val="-1"/>
  </c:pivotSource>
  <c:chart>
    <c:title>
      <c:tx>
        <c:rich>
          <a:bodyPr/>
          <a:lstStyle/>
          <a:p>
            <a:pPr>
              <a:defRPr/>
            </a:pPr>
            <a:r>
              <a:rPr lang="fr-FR"/>
              <a:t>CAP/BEP : Evolution des moyennes pour les établissements du 45 (1/2)</a:t>
            </a:r>
          </a:p>
        </c:rich>
      </c:tx>
      <c:layout/>
      <c:overlay val="0"/>
    </c:title>
    <c:autoTitleDeleted val="0"/>
    <c:pivotFmts>
      <c:pivotFmt>
        <c:idx val="0"/>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s>
    <c:plotArea>
      <c:layout/>
      <c:barChart>
        <c:barDir val="col"/>
        <c:grouping val="clustered"/>
        <c:varyColors val="0"/>
        <c:ser>
          <c:idx val="0"/>
          <c:order val="0"/>
          <c:tx>
            <c:strRef>
              <c:f>'PPT SS COMMISSION'!$M$247</c:f>
              <c:strCache>
                <c:ptCount val="1"/>
                <c:pt idx="0">
                  <c:v> 2013</c:v>
                </c:pt>
              </c:strCache>
            </c:strRef>
          </c:tx>
          <c:invertIfNegative val="0"/>
          <c:cat>
            <c:strRef>
              <c:f>'PPT SS COMMISSION'!$L$248:$L$261</c:f>
              <c:strCache>
                <c:ptCount val="13"/>
                <c:pt idx="0">
                  <c:v>CFA AGGLO ORLEANS</c:v>
                </c:pt>
                <c:pt idx="1">
                  <c:v>LP GAUDIER-BRZESKA</c:v>
                </c:pt>
                <c:pt idx="2">
                  <c:v>LP JEAN DE LA TAILLE</c:v>
                </c:pt>
                <c:pt idx="3">
                  <c:v>LP JEANNETTE VERDIER</c:v>
                </c:pt>
                <c:pt idx="4">
                  <c:v>LP MAL LECLERC DE H.</c:v>
                </c:pt>
                <c:pt idx="5">
                  <c:v>LP PAUL GAUGUIN</c:v>
                </c:pt>
                <c:pt idx="6">
                  <c:v>LPO BENJAMIN FRANKLI</c:v>
                </c:pt>
                <c:pt idx="7">
                  <c:v>LPO JEAN ZAY</c:v>
                </c:pt>
                <c:pt idx="8">
                  <c:v>LPP BLANCHE DE CAST.</c:v>
                </c:pt>
                <c:pt idx="9">
                  <c:v>LPP L'ABBAYE</c:v>
                </c:pt>
                <c:pt idx="10">
                  <c:v>LYC SAINT LOUIS</c:v>
                </c:pt>
                <c:pt idx="11">
                  <c:v>LYCEE ST FRANCOIS</c:v>
                </c:pt>
                <c:pt idx="12">
                  <c:v>LYCEE ST PAUL-BOURDO</c:v>
                </c:pt>
              </c:strCache>
            </c:strRef>
          </c:cat>
          <c:val>
            <c:numRef>
              <c:f>'PPT SS COMMISSION'!$M$248:$M$261</c:f>
              <c:numCache>
                <c:formatCode>0.00</c:formatCode>
                <c:ptCount val="13"/>
                <c:pt idx="0">
                  <c:v>13.27777777777778</c:v>
                </c:pt>
                <c:pt idx="1">
                  <c:v>13.42795698924731</c:v>
                </c:pt>
                <c:pt idx="2">
                  <c:v>10.055555555555561</c:v>
                </c:pt>
                <c:pt idx="3">
                  <c:v>12.52473684210527</c:v>
                </c:pt>
                <c:pt idx="4">
                  <c:v>12.571788990825681</c:v>
                </c:pt>
                <c:pt idx="5">
                  <c:v>12.20339506172839</c:v>
                </c:pt>
                <c:pt idx="6">
                  <c:v>13.27407407407407</c:v>
                </c:pt>
                <c:pt idx="7">
                  <c:v>13.910185185185179</c:v>
                </c:pt>
                <c:pt idx="8">
                  <c:v>13.67441860465116</c:v>
                </c:pt>
                <c:pt idx="9">
                  <c:v>12.27868852459016</c:v>
                </c:pt>
                <c:pt idx="10">
                  <c:v>12.017886178861801</c:v>
                </c:pt>
                <c:pt idx="11">
                  <c:v>13.088888888888899</c:v>
                </c:pt>
                <c:pt idx="12">
                  <c:v>13.144668587896239</c:v>
                </c:pt>
              </c:numCache>
            </c:numRef>
          </c:val>
        </c:ser>
        <c:ser>
          <c:idx val="1"/>
          <c:order val="1"/>
          <c:tx>
            <c:strRef>
              <c:f>'PPT SS COMMISSION'!$N$247</c:f>
              <c:strCache>
                <c:ptCount val="1"/>
                <c:pt idx="0">
                  <c:v> 2014</c:v>
                </c:pt>
              </c:strCache>
            </c:strRef>
          </c:tx>
          <c:invertIfNegative val="0"/>
          <c:cat>
            <c:strRef>
              <c:f>'PPT SS COMMISSION'!$L$248:$L$261</c:f>
              <c:strCache>
                <c:ptCount val="13"/>
                <c:pt idx="0">
                  <c:v>CFA AGGLO ORLEANS</c:v>
                </c:pt>
                <c:pt idx="1">
                  <c:v>LP GAUDIER-BRZESKA</c:v>
                </c:pt>
                <c:pt idx="2">
                  <c:v>LP JEAN DE LA TAILLE</c:v>
                </c:pt>
                <c:pt idx="3">
                  <c:v>LP JEANNETTE VERDIER</c:v>
                </c:pt>
                <c:pt idx="4">
                  <c:v>LP MAL LECLERC DE H.</c:v>
                </c:pt>
                <c:pt idx="5">
                  <c:v>LP PAUL GAUGUIN</c:v>
                </c:pt>
                <c:pt idx="6">
                  <c:v>LPO BENJAMIN FRANKLI</c:v>
                </c:pt>
                <c:pt idx="7">
                  <c:v>LPO JEAN ZAY</c:v>
                </c:pt>
                <c:pt idx="8">
                  <c:v>LPP BLANCHE DE CAST.</c:v>
                </c:pt>
                <c:pt idx="9">
                  <c:v>LPP L'ABBAYE</c:v>
                </c:pt>
                <c:pt idx="10">
                  <c:v>LYC SAINT LOUIS</c:v>
                </c:pt>
                <c:pt idx="11">
                  <c:v>LYCEE ST FRANCOIS</c:v>
                </c:pt>
                <c:pt idx="12">
                  <c:v>LYCEE ST PAUL-BOURDO</c:v>
                </c:pt>
              </c:strCache>
            </c:strRef>
          </c:cat>
          <c:val>
            <c:numRef>
              <c:f>'PPT SS COMMISSION'!$N$248:$N$261</c:f>
              <c:numCache>
                <c:formatCode>0.00</c:formatCode>
                <c:ptCount val="13"/>
                <c:pt idx="0">
                  <c:v>14.16666666666667</c:v>
                </c:pt>
                <c:pt idx="1">
                  <c:v>14.384469696969701</c:v>
                </c:pt>
                <c:pt idx="2">
                  <c:v>12.59657320872274</c:v>
                </c:pt>
                <c:pt idx="3">
                  <c:v>12.63985148514851</c:v>
                </c:pt>
                <c:pt idx="4">
                  <c:v>12.59151515151515</c:v>
                </c:pt>
                <c:pt idx="5">
                  <c:v>12.54653979238754</c:v>
                </c:pt>
                <c:pt idx="6">
                  <c:v>13.4634328358209</c:v>
                </c:pt>
                <c:pt idx="7">
                  <c:v>12.9758865248227</c:v>
                </c:pt>
                <c:pt idx="8">
                  <c:v>12.15909090909091</c:v>
                </c:pt>
                <c:pt idx="9">
                  <c:v>13.0607476635514</c:v>
                </c:pt>
                <c:pt idx="10">
                  <c:v>11.760833333333331</c:v>
                </c:pt>
                <c:pt idx="11">
                  <c:v>14.00740740740741</c:v>
                </c:pt>
                <c:pt idx="12">
                  <c:v>13.333156498673739</c:v>
                </c:pt>
              </c:numCache>
            </c:numRef>
          </c:val>
        </c:ser>
        <c:ser>
          <c:idx val="2"/>
          <c:order val="2"/>
          <c:tx>
            <c:strRef>
              <c:f>'PPT SS COMMISSION'!$O$247</c:f>
              <c:strCache>
                <c:ptCount val="1"/>
                <c:pt idx="0">
                  <c:v> 2015</c:v>
                </c:pt>
              </c:strCache>
            </c:strRef>
          </c:tx>
          <c:invertIfNegative val="0"/>
          <c:cat>
            <c:strRef>
              <c:f>'PPT SS COMMISSION'!$L$248:$L$261</c:f>
              <c:strCache>
                <c:ptCount val="13"/>
                <c:pt idx="0">
                  <c:v>CFA AGGLO ORLEANS</c:v>
                </c:pt>
                <c:pt idx="1">
                  <c:v>LP GAUDIER-BRZESKA</c:v>
                </c:pt>
                <c:pt idx="2">
                  <c:v>LP JEAN DE LA TAILLE</c:v>
                </c:pt>
                <c:pt idx="3">
                  <c:v>LP JEANNETTE VERDIER</c:v>
                </c:pt>
                <c:pt idx="4">
                  <c:v>LP MAL LECLERC DE H.</c:v>
                </c:pt>
                <c:pt idx="5">
                  <c:v>LP PAUL GAUGUIN</c:v>
                </c:pt>
                <c:pt idx="6">
                  <c:v>LPO BENJAMIN FRANKLI</c:v>
                </c:pt>
                <c:pt idx="7">
                  <c:v>LPO JEAN ZAY</c:v>
                </c:pt>
                <c:pt idx="8">
                  <c:v>LPP BLANCHE DE CAST.</c:v>
                </c:pt>
                <c:pt idx="9">
                  <c:v>LPP L'ABBAYE</c:v>
                </c:pt>
                <c:pt idx="10">
                  <c:v>LYC SAINT LOUIS</c:v>
                </c:pt>
                <c:pt idx="11">
                  <c:v>LYCEE ST FRANCOIS</c:v>
                </c:pt>
                <c:pt idx="12">
                  <c:v>LYCEE ST PAUL-BOURDO</c:v>
                </c:pt>
              </c:strCache>
            </c:strRef>
          </c:cat>
          <c:val>
            <c:numRef>
              <c:f>'PPT SS COMMISSION'!$O$248:$O$261</c:f>
              <c:numCache>
                <c:formatCode>0.00</c:formatCode>
                <c:ptCount val="13"/>
                <c:pt idx="0">
                  <c:v>13.27272727272728</c:v>
                </c:pt>
                <c:pt idx="1">
                  <c:v>14.18514150943396</c:v>
                </c:pt>
                <c:pt idx="2">
                  <c:v>11.90206489675516</c:v>
                </c:pt>
                <c:pt idx="3">
                  <c:v>12.533050847457631</c:v>
                </c:pt>
                <c:pt idx="4">
                  <c:v>12.3390873015873</c:v>
                </c:pt>
                <c:pt idx="5">
                  <c:v>11.6472</c:v>
                </c:pt>
                <c:pt idx="6">
                  <c:v>12.62276422764228</c:v>
                </c:pt>
                <c:pt idx="7">
                  <c:v>14.170833333333331</c:v>
                </c:pt>
                <c:pt idx="8">
                  <c:v>12.38757396449704</c:v>
                </c:pt>
                <c:pt idx="9">
                  <c:v>12.81739130434782</c:v>
                </c:pt>
                <c:pt idx="10">
                  <c:v>13.489690721649501</c:v>
                </c:pt>
                <c:pt idx="11">
                  <c:v>11.821875</c:v>
                </c:pt>
                <c:pt idx="12">
                  <c:v>13.49299516908213</c:v>
                </c:pt>
              </c:numCache>
            </c:numRef>
          </c:val>
        </c:ser>
        <c:dLbls>
          <c:showLegendKey val="0"/>
          <c:showVal val="0"/>
          <c:showCatName val="0"/>
          <c:showSerName val="0"/>
          <c:showPercent val="0"/>
          <c:showBubbleSize val="0"/>
        </c:dLbls>
        <c:gapWidth val="150"/>
        <c:axId val="469000504"/>
        <c:axId val="469004424"/>
      </c:barChart>
      <c:catAx>
        <c:axId val="469000504"/>
        <c:scaling>
          <c:orientation val="minMax"/>
        </c:scaling>
        <c:delete val="0"/>
        <c:axPos val="b"/>
        <c:numFmt formatCode="General" sourceLinked="0"/>
        <c:majorTickMark val="none"/>
        <c:minorTickMark val="none"/>
        <c:tickLblPos val="nextTo"/>
        <c:crossAx val="469004424"/>
        <c:crosses val="autoZero"/>
        <c:auto val="1"/>
        <c:lblAlgn val="ctr"/>
        <c:lblOffset val="100"/>
        <c:noMultiLvlLbl val="0"/>
      </c:catAx>
      <c:valAx>
        <c:axId val="469004424"/>
        <c:scaling>
          <c:orientation val="minMax"/>
          <c:min val="8"/>
        </c:scaling>
        <c:delete val="0"/>
        <c:axPos val="l"/>
        <c:majorGridlines/>
        <c:numFmt formatCode="0.00" sourceLinked="1"/>
        <c:majorTickMark val="none"/>
        <c:minorTickMark val="none"/>
        <c:tickLblPos val="nextTo"/>
        <c:crossAx val="469000504"/>
        <c:crosses val="autoZero"/>
        <c:crossBetween val="between"/>
      </c:valAx>
      <c:dTable>
        <c:showHorzBorder val="1"/>
        <c:showVertBorder val="1"/>
        <c:showOutline val="1"/>
        <c:showKeys val="1"/>
      </c:dTable>
    </c:plotArea>
    <c:plotVisOnly val="1"/>
    <c:dispBlanksAs val="gap"/>
    <c:showDLblsOverMax val="0"/>
  </c:chart>
  <c:externalData r:id="rId2">
    <c:autoUpdate val="0"/>
  </c:externalData>
  <c:extLst>
    <c:ext xmlns:c14="http://schemas.microsoft.com/office/drawing/2007/8/2/chart" uri="{781A3756-C4B2-4CAC-9D66-4F8BD8637D16}">
      <c14:pivotOptions>
        <c14:dropZoneFilter val="1"/>
        <c14:dropZoneCategories val="1"/>
      </c14:pivotOptions>
    </c:ext>
  </c:extLst>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44"/>
    </mc:Choice>
    <mc:Fallback>
      <c:style val="44"/>
    </mc:Fallback>
  </mc:AlternateContent>
  <c:clrMapOvr bg1="lt1" tx1="dk1" bg2="lt2" tx2="dk2" accent1="accent1" accent2="accent2" accent3="accent3" accent4="accent4" accent5="accent5" accent6="accent6" hlink="hlink" folHlink="folHlink"/>
  <c:pivotSource>
    <c:name>[creation base windev filière CAPBEP.xlsm]PPT SS COMMISSION!Tableau croisé dynamique11</c:name>
    <c:fmtId val="-1"/>
  </c:pivotSource>
  <c:chart>
    <c:title>
      <c:tx>
        <c:rich>
          <a:bodyPr/>
          <a:lstStyle/>
          <a:p>
            <a:pPr>
              <a:defRPr/>
            </a:pPr>
            <a:r>
              <a:rPr lang="fr-FR"/>
              <a:t>CAP/BEP : Evolution des moyennes pour les établissements du 45 (2/2)</a:t>
            </a:r>
          </a:p>
        </c:rich>
      </c:tx>
      <c:layout/>
      <c:overlay val="0"/>
    </c:title>
    <c:autoTitleDeleted val="0"/>
    <c:pivotFmts>
      <c:pivotFmt>
        <c:idx val="0"/>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s>
    <c:plotArea>
      <c:layout/>
      <c:barChart>
        <c:barDir val="col"/>
        <c:grouping val="clustered"/>
        <c:varyColors val="0"/>
        <c:ser>
          <c:idx val="0"/>
          <c:order val="0"/>
          <c:tx>
            <c:strRef>
              <c:f>'PPT SS COMMISSION'!$M$271</c:f>
              <c:strCache>
                <c:ptCount val="1"/>
                <c:pt idx="0">
                  <c:v> 2013</c:v>
                </c:pt>
              </c:strCache>
            </c:strRef>
          </c:tx>
          <c:invertIfNegative val="0"/>
          <c:cat>
            <c:strRef>
              <c:f>'PPT SS COMMISSION'!$L$272:$L$286</c:f>
              <c:strCache>
                <c:ptCount val="14"/>
                <c:pt idx="0">
                  <c:v>AFTEC-ST PAUL</c:v>
                </c:pt>
                <c:pt idx="1">
                  <c:v>CFA AFORPROBA 45</c:v>
                </c:pt>
                <c:pt idx="2">
                  <c:v>CFA CMA ORLEANS</c:v>
                </c:pt>
                <c:pt idx="3">
                  <c:v>CFAI CENTRE</c:v>
                </c:pt>
                <c:pt idx="4">
                  <c:v>CFAS CREAI</c:v>
                </c:pt>
                <c:pt idx="5">
                  <c:v>EREA SIMONE VEIL</c:v>
                </c:pt>
                <c:pt idx="6">
                  <c:v>IME CHANTEMERLE GIEN</c:v>
                </c:pt>
                <c:pt idx="7">
                  <c:v>IME LA SOURCE</c:v>
                </c:pt>
                <c:pt idx="8">
                  <c:v>LP CHATEAU BLANC</c:v>
                </c:pt>
                <c:pt idx="9">
                  <c:v>LP FRANCOISE DOLTO</c:v>
                </c:pt>
                <c:pt idx="10">
                  <c:v>LP JEAN LURCAT</c:v>
                </c:pt>
                <c:pt idx="11">
                  <c:v>LP MARGUERITE AUDOUX</c:v>
                </c:pt>
                <c:pt idx="12">
                  <c:v>LPO MAURICE GENEVOIX</c:v>
                </c:pt>
                <c:pt idx="13">
                  <c:v>LPPO STE CROIX ST EU</c:v>
                </c:pt>
              </c:strCache>
            </c:strRef>
          </c:cat>
          <c:val>
            <c:numRef>
              <c:f>'PPT SS COMMISSION'!$M$272:$M$286</c:f>
              <c:numCache>
                <c:formatCode>0.00</c:formatCode>
                <c:ptCount val="14"/>
                <c:pt idx="0">
                  <c:v>13.305555555555561</c:v>
                </c:pt>
                <c:pt idx="1">
                  <c:v>13.153024911032031</c:v>
                </c:pt>
                <c:pt idx="2">
                  <c:v>13.8974358974359</c:v>
                </c:pt>
                <c:pt idx="3">
                  <c:v>12.121739130434779</c:v>
                </c:pt>
                <c:pt idx="4">
                  <c:v>11.21111111111111</c:v>
                </c:pt>
                <c:pt idx="5">
                  <c:v>13.40441176470588</c:v>
                </c:pt>
                <c:pt idx="6">
                  <c:v>9.8333333333333357</c:v>
                </c:pt>
                <c:pt idx="7">
                  <c:v>12.16666666666667</c:v>
                </c:pt>
                <c:pt idx="8">
                  <c:v>12.952017937219731</c:v>
                </c:pt>
                <c:pt idx="9">
                  <c:v>11.121951219512191</c:v>
                </c:pt>
                <c:pt idx="10">
                  <c:v>12.331202046035809</c:v>
                </c:pt>
                <c:pt idx="11">
                  <c:v>14.005284552845531</c:v>
                </c:pt>
                <c:pt idx="12">
                  <c:v>13.229896907216499</c:v>
                </c:pt>
                <c:pt idx="13">
                  <c:v>13.488356164383561</c:v>
                </c:pt>
              </c:numCache>
            </c:numRef>
          </c:val>
        </c:ser>
        <c:ser>
          <c:idx val="1"/>
          <c:order val="1"/>
          <c:tx>
            <c:strRef>
              <c:f>'PPT SS COMMISSION'!$N$271</c:f>
              <c:strCache>
                <c:ptCount val="1"/>
                <c:pt idx="0">
                  <c:v> 2014</c:v>
                </c:pt>
              </c:strCache>
            </c:strRef>
          </c:tx>
          <c:invertIfNegative val="0"/>
          <c:cat>
            <c:strRef>
              <c:f>'PPT SS COMMISSION'!$L$272:$L$286</c:f>
              <c:strCache>
                <c:ptCount val="14"/>
                <c:pt idx="0">
                  <c:v>AFTEC-ST PAUL</c:v>
                </c:pt>
                <c:pt idx="1">
                  <c:v>CFA AFORPROBA 45</c:v>
                </c:pt>
                <c:pt idx="2">
                  <c:v>CFA CMA ORLEANS</c:v>
                </c:pt>
                <c:pt idx="3">
                  <c:v>CFAI CENTRE</c:v>
                </c:pt>
                <c:pt idx="4">
                  <c:v>CFAS CREAI</c:v>
                </c:pt>
                <c:pt idx="5">
                  <c:v>EREA SIMONE VEIL</c:v>
                </c:pt>
                <c:pt idx="6">
                  <c:v>IME CHANTEMERLE GIEN</c:v>
                </c:pt>
                <c:pt idx="7">
                  <c:v>IME LA SOURCE</c:v>
                </c:pt>
                <c:pt idx="8">
                  <c:v>LP CHATEAU BLANC</c:v>
                </c:pt>
                <c:pt idx="9">
                  <c:v>LP FRANCOISE DOLTO</c:v>
                </c:pt>
                <c:pt idx="10">
                  <c:v>LP JEAN LURCAT</c:v>
                </c:pt>
                <c:pt idx="11">
                  <c:v>LP MARGUERITE AUDOUX</c:v>
                </c:pt>
                <c:pt idx="12">
                  <c:v>LPO MAURICE GENEVOIX</c:v>
                </c:pt>
                <c:pt idx="13">
                  <c:v>LPPO STE CROIX ST EU</c:v>
                </c:pt>
              </c:strCache>
            </c:strRef>
          </c:cat>
          <c:val>
            <c:numRef>
              <c:f>'PPT SS COMMISSION'!$N$272:$N$286</c:f>
              <c:numCache>
                <c:formatCode>0.00</c:formatCode>
                <c:ptCount val="14"/>
                <c:pt idx="0">
                  <c:v>10.395833333333339</c:v>
                </c:pt>
                <c:pt idx="1">
                  <c:v>12.768672199170121</c:v>
                </c:pt>
                <c:pt idx="2">
                  <c:v>13.611111111111111</c:v>
                </c:pt>
                <c:pt idx="3">
                  <c:v>11.675000000000001</c:v>
                </c:pt>
                <c:pt idx="4">
                  <c:v>11.25925925925926</c:v>
                </c:pt>
                <c:pt idx="5">
                  <c:v>12.72413793103448</c:v>
                </c:pt>
                <c:pt idx="6">
                  <c:v>13</c:v>
                </c:pt>
                <c:pt idx="7">
                  <c:v>13.72222222222222</c:v>
                </c:pt>
                <c:pt idx="8">
                  <c:v>13.122857142857139</c:v>
                </c:pt>
                <c:pt idx="9">
                  <c:v>11.991408934707909</c:v>
                </c:pt>
                <c:pt idx="10">
                  <c:v>13.290690690690701</c:v>
                </c:pt>
                <c:pt idx="11">
                  <c:v>13.249348230912471</c:v>
                </c:pt>
                <c:pt idx="12">
                  <c:v>13.08431372549019</c:v>
                </c:pt>
                <c:pt idx="13">
                  <c:v>13.817994858611829</c:v>
                </c:pt>
              </c:numCache>
            </c:numRef>
          </c:val>
        </c:ser>
        <c:ser>
          <c:idx val="2"/>
          <c:order val="2"/>
          <c:tx>
            <c:strRef>
              <c:f>'PPT SS COMMISSION'!$O$271</c:f>
              <c:strCache>
                <c:ptCount val="1"/>
                <c:pt idx="0">
                  <c:v> 2015</c:v>
                </c:pt>
              </c:strCache>
            </c:strRef>
          </c:tx>
          <c:invertIfNegative val="0"/>
          <c:cat>
            <c:strRef>
              <c:f>'PPT SS COMMISSION'!$L$272:$L$286</c:f>
              <c:strCache>
                <c:ptCount val="14"/>
                <c:pt idx="0">
                  <c:v>AFTEC-ST PAUL</c:v>
                </c:pt>
                <c:pt idx="1">
                  <c:v>CFA AFORPROBA 45</c:v>
                </c:pt>
                <c:pt idx="2">
                  <c:v>CFA CMA ORLEANS</c:v>
                </c:pt>
                <c:pt idx="3">
                  <c:v>CFAI CENTRE</c:v>
                </c:pt>
                <c:pt idx="4">
                  <c:v>CFAS CREAI</c:v>
                </c:pt>
                <c:pt idx="5">
                  <c:v>EREA SIMONE VEIL</c:v>
                </c:pt>
                <c:pt idx="6">
                  <c:v>IME CHANTEMERLE GIEN</c:v>
                </c:pt>
                <c:pt idx="7">
                  <c:v>IME LA SOURCE</c:v>
                </c:pt>
                <c:pt idx="8">
                  <c:v>LP CHATEAU BLANC</c:v>
                </c:pt>
                <c:pt idx="9">
                  <c:v>LP FRANCOISE DOLTO</c:v>
                </c:pt>
                <c:pt idx="10">
                  <c:v>LP JEAN LURCAT</c:v>
                </c:pt>
                <c:pt idx="11">
                  <c:v>LP MARGUERITE AUDOUX</c:v>
                </c:pt>
                <c:pt idx="12">
                  <c:v>LPO MAURICE GENEVOIX</c:v>
                </c:pt>
                <c:pt idx="13">
                  <c:v>LPPO STE CROIX ST EU</c:v>
                </c:pt>
              </c:strCache>
            </c:strRef>
          </c:cat>
          <c:val>
            <c:numRef>
              <c:f>'PPT SS COMMISSION'!$O$272:$O$286</c:f>
              <c:numCache>
                <c:formatCode>0.00</c:formatCode>
                <c:ptCount val="14"/>
                <c:pt idx="1">
                  <c:v>13.27272727272728</c:v>
                </c:pt>
                <c:pt idx="2">
                  <c:v>12.94444444444445</c:v>
                </c:pt>
                <c:pt idx="3">
                  <c:v>12.52272727272728</c:v>
                </c:pt>
                <c:pt idx="4">
                  <c:v>11.296296296296299</c:v>
                </c:pt>
                <c:pt idx="5">
                  <c:v>12.34722222222222</c:v>
                </c:pt>
                <c:pt idx="6">
                  <c:v>11.77777777777778</c:v>
                </c:pt>
                <c:pt idx="7">
                  <c:v>12.75</c:v>
                </c:pt>
                <c:pt idx="8">
                  <c:v>12.964851485148509</c:v>
                </c:pt>
                <c:pt idx="9">
                  <c:v>11.92578125</c:v>
                </c:pt>
                <c:pt idx="10">
                  <c:v>13.156000000000001</c:v>
                </c:pt>
                <c:pt idx="11">
                  <c:v>12.9155069582505</c:v>
                </c:pt>
                <c:pt idx="12">
                  <c:v>12.66666666666667</c:v>
                </c:pt>
                <c:pt idx="13">
                  <c:v>13.388654353562011</c:v>
                </c:pt>
              </c:numCache>
            </c:numRef>
          </c:val>
        </c:ser>
        <c:dLbls>
          <c:showLegendKey val="0"/>
          <c:showVal val="0"/>
          <c:showCatName val="0"/>
          <c:showSerName val="0"/>
          <c:showPercent val="0"/>
          <c:showBubbleSize val="0"/>
        </c:dLbls>
        <c:gapWidth val="150"/>
        <c:axId val="469005992"/>
        <c:axId val="466103728"/>
      </c:barChart>
      <c:catAx>
        <c:axId val="469005992"/>
        <c:scaling>
          <c:orientation val="minMax"/>
        </c:scaling>
        <c:delete val="0"/>
        <c:axPos val="b"/>
        <c:numFmt formatCode="General" sourceLinked="0"/>
        <c:majorTickMark val="none"/>
        <c:minorTickMark val="none"/>
        <c:tickLblPos val="nextTo"/>
        <c:crossAx val="466103728"/>
        <c:crosses val="autoZero"/>
        <c:auto val="1"/>
        <c:lblAlgn val="ctr"/>
        <c:lblOffset val="100"/>
        <c:noMultiLvlLbl val="0"/>
      </c:catAx>
      <c:valAx>
        <c:axId val="466103728"/>
        <c:scaling>
          <c:orientation val="minMax"/>
          <c:min val="8"/>
        </c:scaling>
        <c:delete val="0"/>
        <c:axPos val="l"/>
        <c:majorGridlines/>
        <c:numFmt formatCode="0.00" sourceLinked="1"/>
        <c:majorTickMark val="none"/>
        <c:minorTickMark val="none"/>
        <c:tickLblPos val="nextTo"/>
        <c:crossAx val="469005992"/>
        <c:crosses val="autoZero"/>
        <c:crossBetween val="between"/>
      </c:valAx>
      <c:dTable>
        <c:showHorzBorder val="1"/>
        <c:showVertBorder val="1"/>
        <c:showOutline val="1"/>
        <c:showKeys val="1"/>
      </c:dTable>
    </c:plotArea>
    <c:plotVisOnly val="1"/>
    <c:dispBlanksAs val="gap"/>
    <c:showDLblsOverMax val="0"/>
  </c:chart>
  <c:externalData r:id="rId2">
    <c:autoUpdate val="0"/>
  </c:externalData>
  <c:extLst>
    <c:ext xmlns:c14="http://schemas.microsoft.com/office/drawing/2007/8/2/chart" uri="{781A3756-C4B2-4CAC-9D66-4F8BD8637D16}">
      <c14:pivotOptions>
        <c14:dropZoneFilter val="1"/>
        <c14:dropZoneCategories val="1"/>
      </c14:pivotOptions>
    </c:ext>
  </c:extLst>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44"/>
    </mc:Choice>
    <mc:Fallback>
      <c:style val="44"/>
    </mc:Fallback>
  </mc:AlternateContent>
  <c:clrMapOvr bg1="lt1" tx1="dk1" bg2="lt2" tx2="dk2" accent1="accent1" accent2="accent2" accent3="accent3" accent4="accent4" accent5="accent5" accent6="accent6" hlink="hlink" folHlink="folHlink"/>
  <c:pivotSource>
    <c:name>[creation base windev filière pro.xlsm]PPT SS COMMISSION!Tableau croisé dynamique13</c:name>
    <c:fmtId val="-1"/>
  </c:pivotSource>
  <c:chart>
    <c:title>
      <c:tx>
        <c:rich>
          <a:bodyPr/>
          <a:lstStyle/>
          <a:p>
            <a:pPr>
              <a:defRPr/>
            </a:pPr>
            <a:r>
              <a:rPr lang="fr-FR"/>
              <a:t>BAC PRO : Evolution des moyennes pour les établissements du 45 (1/2)</a:t>
            </a:r>
          </a:p>
        </c:rich>
      </c:tx>
      <c:layout/>
      <c:overlay val="0"/>
    </c:title>
    <c:autoTitleDeleted val="0"/>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
        <c:idx val="9"/>
        <c:marker>
          <c:symbol val="none"/>
        </c:marker>
      </c:pivotFmt>
      <c:pivotFmt>
        <c:idx val="10"/>
        <c:marker>
          <c:symbol val="none"/>
        </c:marker>
      </c:pivotFmt>
      <c:pivotFmt>
        <c:idx val="11"/>
        <c:marker>
          <c:symbol val="none"/>
        </c:marker>
      </c:pivotFmt>
      <c:pivotFmt>
        <c:idx val="12"/>
        <c:marker>
          <c:symbol val="none"/>
        </c:marker>
      </c:pivotFmt>
      <c:pivotFmt>
        <c:idx val="13"/>
        <c:marker>
          <c:symbol val="none"/>
        </c:marker>
      </c:pivotFmt>
      <c:pivotFmt>
        <c:idx val="14"/>
        <c:marker>
          <c:symbol val="none"/>
        </c:marker>
      </c:pivotFmt>
    </c:pivotFmts>
    <c:plotArea>
      <c:layout/>
      <c:barChart>
        <c:barDir val="col"/>
        <c:grouping val="clustered"/>
        <c:varyColors val="0"/>
        <c:ser>
          <c:idx val="0"/>
          <c:order val="0"/>
          <c:tx>
            <c:strRef>
              <c:f>'PPT SS COMMISSION'!$B$248</c:f>
              <c:strCache>
                <c:ptCount val="1"/>
                <c:pt idx="0">
                  <c:v> Moy 2011</c:v>
                </c:pt>
              </c:strCache>
            </c:strRef>
          </c:tx>
          <c:invertIfNegative val="0"/>
          <c:cat>
            <c:strRef>
              <c:f>'PPT SS COMMISSION'!$A$249:$A$260</c:f>
              <c:strCache>
                <c:ptCount val="11"/>
                <c:pt idx="0">
                  <c:v>LP MARGUERITE AUDOUX</c:v>
                </c:pt>
                <c:pt idx="1">
                  <c:v>LP PAUL GAUGUIN</c:v>
                </c:pt>
                <c:pt idx="2">
                  <c:v>LP STE CROIX ST EU</c:v>
                </c:pt>
                <c:pt idx="3">
                  <c:v>LPO B. FRANKLIN</c:v>
                </c:pt>
                <c:pt idx="4">
                  <c:v>LPO JEAN ZAY</c:v>
                </c:pt>
                <c:pt idx="5">
                  <c:v>LPO M. GENEVOIX</c:v>
                </c:pt>
                <c:pt idx="6">
                  <c:v>LPP ABBAYE</c:v>
                </c:pt>
                <c:pt idx="7">
                  <c:v>LPP B. DE CASTILLE</c:v>
                </c:pt>
                <c:pt idx="8">
                  <c:v>LPP SAINT LOUIS</c:v>
                </c:pt>
                <c:pt idx="9">
                  <c:v>LPP SAINT PAUL</c:v>
                </c:pt>
                <c:pt idx="10">
                  <c:v>LPP ST F. DE SALES</c:v>
                </c:pt>
              </c:strCache>
            </c:strRef>
          </c:cat>
          <c:val>
            <c:numRef>
              <c:f>'PPT SS COMMISSION'!$B$249:$B$260</c:f>
              <c:numCache>
                <c:formatCode>0.00</c:formatCode>
                <c:ptCount val="11"/>
                <c:pt idx="0">
                  <c:v>13.74884259259259</c:v>
                </c:pt>
                <c:pt idx="1">
                  <c:v>12.46666666666667</c:v>
                </c:pt>
                <c:pt idx="2">
                  <c:v>14.05482456140351</c:v>
                </c:pt>
                <c:pt idx="3">
                  <c:v>13.12898550724638</c:v>
                </c:pt>
                <c:pt idx="4">
                  <c:v>12.555704697986579</c:v>
                </c:pt>
                <c:pt idx="5">
                  <c:v>12.16181818181818</c:v>
                </c:pt>
                <c:pt idx="6">
                  <c:v>11.698924731182791</c:v>
                </c:pt>
                <c:pt idx="7">
                  <c:v>12.743589743589739</c:v>
                </c:pt>
                <c:pt idx="8">
                  <c:v>13.301754385964911</c:v>
                </c:pt>
                <c:pt idx="9">
                  <c:v>12.664010282776349</c:v>
                </c:pt>
                <c:pt idx="10">
                  <c:v>12.34166666666667</c:v>
                </c:pt>
              </c:numCache>
            </c:numRef>
          </c:val>
        </c:ser>
        <c:ser>
          <c:idx val="1"/>
          <c:order val="1"/>
          <c:tx>
            <c:strRef>
              <c:f>'PPT SS COMMISSION'!$C$248</c:f>
              <c:strCache>
                <c:ptCount val="1"/>
                <c:pt idx="0">
                  <c:v> Moy 2012</c:v>
                </c:pt>
              </c:strCache>
            </c:strRef>
          </c:tx>
          <c:invertIfNegative val="0"/>
          <c:cat>
            <c:strRef>
              <c:f>'PPT SS COMMISSION'!$A$249:$A$260</c:f>
              <c:strCache>
                <c:ptCount val="11"/>
                <c:pt idx="0">
                  <c:v>LP MARGUERITE AUDOUX</c:v>
                </c:pt>
                <c:pt idx="1">
                  <c:v>LP PAUL GAUGUIN</c:v>
                </c:pt>
                <c:pt idx="2">
                  <c:v>LP STE CROIX ST EU</c:v>
                </c:pt>
                <c:pt idx="3">
                  <c:v>LPO B. FRANKLIN</c:v>
                </c:pt>
                <c:pt idx="4">
                  <c:v>LPO JEAN ZAY</c:v>
                </c:pt>
                <c:pt idx="5">
                  <c:v>LPO M. GENEVOIX</c:v>
                </c:pt>
                <c:pt idx="6">
                  <c:v>LPP ABBAYE</c:v>
                </c:pt>
                <c:pt idx="7">
                  <c:v>LPP B. DE CASTILLE</c:v>
                </c:pt>
                <c:pt idx="8">
                  <c:v>LPP SAINT LOUIS</c:v>
                </c:pt>
                <c:pt idx="9">
                  <c:v>LPP SAINT PAUL</c:v>
                </c:pt>
                <c:pt idx="10">
                  <c:v>LPP ST F. DE SALES</c:v>
                </c:pt>
              </c:strCache>
            </c:strRef>
          </c:cat>
          <c:val>
            <c:numRef>
              <c:f>'PPT SS COMMISSION'!$C$249:$C$260</c:f>
              <c:numCache>
                <c:formatCode>0.00</c:formatCode>
                <c:ptCount val="11"/>
                <c:pt idx="0">
                  <c:v>13.83235294117647</c:v>
                </c:pt>
                <c:pt idx="1">
                  <c:v>12.72734584450402</c:v>
                </c:pt>
                <c:pt idx="2">
                  <c:v>13.223451327433629</c:v>
                </c:pt>
                <c:pt idx="3">
                  <c:v>13.586718749999999</c:v>
                </c:pt>
                <c:pt idx="4">
                  <c:v>12.831707317073169</c:v>
                </c:pt>
                <c:pt idx="5">
                  <c:v>12.749333333333331</c:v>
                </c:pt>
                <c:pt idx="6">
                  <c:v>13.086046511627909</c:v>
                </c:pt>
                <c:pt idx="7">
                  <c:v>12.754901960784309</c:v>
                </c:pt>
                <c:pt idx="8">
                  <c:v>13.08070175438597</c:v>
                </c:pt>
                <c:pt idx="9">
                  <c:v>13.1966573816156</c:v>
                </c:pt>
                <c:pt idx="10">
                  <c:v>11.77654320987655</c:v>
                </c:pt>
              </c:numCache>
            </c:numRef>
          </c:val>
        </c:ser>
        <c:ser>
          <c:idx val="2"/>
          <c:order val="2"/>
          <c:tx>
            <c:strRef>
              <c:f>'PPT SS COMMISSION'!$D$248</c:f>
              <c:strCache>
                <c:ptCount val="1"/>
                <c:pt idx="0">
                  <c:v> Moy 2013</c:v>
                </c:pt>
              </c:strCache>
            </c:strRef>
          </c:tx>
          <c:invertIfNegative val="0"/>
          <c:cat>
            <c:strRef>
              <c:f>'PPT SS COMMISSION'!$A$249:$A$260</c:f>
              <c:strCache>
                <c:ptCount val="11"/>
                <c:pt idx="0">
                  <c:v>LP MARGUERITE AUDOUX</c:v>
                </c:pt>
                <c:pt idx="1">
                  <c:v>LP PAUL GAUGUIN</c:v>
                </c:pt>
                <c:pt idx="2">
                  <c:v>LP STE CROIX ST EU</c:v>
                </c:pt>
                <c:pt idx="3">
                  <c:v>LPO B. FRANKLIN</c:v>
                </c:pt>
                <c:pt idx="4">
                  <c:v>LPO JEAN ZAY</c:v>
                </c:pt>
                <c:pt idx="5">
                  <c:v>LPO M. GENEVOIX</c:v>
                </c:pt>
                <c:pt idx="6">
                  <c:v>LPP ABBAYE</c:v>
                </c:pt>
                <c:pt idx="7">
                  <c:v>LPP B. DE CASTILLE</c:v>
                </c:pt>
                <c:pt idx="8">
                  <c:v>LPP SAINT LOUIS</c:v>
                </c:pt>
                <c:pt idx="9">
                  <c:v>LPP SAINT PAUL</c:v>
                </c:pt>
                <c:pt idx="10">
                  <c:v>LPP ST F. DE SALES</c:v>
                </c:pt>
              </c:strCache>
            </c:strRef>
          </c:cat>
          <c:val>
            <c:numRef>
              <c:f>'PPT SS COMMISSION'!$D$249:$D$260</c:f>
              <c:numCache>
                <c:formatCode>0.00</c:formatCode>
                <c:ptCount val="11"/>
                <c:pt idx="0">
                  <c:v>13.491573033707869</c:v>
                </c:pt>
                <c:pt idx="1">
                  <c:v>12.46802507836991</c:v>
                </c:pt>
                <c:pt idx="2">
                  <c:v>13.02239382239382</c:v>
                </c:pt>
                <c:pt idx="3">
                  <c:v>13.276190476190481</c:v>
                </c:pt>
                <c:pt idx="4">
                  <c:v>12.87156862745098</c:v>
                </c:pt>
                <c:pt idx="5">
                  <c:v>12.1710843373494</c:v>
                </c:pt>
                <c:pt idx="6">
                  <c:v>10.63461538461538</c:v>
                </c:pt>
                <c:pt idx="7">
                  <c:v>12.03125</c:v>
                </c:pt>
                <c:pt idx="8">
                  <c:v>13.10923076923077</c:v>
                </c:pt>
                <c:pt idx="9">
                  <c:v>13.280571428571429</c:v>
                </c:pt>
                <c:pt idx="10">
                  <c:v>11.40714285714286</c:v>
                </c:pt>
              </c:numCache>
            </c:numRef>
          </c:val>
        </c:ser>
        <c:ser>
          <c:idx val="3"/>
          <c:order val="3"/>
          <c:tx>
            <c:strRef>
              <c:f>'PPT SS COMMISSION'!$E$248</c:f>
              <c:strCache>
                <c:ptCount val="1"/>
                <c:pt idx="0">
                  <c:v> Moy 2014</c:v>
                </c:pt>
              </c:strCache>
            </c:strRef>
          </c:tx>
          <c:invertIfNegative val="0"/>
          <c:cat>
            <c:strRef>
              <c:f>'PPT SS COMMISSION'!$A$249:$A$260</c:f>
              <c:strCache>
                <c:ptCount val="11"/>
                <c:pt idx="0">
                  <c:v>LP MARGUERITE AUDOUX</c:v>
                </c:pt>
                <c:pt idx="1">
                  <c:v>LP PAUL GAUGUIN</c:v>
                </c:pt>
                <c:pt idx="2">
                  <c:v>LP STE CROIX ST EU</c:v>
                </c:pt>
                <c:pt idx="3">
                  <c:v>LPO B. FRANKLIN</c:v>
                </c:pt>
                <c:pt idx="4">
                  <c:v>LPO JEAN ZAY</c:v>
                </c:pt>
                <c:pt idx="5">
                  <c:v>LPO M. GENEVOIX</c:v>
                </c:pt>
                <c:pt idx="6">
                  <c:v>LPP ABBAYE</c:v>
                </c:pt>
                <c:pt idx="7">
                  <c:v>LPP B. DE CASTILLE</c:v>
                </c:pt>
                <c:pt idx="8">
                  <c:v>LPP SAINT LOUIS</c:v>
                </c:pt>
                <c:pt idx="9">
                  <c:v>LPP SAINT PAUL</c:v>
                </c:pt>
                <c:pt idx="10">
                  <c:v>LPP ST F. DE SALES</c:v>
                </c:pt>
              </c:strCache>
            </c:strRef>
          </c:cat>
          <c:val>
            <c:numRef>
              <c:f>'PPT SS COMMISSION'!$E$249:$E$260</c:f>
              <c:numCache>
                <c:formatCode>0.00</c:formatCode>
                <c:ptCount val="11"/>
                <c:pt idx="0">
                  <c:v>13.97272727272728</c:v>
                </c:pt>
                <c:pt idx="1">
                  <c:v>13.80578661844485</c:v>
                </c:pt>
                <c:pt idx="2">
                  <c:v>13.999765258215961</c:v>
                </c:pt>
                <c:pt idx="3">
                  <c:v>13.006993006993</c:v>
                </c:pt>
                <c:pt idx="4">
                  <c:v>12.41666666666667</c:v>
                </c:pt>
                <c:pt idx="5">
                  <c:v>12.037735849056601</c:v>
                </c:pt>
                <c:pt idx="6">
                  <c:v>13.38020833333333</c:v>
                </c:pt>
                <c:pt idx="7">
                  <c:v>13.018867924528299</c:v>
                </c:pt>
                <c:pt idx="8">
                  <c:v>12.67950819672131</c:v>
                </c:pt>
                <c:pt idx="9">
                  <c:v>13.705031446540881</c:v>
                </c:pt>
                <c:pt idx="10">
                  <c:v>13.455</c:v>
                </c:pt>
              </c:numCache>
            </c:numRef>
          </c:val>
        </c:ser>
        <c:ser>
          <c:idx val="4"/>
          <c:order val="4"/>
          <c:tx>
            <c:strRef>
              <c:f>'PPT SS COMMISSION'!$F$248</c:f>
              <c:strCache>
                <c:ptCount val="1"/>
                <c:pt idx="0">
                  <c:v> Moy 2015</c:v>
                </c:pt>
              </c:strCache>
            </c:strRef>
          </c:tx>
          <c:invertIfNegative val="0"/>
          <c:cat>
            <c:strRef>
              <c:f>'PPT SS COMMISSION'!$A$249:$A$260</c:f>
              <c:strCache>
                <c:ptCount val="11"/>
                <c:pt idx="0">
                  <c:v>LP MARGUERITE AUDOUX</c:v>
                </c:pt>
                <c:pt idx="1">
                  <c:v>LP PAUL GAUGUIN</c:v>
                </c:pt>
                <c:pt idx="2">
                  <c:v>LP STE CROIX ST EU</c:v>
                </c:pt>
                <c:pt idx="3">
                  <c:v>LPO B. FRANKLIN</c:v>
                </c:pt>
                <c:pt idx="4">
                  <c:v>LPO JEAN ZAY</c:v>
                </c:pt>
                <c:pt idx="5">
                  <c:v>LPO M. GENEVOIX</c:v>
                </c:pt>
                <c:pt idx="6">
                  <c:v>LPP ABBAYE</c:v>
                </c:pt>
                <c:pt idx="7">
                  <c:v>LPP B. DE CASTILLE</c:v>
                </c:pt>
                <c:pt idx="8">
                  <c:v>LPP SAINT LOUIS</c:v>
                </c:pt>
                <c:pt idx="9">
                  <c:v>LPP SAINT PAUL</c:v>
                </c:pt>
                <c:pt idx="10">
                  <c:v>LPP ST F. DE SALES</c:v>
                </c:pt>
              </c:strCache>
            </c:strRef>
          </c:cat>
          <c:val>
            <c:numRef>
              <c:f>'PPT SS COMMISSION'!$F$249:$F$260</c:f>
              <c:numCache>
                <c:formatCode>0.00</c:formatCode>
                <c:ptCount val="11"/>
                <c:pt idx="0">
                  <c:v>12.86728395061728</c:v>
                </c:pt>
                <c:pt idx="1">
                  <c:v>12.160485651214129</c:v>
                </c:pt>
                <c:pt idx="2">
                  <c:v>13.752892561983471</c:v>
                </c:pt>
                <c:pt idx="3">
                  <c:v>13.4390625</c:v>
                </c:pt>
                <c:pt idx="4">
                  <c:v>12.7</c:v>
                </c:pt>
                <c:pt idx="5">
                  <c:v>13</c:v>
                </c:pt>
                <c:pt idx="6">
                  <c:v>12.866346153846161</c:v>
                </c:pt>
                <c:pt idx="7">
                  <c:v>12.22</c:v>
                </c:pt>
                <c:pt idx="8">
                  <c:v>13.872549019607851</c:v>
                </c:pt>
                <c:pt idx="9">
                  <c:v>12.79971671388102</c:v>
                </c:pt>
                <c:pt idx="10">
                  <c:v>12.625490196078429</c:v>
                </c:pt>
              </c:numCache>
            </c:numRef>
          </c:val>
        </c:ser>
        <c:dLbls>
          <c:showLegendKey val="0"/>
          <c:showVal val="0"/>
          <c:showCatName val="0"/>
          <c:showSerName val="0"/>
          <c:showPercent val="0"/>
          <c:showBubbleSize val="0"/>
        </c:dLbls>
        <c:gapWidth val="150"/>
        <c:axId val="466104120"/>
        <c:axId val="466104512"/>
      </c:barChart>
      <c:catAx>
        <c:axId val="466104120"/>
        <c:scaling>
          <c:orientation val="minMax"/>
        </c:scaling>
        <c:delete val="0"/>
        <c:axPos val="b"/>
        <c:numFmt formatCode="General" sourceLinked="0"/>
        <c:majorTickMark val="none"/>
        <c:minorTickMark val="none"/>
        <c:tickLblPos val="nextTo"/>
        <c:crossAx val="466104512"/>
        <c:crosses val="autoZero"/>
        <c:auto val="1"/>
        <c:lblAlgn val="ctr"/>
        <c:lblOffset val="100"/>
        <c:noMultiLvlLbl val="0"/>
      </c:catAx>
      <c:valAx>
        <c:axId val="466104512"/>
        <c:scaling>
          <c:orientation val="minMax"/>
          <c:min val="8"/>
        </c:scaling>
        <c:delete val="0"/>
        <c:axPos val="l"/>
        <c:majorGridlines/>
        <c:numFmt formatCode="0.00" sourceLinked="1"/>
        <c:majorTickMark val="none"/>
        <c:minorTickMark val="none"/>
        <c:tickLblPos val="nextTo"/>
        <c:crossAx val="466104120"/>
        <c:crosses val="autoZero"/>
        <c:crossBetween val="between"/>
      </c:valAx>
      <c:dTable>
        <c:showHorzBorder val="1"/>
        <c:showVertBorder val="1"/>
        <c:showOutline val="1"/>
        <c:showKeys val="1"/>
      </c:dTable>
    </c:plotArea>
    <c:plotVisOnly val="1"/>
    <c:dispBlanksAs val="gap"/>
    <c:showDLblsOverMax val="0"/>
  </c:chart>
  <c:externalData r:id="rId2">
    <c:autoUpdate val="0"/>
  </c:externalData>
  <c:extLst>
    <c:ext xmlns:c14="http://schemas.microsoft.com/office/drawing/2007/8/2/chart" uri="{781A3756-C4B2-4CAC-9D66-4F8BD8637D16}">
      <c14:pivotOptions>
        <c14:dropZoneFilter val="1"/>
        <c14:dropZoneCategories val="1"/>
        <c14:dropZoneData val="1"/>
      </c14:pivotOptions>
    </c:ext>
  </c:extLst>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44"/>
    </mc:Choice>
    <mc:Fallback>
      <c:style val="44"/>
    </mc:Fallback>
  </mc:AlternateContent>
  <c:clrMapOvr bg1="lt1" tx1="dk1" bg2="lt2" tx2="dk2" accent1="accent1" accent2="accent2" accent3="accent3" accent4="accent4" accent5="accent5" accent6="accent6" hlink="hlink" folHlink="folHlink"/>
  <c:pivotSource>
    <c:name>[creation base windev filière pro.xlsm]PPT SS COMMISSION!Tableau croisé dynamique12</c:name>
    <c:fmtId val="-1"/>
  </c:pivotSource>
  <c:chart>
    <c:title>
      <c:tx>
        <c:rich>
          <a:bodyPr/>
          <a:lstStyle/>
          <a:p>
            <a:pPr>
              <a:defRPr/>
            </a:pPr>
            <a:r>
              <a:rPr lang="fr-FR"/>
              <a:t>BAC PRO : Evolution des moyennes pour les établissements du 45 (2/2)</a:t>
            </a:r>
          </a:p>
        </c:rich>
      </c:tx>
      <c:layout/>
      <c:overlay val="0"/>
    </c:title>
    <c:autoTitleDeleted val="0"/>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
        <c:idx val="9"/>
        <c:marker>
          <c:symbol val="none"/>
        </c:marker>
      </c:pivotFmt>
      <c:pivotFmt>
        <c:idx val="10"/>
        <c:marker>
          <c:symbol val="none"/>
        </c:marker>
      </c:pivotFmt>
      <c:pivotFmt>
        <c:idx val="11"/>
        <c:marker>
          <c:symbol val="none"/>
        </c:marker>
      </c:pivotFmt>
      <c:pivotFmt>
        <c:idx val="12"/>
        <c:marker>
          <c:symbol val="none"/>
        </c:marker>
      </c:pivotFmt>
      <c:pivotFmt>
        <c:idx val="13"/>
        <c:marker>
          <c:symbol val="none"/>
        </c:marker>
      </c:pivotFmt>
      <c:pivotFmt>
        <c:idx val="14"/>
        <c:marker>
          <c:symbol val="none"/>
        </c:marker>
      </c:pivotFmt>
    </c:pivotFmts>
    <c:plotArea>
      <c:layout/>
      <c:barChart>
        <c:barDir val="col"/>
        <c:grouping val="clustered"/>
        <c:varyColors val="0"/>
        <c:ser>
          <c:idx val="0"/>
          <c:order val="0"/>
          <c:tx>
            <c:strRef>
              <c:f>'PPT SS COMMISSION'!$M$244</c:f>
              <c:strCache>
                <c:ptCount val="1"/>
                <c:pt idx="0">
                  <c:v> Moy 2011</c:v>
                </c:pt>
              </c:strCache>
            </c:strRef>
          </c:tx>
          <c:invertIfNegative val="0"/>
          <c:cat>
            <c:strRef>
              <c:f>'PPT SS COMMISSION'!$L$245:$L$256</c:f>
              <c:strCache>
                <c:ptCount val="11"/>
                <c:pt idx="0">
                  <c:v>AFTEC-ST PAUL</c:v>
                </c:pt>
                <c:pt idx="1">
                  <c:v>CFA AGGLO ORLEANS</c:v>
                </c:pt>
                <c:pt idx="2">
                  <c:v>CFA CMA ORLEANS</c:v>
                </c:pt>
                <c:pt idx="3">
                  <c:v>CFAI CENTRE CHAPELLE</c:v>
                </c:pt>
                <c:pt idx="4">
                  <c:v>LP CHATEAU BLANC</c:v>
                </c:pt>
                <c:pt idx="5">
                  <c:v>LP FRANCOISE DOLTO</c:v>
                </c:pt>
                <c:pt idx="6">
                  <c:v>LP GAUDIER BRZESKA</c:v>
                </c:pt>
                <c:pt idx="7">
                  <c:v>LP J. VERDIER</c:v>
                </c:pt>
                <c:pt idx="8">
                  <c:v>LP JEAN DE LA TAILLE</c:v>
                </c:pt>
                <c:pt idx="9">
                  <c:v>LP JEAN LURCAT</c:v>
                </c:pt>
                <c:pt idx="10">
                  <c:v>LP MARECHAL LECLERC</c:v>
                </c:pt>
              </c:strCache>
            </c:strRef>
          </c:cat>
          <c:val>
            <c:numRef>
              <c:f>'PPT SS COMMISSION'!$M$245:$M$256</c:f>
              <c:numCache>
                <c:formatCode>0.00</c:formatCode>
                <c:ptCount val="11"/>
                <c:pt idx="0">
                  <c:v>12.02631578947368</c:v>
                </c:pt>
                <c:pt idx="1">
                  <c:v>12.11777777777777</c:v>
                </c:pt>
                <c:pt idx="2">
                  <c:v>12.930555555555561</c:v>
                </c:pt>
                <c:pt idx="3">
                  <c:v>12.707865168539319</c:v>
                </c:pt>
                <c:pt idx="4">
                  <c:v>11.86551724137931</c:v>
                </c:pt>
                <c:pt idx="5">
                  <c:v>11.18653846153846</c:v>
                </c:pt>
                <c:pt idx="6">
                  <c:v>12.089080459770109</c:v>
                </c:pt>
                <c:pt idx="7">
                  <c:v>12.72390572390572</c:v>
                </c:pt>
                <c:pt idx="8">
                  <c:v>11.608465608465609</c:v>
                </c:pt>
                <c:pt idx="9">
                  <c:v>11.72163009404388</c:v>
                </c:pt>
                <c:pt idx="10">
                  <c:v>12.76516853932584</c:v>
                </c:pt>
              </c:numCache>
            </c:numRef>
          </c:val>
        </c:ser>
        <c:ser>
          <c:idx val="1"/>
          <c:order val="1"/>
          <c:tx>
            <c:strRef>
              <c:f>'PPT SS COMMISSION'!$N$244</c:f>
              <c:strCache>
                <c:ptCount val="1"/>
                <c:pt idx="0">
                  <c:v> Moy 2012</c:v>
                </c:pt>
              </c:strCache>
            </c:strRef>
          </c:tx>
          <c:invertIfNegative val="0"/>
          <c:cat>
            <c:strRef>
              <c:f>'PPT SS COMMISSION'!$L$245:$L$256</c:f>
              <c:strCache>
                <c:ptCount val="11"/>
                <c:pt idx="0">
                  <c:v>AFTEC-ST PAUL</c:v>
                </c:pt>
                <c:pt idx="1">
                  <c:v>CFA AGGLO ORLEANS</c:v>
                </c:pt>
                <c:pt idx="2">
                  <c:v>CFA CMA ORLEANS</c:v>
                </c:pt>
                <c:pt idx="3">
                  <c:v>CFAI CENTRE CHAPELLE</c:v>
                </c:pt>
                <c:pt idx="4">
                  <c:v>LP CHATEAU BLANC</c:v>
                </c:pt>
                <c:pt idx="5">
                  <c:v>LP FRANCOISE DOLTO</c:v>
                </c:pt>
                <c:pt idx="6">
                  <c:v>LP GAUDIER BRZESKA</c:v>
                </c:pt>
                <c:pt idx="7">
                  <c:v>LP J. VERDIER</c:v>
                </c:pt>
                <c:pt idx="8">
                  <c:v>LP JEAN DE LA TAILLE</c:v>
                </c:pt>
                <c:pt idx="9">
                  <c:v>LP JEAN LURCAT</c:v>
                </c:pt>
                <c:pt idx="10">
                  <c:v>LP MARECHAL LECLERC</c:v>
                </c:pt>
              </c:strCache>
            </c:strRef>
          </c:cat>
          <c:val>
            <c:numRef>
              <c:f>'PPT SS COMMISSION'!$N$245:$N$256</c:f>
              <c:numCache>
                <c:formatCode>0.00</c:formatCode>
                <c:ptCount val="11"/>
                <c:pt idx="0">
                  <c:v>12.88636363636364</c:v>
                </c:pt>
                <c:pt idx="1">
                  <c:v>13.33623188405797</c:v>
                </c:pt>
                <c:pt idx="2">
                  <c:v>12.555555555555561</c:v>
                </c:pt>
                <c:pt idx="3">
                  <c:v>12.771551724137931</c:v>
                </c:pt>
                <c:pt idx="4">
                  <c:v>13.090545454545451</c:v>
                </c:pt>
                <c:pt idx="5">
                  <c:v>12.867052023121399</c:v>
                </c:pt>
                <c:pt idx="6">
                  <c:v>13.431266846361179</c:v>
                </c:pt>
                <c:pt idx="7">
                  <c:v>12.542586750788651</c:v>
                </c:pt>
                <c:pt idx="8">
                  <c:v>11.459327217125381</c:v>
                </c:pt>
                <c:pt idx="9">
                  <c:v>13.23515625000001</c:v>
                </c:pt>
                <c:pt idx="10">
                  <c:v>12.45456919060052</c:v>
                </c:pt>
              </c:numCache>
            </c:numRef>
          </c:val>
        </c:ser>
        <c:ser>
          <c:idx val="2"/>
          <c:order val="2"/>
          <c:tx>
            <c:strRef>
              <c:f>'PPT SS COMMISSION'!$O$244</c:f>
              <c:strCache>
                <c:ptCount val="1"/>
                <c:pt idx="0">
                  <c:v> Moy 2013</c:v>
                </c:pt>
              </c:strCache>
            </c:strRef>
          </c:tx>
          <c:invertIfNegative val="0"/>
          <c:cat>
            <c:strRef>
              <c:f>'PPT SS COMMISSION'!$L$245:$L$256</c:f>
              <c:strCache>
                <c:ptCount val="11"/>
                <c:pt idx="0">
                  <c:v>AFTEC-ST PAUL</c:v>
                </c:pt>
                <c:pt idx="1">
                  <c:v>CFA AGGLO ORLEANS</c:v>
                </c:pt>
                <c:pt idx="2">
                  <c:v>CFA CMA ORLEANS</c:v>
                </c:pt>
                <c:pt idx="3">
                  <c:v>CFAI CENTRE CHAPELLE</c:v>
                </c:pt>
                <c:pt idx="4">
                  <c:v>LP CHATEAU BLANC</c:v>
                </c:pt>
                <c:pt idx="5">
                  <c:v>LP FRANCOISE DOLTO</c:v>
                </c:pt>
                <c:pt idx="6">
                  <c:v>LP GAUDIER BRZESKA</c:v>
                </c:pt>
                <c:pt idx="7">
                  <c:v>LP J. VERDIER</c:v>
                </c:pt>
                <c:pt idx="8">
                  <c:v>LP JEAN DE LA TAILLE</c:v>
                </c:pt>
                <c:pt idx="9">
                  <c:v>LP JEAN LURCAT</c:v>
                </c:pt>
                <c:pt idx="10">
                  <c:v>LP MARECHAL LECLERC</c:v>
                </c:pt>
              </c:strCache>
            </c:strRef>
          </c:cat>
          <c:val>
            <c:numRef>
              <c:f>'PPT SS COMMISSION'!$O$245:$O$256</c:f>
              <c:numCache>
                <c:formatCode>0.00</c:formatCode>
                <c:ptCount val="11"/>
                <c:pt idx="0">
                  <c:v>13.5</c:v>
                </c:pt>
                <c:pt idx="1">
                  <c:v>13.342105263157899</c:v>
                </c:pt>
                <c:pt idx="2">
                  <c:v>13</c:v>
                </c:pt>
                <c:pt idx="3">
                  <c:v>12.852941176470599</c:v>
                </c:pt>
                <c:pt idx="4">
                  <c:v>12.12962962962963</c:v>
                </c:pt>
                <c:pt idx="5">
                  <c:v>12.892592592592599</c:v>
                </c:pt>
                <c:pt idx="6">
                  <c:v>13.474254742547419</c:v>
                </c:pt>
                <c:pt idx="7">
                  <c:v>12.526859504132229</c:v>
                </c:pt>
                <c:pt idx="8">
                  <c:v>11.995102040816329</c:v>
                </c:pt>
                <c:pt idx="9">
                  <c:v>12.676785714285719</c:v>
                </c:pt>
                <c:pt idx="10">
                  <c:v>12.47784090909091</c:v>
                </c:pt>
              </c:numCache>
            </c:numRef>
          </c:val>
        </c:ser>
        <c:ser>
          <c:idx val="3"/>
          <c:order val="3"/>
          <c:tx>
            <c:strRef>
              <c:f>'PPT SS COMMISSION'!$P$244</c:f>
              <c:strCache>
                <c:ptCount val="1"/>
                <c:pt idx="0">
                  <c:v> Moy 2014</c:v>
                </c:pt>
              </c:strCache>
            </c:strRef>
          </c:tx>
          <c:invertIfNegative val="0"/>
          <c:cat>
            <c:strRef>
              <c:f>'PPT SS COMMISSION'!$L$245:$L$256</c:f>
              <c:strCache>
                <c:ptCount val="11"/>
                <c:pt idx="0">
                  <c:v>AFTEC-ST PAUL</c:v>
                </c:pt>
                <c:pt idx="1">
                  <c:v>CFA AGGLO ORLEANS</c:v>
                </c:pt>
                <c:pt idx="2">
                  <c:v>CFA CMA ORLEANS</c:v>
                </c:pt>
                <c:pt idx="3">
                  <c:v>CFAI CENTRE CHAPELLE</c:v>
                </c:pt>
                <c:pt idx="4">
                  <c:v>LP CHATEAU BLANC</c:v>
                </c:pt>
                <c:pt idx="5">
                  <c:v>LP FRANCOISE DOLTO</c:v>
                </c:pt>
                <c:pt idx="6">
                  <c:v>LP GAUDIER BRZESKA</c:v>
                </c:pt>
                <c:pt idx="7">
                  <c:v>LP J. VERDIER</c:v>
                </c:pt>
                <c:pt idx="8">
                  <c:v>LP JEAN DE LA TAILLE</c:v>
                </c:pt>
                <c:pt idx="9">
                  <c:v>LP JEAN LURCAT</c:v>
                </c:pt>
                <c:pt idx="10">
                  <c:v>LP MARECHAL LECLERC</c:v>
                </c:pt>
              </c:strCache>
            </c:strRef>
          </c:cat>
          <c:val>
            <c:numRef>
              <c:f>'PPT SS COMMISSION'!$P$245:$P$256</c:f>
              <c:numCache>
                <c:formatCode>0.00</c:formatCode>
                <c:ptCount val="11"/>
                <c:pt idx="0">
                  <c:v>14.30425531914894</c:v>
                </c:pt>
                <c:pt idx="1">
                  <c:v>11.990909090909099</c:v>
                </c:pt>
                <c:pt idx="2">
                  <c:v>12.3</c:v>
                </c:pt>
                <c:pt idx="3">
                  <c:v>12.58333333333333</c:v>
                </c:pt>
                <c:pt idx="4">
                  <c:v>12.596308724832211</c:v>
                </c:pt>
                <c:pt idx="5">
                  <c:v>12.89716312056737</c:v>
                </c:pt>
                <c:pt idx="6">
                  <c:v>13.65677966101695</c:v>
                </c:pt>
                <c:pt idx="7">
                  <c:v>12.79007633587786</c:v>
                </c:pt>
                <c:pt idx="8">
                  <c:v>12.39268292682927</c:v>
                </c:pt>
                <c:pt idx="9">
                  <c:v>12.737854889589901</c:v>
                </c:pt>
                <c:pt idx="10">
                  <c:v>11.66507936507937</c:v>
                </c:pt>
              </c:numCache>
            </c:numRef>
          </c:val>
        </c:ser>
        <c:ser>
          <c:idx val="4"/>
          <c:order val="4"/>
          <c:tx>
            <c:strRef>
              <c:f>'PPT SS COMMISSION'!$Q$244</c:f>
              <c:strCache>
                <c:ptCount val="1"/>
                <c:pt idx="0">
                  <c:v> Moy 2015</c:v>
                </c:pt>
              </c:strCache>
            </c:strRef>
          </c:tx>
          <c:invertIfNegative val="0"/>
          <c:cat>
            <c:strRef>
              <c:f>'PPT SS COMMISSION'!$L$245:$L$256</c:f>
              <c:strCache>
                <c:ptCount val="11"/>
                <c:pt idx="0">
                  <c:v>AFTEC-ST PAUL</c:v>
                </c:pt>
                <c:pt idx="1">
                  <c:v>CFA AGGLO ORLEANS</c:v>
                </c:pt>
                <c:pt idx="2">
                  <c:v>CFA CMA ORLEANS</c:v>
                </c:pt>
                <c:pt idx="3">
                  <c:v>CFAI CENTRE CHAPELLE</c:v>
                </c:pt>
                <c:pt idx="4">
                  <c:v>LP CHATEAU BLANC</c:v>
                </c:pt>
                <c:pt idx="5">
                  <c:v>LP FRANCOISE DOLTO</c:v>
                </c:pt>
                <c:pt idx="6">
                  <c:v>LP GAUDIER BRZESKA</c:v>
                </c:pt>
                <c:pt idx="7">
                  <c:v>LP J. VERDIER</c:v>
                </c:pt>
                <c:pt idx="8">
                  <c:v>LP JEAN DE LA TAILLE</c:v>
                </c:pt>
                <c:pt idx="9">
                  <c:v>LP JEAN LURCAT</c:v>
                </c:pt>
                <c:pt idx="10">
                  <c:v>LP MARECHAL LECLERC</c:v>
                </c:pt>
              </c:strCache>
            </c:strRef>
          </c:cat>
          <c:val>
            <c:numRef>
              <c:f>'PPT SS COMMISSION'!$Q$245:$Q$256</c:f>
              <c:numCache>
                <c:formatCode>0.00</c:formatCode>
                <c:ptCount val="11"/>
                <c:pt idx="0">
                  <c:v>13.110810810810809</c:v>
                </c:pt>
                <c:pt idx="1">
                  <c:v>12.43214285714286</c:v>
                </c:pt>
                <c:pt idx="2">
                  <c:v>13.090909090909101</c:v>
                </c:pt>
                <c:pt idx="3">
                  <c:v>12.52631578947368</c:v>
                </c:pt>
                <c:pt idx="4">
                  <c:v>12.36535947712418</c:v>
                </c:pt>
                <c:pt idx="5">
                  <c:v>13.74285714285714</c:v>
                </c:pt>
                <c:pt idx="6">
                  <c:v>13.729977628635339</c:v>
                </c:pt>
                <c:pt idx="7">
                  <c:v>12.728228228228231</c:v>
                </c:pt>
                <c:pt idx="8">
                  <c:v>13.033076923076919</c:v>
                </c:pt>
                <c:pt idx="9">
                  <c:v>13.196012269938651</c:v>
                </c:pt>
                <c:pt idx="10">
                  <c:v>11.713417721518979</c:v>
                </c:pt>
              </c:numCache>
            </c:numRef>
          </c:val>
        </c:ser>
        <c:dLbls>
          <c:showLegendKey val="0"/>
          <c:showVal val="0"/>
          <c:showCatName val="0"/>
          <c:showSerName val="0"/>
          <c:showPercent val="0"/>
          <c:showBubbleSize val="0"/>
        </c:dLbls>
        <c:gapWidth val="150"/>
        <c:axId val="466800832"/>
        <c:axId val="466802400"/>
      </c:barChart>
      <c:catAx>
        <c:axId val="466800832"/>
        <c:scaling>
          <c:orientation val="minMax"/>
        </c:scaling>
        <c:delete val="0"/>
        <c:axPos val="b"/>
        <c:numFmt formatCode="General" sourceLinked="0"/>
        <c:majorTickMark val="none"/>
        <c:minorTickMark val="none"/>
        <c:tickLblPos val="nextTo"/>
        <c:crossAx val="466802400"/>
        <c:crosses val="autoZero"/>
        <c:auto val="1"/>
        <c:lblAlgn val="ctr"/>
        <c:lblOffset val="100"/>
        <c:noMultiLvlLbl val="0"/>
      </c:catAx>
      <c:valAx>
        <c:axId val="466802400"/>
        <c:scaling>
          <c:orientation val="minMax"/>
          <c:min val="8"/>
        </c:scaling>
        <c:delete val="0"/>
        <c:axPos val="l"/>
        <c:majorGridlines/>
        <c:numFmt formatCode="0.00" sourceLinked="1"/>
        <c:majorTickMark val="none"/>
        <c:minorTickMark val="none"/>
        <c:tickLblPos val="nextTo"/>
        <c:crossAx val="466800832"/>
        <c:crosses val="autoZero"/>
        <c:crossBetween val="between"/>
      </c:valAx>
      <c:dTable>
        <c:showHorzBorder val="1"/>
        <c:showVertBorder val="1"/>
        <c:showOutline val="1"/>
        <c:showKeys val="1"/>
      </c:dTable>
    </c:plotArea>
    <c:plotVisOnly val="1"/>
    <c:dispBlanksAs val="gap"/>
    <c:showDLblsOverMax val="0"/>
  </c:chart>
  <c:externalData r:id="rId2">
    <c:autoUpdate val="0"/>
  </c:externalData>
  <c:extLst>
    <c:ext xmlns:c14="http://schemas.microsoft.com/office/drawing/2007/8/2/chart" uri="{781A3756-C4B2-4CAC-9D66-4F8BD8637D16}">
      <c14:pivotOptions>
        <c14:dropZoneFilter val="1"/>
        <c14:dropZoneCategories val="1"/>
      </c14:pivotOptions>
    </c:ext>
  </c:extLst>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46"/>
    </mc:Choice>
    <mc:Fallback>
      <c:style val="46"/>
    </mc:Fallback>
  </mc:AlternateContent>
  <c:clrMapOvr bg1="lt1" tx1="dk1" bg2="lt2" tx2="dk2" accent1="accent1" accent2="accent2" accent3="accent3" accent4="accent4" accent5="accent5" accent6="accent6" hlink="hlink" folHlink="folHlink"/>
  <c:pivotSource>
    <c:name>[creation base windev filière CAPBEP.xlsm]PPT SS COMMISSION!Tableau croisé dynamique4</c:name>
    <c:fmtId val="-1"/>
  </c:pivotSource>
  <c:chart>
    <c:title>
      <c:tx>
        <c:rich>
          <a:bodyPr/>
          <a:lstStyle/>
          <a:p>
            <a:pPr>
              <a:defRPr/>
            </a:pPr>
            <a:r>
              <a:rPr lang="fr-FR"/>
              <a:t>CAP/BEP : Evolution des moyennes pour les établissements du 36</a:t>
            </a:r>
          </a:p>
        </c:rich>
      </c:tx>
      <c:layout/>
      <c:overlay val="0"/>
    </c:title>
    <c:autoTitleDeleted val="0"/>
    <c:pivotFmts>
      <c:pivotFmt>
        <c:idx val="0"/>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s>
    <c:plotArea>
      <c:layout/>
      <c:barChart>
        <c:barDir val="col"/>
        <c:grouping val="clustered"/>
        <c:varyColors val="0"/>
        <c:ser>
          <c:idx val="0"/>
          <c:order val="0"/>
          <c:tx>
            <c:strRef>
              <c:f>'PPT SS COMMISSION'!$M$190</c:f>
              <c:strCache>
                <c:ptCount val="1"/>
                <c:pt idx="0">
                  <c:v> 2013</c:v>
                </c:pt>
              </c:strCache>
            </c:strRef>
          </c:tx>
          <c:invertIfNegative val="0"/>
          <c:cat>
            <c:strRef>
              <c:f>'PPT SS COMMISSION'!$L$191:$L$203</c:f>
              <c:strCache>
                <c:ptCount val="12"/>
                <c:pt idx="0">
                  <c:v>CFA AFORPROBA 36</c:v>
                </c:pt>
                <c:pt idx="1">
                  <c:v>CFA INTERPRO CHATX</c:v>
                </c:pt>
                <c:pt idx="2">
                  <c:v>EREA ERIC TABARLY</c:v>
                </c:pt>
                <c:pt idx="3">
                  <c:v>IME CHANTEMERLE VALE</c:v>
                </c:pt>
                <c:pt idx="4">
                  <c:v>LP CHATEAUNEUF</c:v>
                </c:pt>
                <c:pt idx="5">
                  <c:v>LP JEAN D'ALEMBERT</c:v>
                </c:pt>
                <c:pt idx="6">
                  <c:v>LP LES CHARMILLES</c:v>
                </c:pt>
                <c:pt idx="7">
                  <c:v>LPO BLAISE PASCAL</c:v>
                </c:pt>
                <c:pt idx="8">
                  <c:v>LPO GEORGE SAND</c:v>
                </c:pt>
                <c:pt idx="9">
                  <c:v>LPO PASTEUR</c:v>
                </c:pt>
                <c:pt idx="10">
                  <c:v>LPP SAINT CYR</c:v>
                </c:pt>
                <c:pt idx="11">
                  <c:v>LPP SAINTE SOLANGE</c:v>
                </c:pt>
              </c:strCache>
            </c:strRef>
          </c:cat>
          <c:val>
            <c:numRef>
              <c:f>'PPT SS COMMISSION'!$M$191:$M$203</c:f>
              <c:numCache>
                <c:formatCode>General</c:formatCode>
                <c:ptCount val="12"/>
                <c:pt idx="0" formatCode="0.00">
                  <c:v>12.412429378531071</c:v>
                </c:pt>
                <c:pt idx="2" formatCode="0.00">
                  <c:v>9.7777777777777732</c:v>
                </c:pt>
                <c:pt idx="3" formatCode="0.00">
                  <c:v>12.67605633802817</c:v>
                </c:pt>
                <c:pt idx="4" formatCode="0.00">
                  <c:v>12.41666666666667</c:v>
                </c:pt>
                <c:pt idx="5" formatCode="0.00">
                  <c:v>12.753278688524579</c:v>
                </c:pt>
                <c:pt idx="6" formatCode="0.00">
                  <c:v>12.99832402234637</c:v>
                </c:pt>
                <c:pt idx="7" formatCode="0.00">
                  <c:v>14.56481481481482</c:v>
                </c:pt>
                <c:pt idx="8" formatCode="0.00">
                  <c:v>13.29454545454545</c:v>
                </c:pt>
                <c:pt idx="9" formatCode="0.00">
                  <c:v>13.45633802816902</c:v>
                </c:pt>
                <c:pt idx="10" formatCode="0.00">
                  <c:v>13.19047619047619</c:v>
                </c:pt>
              </c:numCache>
            </c:numRef>
          </c:val>
        </c:ser>
        <c:ser>
          <c:idx val="1"/>
          <c:order val="1"/>
          <c:tx>
            <c:strRef>
              <c:f>'PPT SS COMMISSION'!$N$190</c:f>
              <c:strCache>
                <c:ptCount val="1"/>
                <c:pt idx="0">
                  <c:v> 2014</c:v>
                </c:pt>
              </c:strCache>
            </c:strRef>
          </c:tx>
          <c:invertIfNegative val="0"/>
          <c:cat>
            <c:strRef>
              <c:f>'PPT SS COMMISSION'!$L$191:$L$203</c:f>
              <c:strCache>
                <c:ptCount val="12"/>
                <c:pt idx="0">
                  <c:v>CFA AFORPROBA 36</c:v>
                </c:pt>
                <c:pt idx="1">
                  <c:v>CFA INTERPRO CHATX</c:v>
                </c:pt>
                <c:pt idx="2">
                  <c:v>EREA ERIC TABARLY</c:v>
                </c:pt>
                <c:pt idx="3">
                  <c:v>IME CHANTEMERLE VALE</c:v>
                </c:pt>
                <c:pt idx="4">
                  <c:v>LP CHATEAUNEUF</c:v>
                </c:pt>
                <c:pt idx="5">
                  <c:v>LP JEAN D'ALEMBERT</c:v>
                </c:pt>
                <c:pt idx="6">
                  <c:v>LP LES CHARMILLES</c:v>
                </c:pt>
                <c:pt idx="7">
                  <c:v>LPO BLAISE PASCAL</c:v>
                </c:pt>
                <c:pt idx="8">
                  <c:v>LPO GEORGE SAND</c:v>
                </c:pt>
                <c:pt idx="9">
                  <c:v>LPO PASTEUR</c:v>
                </c:pt>
                <c:pt idx="10">
                  <c:v>LPP SAINT CYR</c:v>
                </c:pt>
                <c:pt idx="11">
                  <c:v>LPP SAINTE SOLANGE</c:v>
                </c:pt>
              </c:strCache>
            </c:strRef>
          </c:cat>
          <c:val>
            <c:numRef>
              <c:f>'PPT SS COMMISSION'!$N$191:$N$203</c:f>
              <c:numCache>
                <c:formatCode>0.00</c:formatCode>
                <c:ptCount val="12"/>
                <c:pt idx="0">
                  <c:v>12.047854785478551</c:v>
                </c:pt>
                <c:pt idx="1">
                  <c:v>11.700757575757571</c:v>
                </c:pt>
                <c:pt idx="2">
                  <c:v>11.48863636363637</c:v>
                </c:pt>
                <c:pt idx="3">
                  <c:v>4.75</c:v>
                </c:pt>
                <c:pt idx="4">
                  <c:v>11.99190031152648</c:v>
                </c:pt>
                <c:pt idx="5">
                  <c:v>12.115891472868221</c:v>
                </c:pt>
                <c:pt idx="6">
                  <c:v>12.8318396226415</c:v>
                </c:pt>
                <c:pt idx="7">
                  <c:v>12.846060606060609</c:v>
                </c:pt>
                <c:pt idx="8">
                  <c:v>14.964615384615399</c:v>
                </c:pt>
                <c:pt idx="9">
                  <c:v>13.00364583333333</c:v>
                </c:pt>
                <c:pt idx="10">
                  <c:v>14.033846153846151</c:v>
                </c:pt>
                <c:pt idx="11">
                  <c:v>12.72222222222222</c:v>
                </c:pt>
              </c:numCache>
            </c:numRef>
          </c:val>
        </c:ser>
        <c:ser>
          <c:idx val="2"/>
          <c:order val="2"/>
          <c:tx>
            <c:strRef>
              <c:f>'PPT SS COMMISSION'!$O$190</c:f>
              <c:strCache>
                <c:ptCount val="1"/>
                <c:pt idx="0">
                  <c:v> 2015</c:v>
                </c:pt>
              </c:strCache>
            </c:strRef>
          </c:tx>
          <c:invertIfNegative val="0"/>
          <c:cat>
            <c:strRef>
              <c:f>'PPT SS COMMISSION'!$L$191:$L$203</c:f>
              <c:strCache>
                <c:ptCount val="12"/>
                <c:pt idx="0">
                  <c:v>CFA AFORPROBA 36</c:v>
                </c:pt>
                <c:pt idx="1">
                  <c:v>CFA INTERPRO CHATX</c:v>
                </c:pt>
                <c:pt idx="2">
                  <c:v>EREA ERIC TABARLY</c:v>
                </c:pt>
                <c:pt idx="3">
                  <c:v>IME CHANTEMERLE VALE</c:v>
                </c:pt>
                <c:pt idx="4">
                  <c:v>LP CHATEAUNEUF</c:v>
                </c:pt>
                <c:pt idx="5">
                  <c:v>LP JEAN D'ALEMBERT</c:v>
                </c:pt>
                <c:pt idx="6">
                  <c:v>LP LES CHARMILLES</c:v>
                </c:pt>
                <c:pt idx="7">
                  <c:v>LPO BLAISE PASCAL</c:v>
                </c:pt>
                <c:pt idx="8">
                  <c:v>LPO GEORGE SAND</c:v>
                </c:pt>
                <c:pt idx="9">
                  <c:v>LPO PASTEUR</c:v>
                </c:pt>
                <c:pt idx="10">
                  <c:v>LPP SAINT CYR</c:v>
                </c:pt>
                <c:pt idx="11">
                  <c:v>LPP SAINTE SOLANGE</c:v>
                </c:pt>
              </c:strCache>
            </c:strRef>
          </c:cat>
          <c:val>
            <c:numRef>
              <c:f>'PPT SS COMMISSION'!$O$191:$O$203</c:f>
              <c:numCache>
                <c:formatCode>General</c:formatCode>
                <c:ptCount val="12"/>
                <c:pt idx="0" formatCode="0.00">
                  <c:v>12.11885245901639</c:v>
                </c:pt>
                <c:pt idx="2" formatCode="0.00">
                  <c:v>12.3569105691057</c:v>
                </c:pt>
                <c:pt idx="3" formatCode="0.00">
                  <c:v>11.866666666666671</c:v>
                </c:pt>
                <c:pt idx="4" formatCode="0.00">
                  <c:v>11.4816513761468</c:v>
                </c:pt>
                <c:pt idx="5" formatCode="0.00">
                  <c:v>12.34148148148148</c:v>
                </c:pt>
                <c:pt idx="6" formatCode="0.00">
                  <c:v>13.11195121951218</c:v>
                </c:pt>
                <c:pt idx="7" formatCode="0.00">
                  <c:v>12.733142857142861</c:v>
                </c:pt>
                <c:pt idx="8" formatCode="0.00">
                  <c:v>14.405223880597021</c:v>
                </c:pt>
                <c:pt idx="9" formatCode="0.00">
                  <c:v>13.272820512820511</c:v>
                </c:pt>
                <c:pt idx="10" formatCode="0.00">
                  <c:v>13.763157894736841</c:v>
                </c:pt>
                <c:pt idx="11" formatCode="0.00">
                  <c:v>13</c:v>
                </c:pt>
              </c:numCache>
            </c:numRef>
          </c:val>
        </c:ser>
        <c:dLbls>
          <c:showLegendKey val="0"/>
          <c:showVal val="0"/>
          <c:showCatName val="0"/>
          <c:showSerName val="0"/>
          <c:showPercent val="0"/>
          <c:showBubbleSize val="0"/>
        </c:dLbls>
        <c:gapWidth val="150"/>
        <c:axId val="466800440"/>
        <c:axId val="466796912"/>
      </c:barChart>
      <c:catAx>
        <c:axId val="466800440"/>
        <c:scaling>
          <c:orientation val="minMax"/>
        </c:scaling>
        <c:delete val="0"/>
        <c:axPos val="b"/>
        <c:numFmt formatCode="General" sourceLinked="0"/>
        <c:majorTickMark val="none"/>
        <c:minorTickMark val="none"/>
        <c:tickLblPos val="nextTo"/>
        <c:crossAx val="466796912"/>
        <c:crosses val="autoZero"/>
        <c:auto val="1"/>
        <c:lblAlgn val="ctr"/>
        <c:lblOffset val="100"/>
        <c:noMultiLvlLbl val="0"/>
      </c:catAx>
      <c:valAx>
        <c:axId val="466796912"/>
        <c:scaling>
          <c:orientation val="minMax"/>
          <c:min val="8"/>
        </c:scaling>
        <c:delete val="0"/>
        <c:axPos val="l"/>
        <c:majorGridlines/>
        <c:numFmt formatCode="0.00" sourceLinked="1"/>
        <c:majorTickMark val="none"/>
        <c:minorTickMark val="none"/>
        <c:tickLblPos val="nextTo"/>
        <c:crossAx val="466800440"/>
        <c:crosses val="autoZero"/>
        <c:crossBetween val="between"/>
      </c:valAx>
      <c:dTable>
        <c:showHorzBorder val="1"/>
        <c:showVertBorder val="1"/>
        <c:showOutline val="1"/>
        <c:showKeys val="1"/>
      </c:dTable>
    </c:plotArea>
    <c:plotVisOnly val="1"/>
    <c:dispBlanksAs val="gap"/>
    <c:showDLblsOverMax val="0"/>
  </c:chart>
  <c:externalData r:id="rId2">
    <c:autoUpdate val="0"/>
  </c:externalData>
  <c:extLst>
    <c:ext xmlns:c14="http://schemas.microsoft.com/office/drawing/2007/8/2/chart" uri="{781A3756-C4B2-4CAC-9D66-4F8BD8637D16}">
      <c14:pivotOptions>
        <c14:dropZoneFilter val="1"/>
        <c14:dropZoneCategories val="1"/>
        <c14:dropZoneData val="1"/>
      </c14:pivotOptions>
    </c:ext>
  </c:extLst>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46"/>
    </mc:Choice>
    <mc:Fallback>
      <c:style val="46"/>
    </mc:Fallback>
  </mc:AlternateContent>
  <c:clrMapOvr bg1="lt1" tx1="dk1" bg2="lt2" tx2="dk2" accent1="accent1" accent2="accent2" accent3="accent3" accent4="accent4" accent5="accent5" accent6="accent6" hlink="hlink" folHlink="folHlink"/>
  <c:pivotSource>
    <c:name>[creation base windev filière pro.xlsm]PPT SS COMMISSION!Tableau croisé dynamique4</c:name>
    <c:fmtId val="-1"/>
  </c:pivotSource>
  <c:chart>
    <c:title>
      <c:tx>
        <c:rich>
          <a:bodyPr/>
          <a:lstStyle/>
          <a:p>
            <a:pPr>
              <a:defRPr/>
            </a:pPr>
            <a:r>
              <a:rPr lang="fr-FR"/>
              <a:t>BAC PRO : Evolution des moyennes pour les établissements du 36</a:t>
            </a:r>
          </a:p>
        </c:rich>
      </c:tx>
      <c:layout/>
      <c:overlay val="0"/>
    </c:title>
    <c:autoTitleDeleted val="0"/>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
        <c:idx val="9"/>
        <c:marker>
          <c:symbol val="none"/>
        </c:marker>
      </c:pivotFmt>
      <c:pivotFmt>
        <c:idx val="10"/>
        <c:marker>
          <c:symbol val="none"/>
        </c:marker>
      </c:pivotFmt>
      <c:pivotFmt>
        <c:idx val="11"/>
        <c:marker>
          <c:symbol val="none"/>
        </c:marker>
      </c:pivotFmt>
      <c:pivotFmt>
        <c:idx val="12"/>
        <c:marker>
          <c:symbol val="none"/>
        </c:marker>
      </c:pivotFmt>
      <c:pivotFmt>
        <c:idx val="13"/>
        <c:marker>
          <c:symbol val="none"/>
        </c:marker>
      </c:pivotFmt>
      <c:pivotFmt>
        <c:idx val="14"/>
        <c:marker>
          <c:symbol val="none"/>
        </c:marker>
      </c:pivotFmt>
    </c:pivotFmts>
    <c:plotArea>
      <c:layout/>
      <c:barChart>
        <c:barDir val="col"/>
        <c:grouping val="clustered"/>
        <c:varyColors val="0"/>
        <c:ser>
          <c:idx val="0"/>
          <c:order val="0"/>
          <c:tx>
            <c:strRef>
              <c:f>'PPT SS COMMISSION'!$B$188</c:f>
              <c:strCache>
                <c:ptCount val="1"/>
                <c:pt idx="0">
                  <c:v> Moy 2011</c:v>
                </c:pt>
              </c:strCache>
            </c:strRef>
          </c:tx>
          <c:invertIfNegative val="0"/>
          <c:cat>
            <c:strRef>
              <c:f>'PPT SS COMMISSION'!$A$189:$A$197</c:f>
              <c:strCache>
                <c:ptCount val="8"/>
                <c:pt idx="0">
                  <c:v>LP CHATEAUNEUF</c:v>
                </c:pt>
                <c:pt idx="1">
                  <c:v>LP JEAN D'ALEMBERT</c:v>
                </c:pt>
                <c:pt idx="2">
                  <c:v>LP LES CHARMILLES</c:v>
                </c:pt>
                <c:pt idx="3">
                  <c:v>LPO BLAISE PASCAL</c:v>
                </c:pt>
                <c:pt idx="4">
                  <c:v>LPO GEORGE SAND</c:v>
                </c:pt>
                <c:pt idx="5">
                  <c:v>LPO PASTEUR</c:v>
                </c:pt>
                <c:pt idx="6">
                  <c:v>LPP SAINT CYR</c:v>
                </c:pt>
                <c:pt idx="7">
                  <c:v>LPP STE SOLANGE</c:v>
                </c:pt>
              </c:strCache>
            </c:strRef>
          </c:cat>
          <c:val>
            <c:numRef>
              <c:f>'PPT SS COMMISSION'!$B$189:$B$197</c:f>
              <c:numCache>
                <c:formatCode>0.00</c:formatCode>
                <c:ptCount val="8"/>
                <c:pt idx="0">
                  <c:v>12.116025641025651</c:v>
                </c:pt>
                <c:pt idx="1">
                  <c:v>13.34463276836158</c:v>
                </c:pt>
                <c:pt idx="2">
                  <c:v>11.211956521739131</c:v>
                </c:pt>
                <c:pt idx="3">
                  <c:v>13.80952380952381</c:v>
                </c:pt>
                <c:pt idx="4">
                  <c:v>14.9</c:v>
                </c:pt>
                <c:pt idx="5">
                  <c:v>13.22115384615384</c:v>
                </c:pt>
                <c:pt idx="6">
                  <c:v>13.61830985915493</c:v>
                </c:pt>
              </c:numCache>
            </c:numRef>
          </c:val>
        </c:ser>
        <c:ser>
          <c:idx val="1"/>
          <c:order val="1"/>
          <c:tx>
            <c:strRef>
              <c:f>'PPT SS COMMISSION'!$C$188</c:f>
              <c:strCache>
                <c:ptCount val="1"/>
                <c:pt idx="0">
                  <c:v> Moy 2012</c:v>
                </c:pt>
              </c:strCache>
            </c:strRef>
          </c:tx>
          <c:invertIfNegative val="0"/>
          <c:cat>
            <c:strRef>
              <c:f>'PPT SS COMMISSION'!$A$189:$A$197</c:f>
              <c:strCache>
                <c:ptCount val="8"/>
                <c:pt idx="0">
                  <c:v>LP CHATEAUNEUF</c:v>
                </c:pt>
                <c:pt idx="1">
                  <c:v>LP JEAN D'ALEMBERT</c:v>
                </c:pt>
                <c:pt idx="2">
                  <c:v>LP LES CHARMILLES</c:v>
                </c:pt>
                <c:pt idx="3">
                  <c:v>LPO BLAISE PASCAL</c:v>
                </c:pt>
                <c:pt idx="4">
                  <c:v>LPO GEORGE SAND</c:v>
                </c:pt>
                <c:pt idx="5">
                  <c:v>LPO PASTEUR</c:v>
                </c:pt>
                <c:pt idx="6">
                  <c:v>LPP SAINT CYR</c:v>
                </c:pt>
                <c:pt idx="7">
                  <c:v>LPP STE SOLANGE</c:v>
                </c:pt>
              </c:strCache>
            </c:strRef>
          </c:cat>
          <c:val>
            <c:numRef>
              <c:f>'PPT SS COMMISSION'!$C$189:$C$197</c:f>
              <c:numCache>
                <c:formatCode>0.00</c:formatCode>
                <c:ptCount val="8"/>
                <c:pt idx="0">
                  <c:v>12.299576271186449</c:v>
                </c:pt>
                <c:pt idx="1">
                  <c:v>12.41099290780142</c:v>
                </c:pt>
                <c:pt idx="2">
                  <c:v>12.03150684931507</c:v>
                </c:pt>
                <c:pt idx="3">
                  <c:v>13.346</c:v>
                </c:pt>
                <c:pt idx="4">
                  <c:v>16.12435897435898</c:v>
                </c:pt>
                <c:pt idx="5">
                  <c:v>12.541843971631209</c:v>
                </c:pt>
                <c:pt idx="6">
                  <c:v>12.324528301886801</c:v>
                </c:pt>
                <c:pt idx="7">
                  <c:v>11.94444444444445</c:v>
                </c:pt>
              </c:numCache>
            </c:numRef>
          </c:val>
        </c:ser>
        <c:ser>
          <c:idx val="2"/>
          <c:order val="2"/>
          <c:tx>
            <c:strRef>
              <c:f>'PPT SS COMMISSION'!$D$188</c:f>
              <c:strCache>
                <c:ptCount val="1"/>
                <c:pt idx="0">
                  <c:v> Moy 2013</c:v>
                </c:pt>
              </c:strCache>
            </c:strRef>
          </c:tx>
          <c:invertIfNegative val="0"/>
          <c:cat>
            <c:strRef>
              <c:f>'PPT SS COMMISSION'!$A$189:$A$197</c:f>
              <c:strCache>
                <c:ptCount val="8"/>
                <c:pt idx="0">
                  <c:v>LP CHATEAUNEUF</c:v>
                </c:pt>
                <c:pt idx="1">
                  <c:v>LP JEAN D'ALEMBERT</c:v>
                </c:pt>
                <c:pt idx="2">
                  <c:v>LP LES CHARMILLES</c:v>
                </c:pt>
                <c:pt idx="3">
                  <c:v>LPO BLAISE PASCAL</c:v>
                </c:pt>
                <c:pt idx="4">
                  <c:v>LPO GEORGE SAND</c:v>
                </c:pt>
                <c:pt idx="5">
                  <c:v>LPO PASTEUR</c:v>
                </c:pt>
                <c:pt idx="6">
                  <c:v>LPP SAINT CYR</c:v>
                </c:pt>
                <c:pt idx="7">
                  <c:v>LPP STE SOLANGE</c:v>
                </c:pt>
              </c:strCache>
            </c:strRef>
          </c:cat>
          <c:val>
            <c:numRef>
              <c:f>'PPT SS COMMISSION'!$D$189:$D$197</c:f>
              <c:numCache>
                <c:formatCode>0.00</c:formatCode>
                <c:ptCount val="8"/>
                <c:pt idx="0">
                  <c:v>12.617647058823531</c:v>
                </c:pt>
                <c:pt idx="1">
                  <c:v>13.9353591160221</c:v>
                </c:pt>
                <c:pt idx="2">
                  <c:v>12.465818181818181</c:v>
                </c:pt>
                <c:pt idx="3">
                  <c:v>12.553153153153151</c:v>
                </c:pt>
                <c:pt idx="4">
                  <c:v>16.68148148148148</c:v>
                </c:pt>
                <c:pt idx="5">
                  <c:v>12.95606060606061</c:v>
                </c:pt>
                <c:pt idx="6">
                  <c:v>12.503125000000001</c:v>
                </c:pt>
                <c:pt idx="7">
                  <c:v>13.58823529411765</c:v>
                </c:pt>
              </c:numCache>
            </c:numRef>
          </c:val>
        </c:ser>
        <c:ser>
          <c:idx val="3"/>
          <c:order val="3"/>
          <c:tx>
            <c:strRef>
              <c:f>'PPT SS COMMISSION'!$E$188</c:f>
              <c:strCache>
                <c:ptCount val="1"/>
                <c:pt idx="0">
                  <c:v> Moy 2014</c:v>
                </c:pt>
              </c:strCache>
            </c:strRef>
          </c:tx>
          <c:invertIfNegative val="0"/>
          <c:cat>
            <c:strRef>
              <c:f>'PPT SS COMMISSION'!$A$189:$A$197</c:f>
              <c:strCache>
                <c:ptCount val="8"/>
                <c:pt idx="0">
                  <c:v>LP CHATEAUNEUF</c:v>
                </c:pt>
                <c:pt idx="1">
                  <c:v>LP JEAN D'ALEMBERT</c:v>
                </c:pt>
                <c:pt idx="2">
                  <c:v>LP LES CHARMILLES</c:v>
                </c:pt>
                <c:pt idx="3">
                  <c:v>LPO BLAISE PASCAL</c:v>
                </c:pt>
                <c:pt idx="4">
                  <c:v>LPO GEORGE SAND</c:v>
                </c:pt>
                <c:pt idx="5">
                  <c:v>LPO PASTEUR</c:v>
                </c:pt>
                <c:pt idx="6">
                  <c:v>LPP SAINT CYR</c:v>
                </c:pt>
                <c:pt idx="7">
                  <c:v>LPP STE SOLANGE</c:v>
                </c:pt>
              </c:strCache>
            </c:strRef>
          </c:cat>
          <c:val>
            <c:numRef>
              <c:f>'PPT SS COMMISSION'!$E$189:$E$197</c:f>
              <c:numCache>
                <c:formatCode>0.00</c:formatCode>
                <c:ptCount val="8"/>
                <c:pt idx="0">
                  <c:v>12.228936170212769</c:v>
                </c:pt>
                <c:pt idx="1">
                  <c:v>12.2</c:v>
                </c:pt>
                <c:pt idx="2">
                  <c:v>12.84823848238482</c:v>
                </c:pt>
                <c:pt idx="3">
                  <c:v>11.985046728971961</c:v>
                </c:pt>
                <c:pt idx="4">
                  <c:v>15.02058823529412</c:v>
                </c:pt>
                <c:pt idx="5">
                  <c:v>12.428368794326239</c:v>
                </c:pt>
                <c:pt idx="6">
                  <c:v>13.323809523809521</c:v>
                </c:pt>
                <c:pt idx="7">
                  <c:v>13.195652173913039</c:v>
                </c:pt>
              </c:numCache>
            </c:numRef>
          </c:val>
        </c:ser>
        <c:ser>
          <c:idx val="4"/>
          <c:order val="4"/>
          <c:tx>
            <c:strRef>
              <c:f>'PPT SS COMMISSION'!$F$188</c:f>
              <c:strCache>
                <c:ptCount val="1"/>
                <c:pt idx="0">
                  <c:v> Moy 2015</c:v>
                </c:pt>
              </c:strCache>
            </c:strRef>
          </c:tx>
          <c:invertIfNegative val="0"/>
          <c:cat>
            <c:strRef>
              <c:f>'PPT SS COMMISSION'!$A$189:$A$197</c:f>
              <c:strCache>
                <c:ptCount val="8"/>
                <c:pt idx="0">
                  <c:v>LP CHATEAUNEUF</c:v>
                </c:pt>
                <c:pt idx="1">
                  <c:v>LP JEAN D'ALEMBERT</c:v>
                </c:pt>
                <c:pt idx="2">
                  <c:v>LP LES CHARMILLES</c:v>
                </c:pt>
                <c:pt idx="3">
                  <c:v>LPO BLAISE PASCAL</c:v>
                </c:pt>
                <c:pt idx="4">
                  <c:v>LPO GEORGE SAND</c:v>
                </c:pt>
                <c:pt idx="5">
                  <c:v>LPO PASTEUR</c:v>
                </c:pt>
                <c:pt idx="6">
                  <c:v>LPP SAINT CYR</c:v>
                </c:pt>
                <c:pt idx="7">
                  <c:v>LPP STE SOLANGE</c:v>
                </c:pt>
              </c:strCache>
            </c:strRef>
          </c:cat>
          <c:val>
            <c:numRef>
              <c:f>'PPT SS COMMISSION'!$F$189:$F$197</c:f>
              <c:numCache>
                <c:formatCode>0.00</c:formatCode>
                <c:ptCount val="8"/>
                <c:pt idx="0">
                  <c:v>12.282156133829</c:v>
                </c:pt>
                <c:pt idx="1">
                  <c:v>13.27142857142857</c:v>
                </c:pt>
                <c:pt idx="2">
                  <c:v>13.07947976878612</c:v>
                </c:pt>
                <c:pt idx="3">
                  <c:v>12.63658536585366</c:v>
                </c:pt>
                <c:pt idx="4">
                  <c:v>14.72608695652174</c:v>
                </c:pt>
                <c:pt idx="5">
                  <c:v>13.329716981132069</c:v>
                </c:pt>
                <c:pt idx="6">
                  <c:v>13.659574468085109</c:v>
                </c:pt>
                <c:pt idx="7">
                  <c:v>10.97916666666667</c:v>
                </c:pt>
              </c:numCache>
            </c:numRef>
          </c:val>
        </c:ser>
        <c:dLbls>
          <c:showLegendKey val="0"/>
          <c:showVal val="0"/>
          <c:showCatName val="0"/>
          <c:showSerName val="0"/>
          <c:showPercent val="0"/>
          <c:showBubbleSize val="0"/>
        </c:dLbls>
        <c:gapWidth val="150"/>
        <c:axId val="466803576"/>
        <c:axId val="466798872"/>
      </c:barChart>
      <c:catAx>
        <c:axId val="466803576"/>
        <c:scaling>
          <c:orientation val="minMax"/>
        </c:scaling>
        <c:delete val="0"/>
        <c:axPos val="b"/>
        <c:numFmt formatCode="General" sourceLinked="0"/>
        <c:majorTickMark val="none"/>
        <c:minorTickMark val="none"/>
        <c:tickLblPos val="nextTo"/>
        <c:crossAx val="466798872"/>
        <c:crosses val="autoZero"/>
        <c:auto val="1"/>
        <c:lblAlgn val="ctr"/>
        <c:lblOffset val="100"/>
        <c:noMultiLvlLbl val="0"/>
      </c:catAx>
      <c:valAx>
        <c:axId val="466798872"/>
        <c:scaling>
          <c:orientation val="minMax"/>
          <c:min val="8"/>
        </c:scaling>
        <c:delete val="0"/>
        <c:axPos val="l"/>
        <c:majorGridlines/>
        <c:numFmt formatCode="0.00" sourceLinked="1"/>
        <c:majorTickMark val="none"/>
        <c:minorTickMark val="none"/>
        <c:tickLblPos val="nextTo"/>
        <c:crossAx val="466803576"/>
        <c:crosses val="autoZero"/>
        <c:crossBetween val="between"/>
      </c:valAx>
      <c:dTable>
        <c:showHorzBorder val="1"/>
        <c:showVertBorder val="1"/>
        <c:showOutline val="1"/>
        <c:showKeys val="1"/>
      </c:dTable>
    </c:plotArea>
    <c:plotVisOnly val="1"/>
    <c:dispBlanksAs val="gap"/>
    <c:showDLblsOverMax val="0"/>
  </c:chart>
  <c:externalData r:id="rId2">
    <c:autoUpdate val="0"/>
  </c:externalData>
  <c:extLst>
    <c:ext xmlns:c14="http://schemas.microsoft.com/office/drawing/2007/8/2/chart" uri="{781A3756-C4B2-4CAC-9D66-4F8BD8637D16}">
      <c14:pivotOptions>
        <c14:dropZoneFilter val="1"/>
        <c14:dropZoneCategories val="1"/>
        <c14:dropZoneData val="1"/>
      </c14:pivotOptions>
    </c:ext>
  </c:extLst>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44"/>
    </mc:Choice>
    <mc:Fallback>
      <c:style val="44"/>
    </mc:Fallback>
  </mc:AlternateContent>
  <c:clrMapOvr bg1="lt1" tx1="dk1" bg2="lt2" tx2="dk2" accent1="accent1" accent2="accent2" accent3="accent3" accent4="accent4" accent5="accent5" accent6="accent6" hlink="hlink" folHlink="folHlink"/>
  <c:pivotSource>
    <c:name>[creation base windev filière CAPBEP.xlsm]PPT SS COMMISSION!Tableau croisé dynamique1</c:name>
    <c:fmtId val="-1"/>
  </c:pivotSource>
  <c:chart>
    <c:title>
      <c:tx>
        <c:rich>
          <a:bodyPr/>
          <a:lstStyle/>
          <a:p>
            <a:pPr>
              <a:defRPr/>
            </a:pPr>
            <a:r>
              <a:rPr lang="fr-FR"/>
              <a:t>Bac Pro : Evolution</a:t>
            </a:r>
            <a:r>
              <a:rPr lang="fr-FR" baseline="0"/>
              <a:t> des Moyennes pour les établissement du 18</a:t>
            </a:r>
            <a:endParaRPr lang="fr-FR"/>
          </a:p>
        </c:rich>
      </c:tx>
      <c:layout/>
      <c:overlay val="0"/>
    </c:title>
    <c:autoTitleDeleted val="0"/>
    <c:pivotFmts>
      <c:pivotFmt>
        <c:idx val="0"/>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s>
    <c:plotArea>
      <c:layout/>
      <c:barChart>
        <c:barDir val="col"/>
        <c:grouping val="clustered"/>
        <c:varyColors val="0"/>
        <c:ser>
          <c:idx val="0"/>
          <c:order val="0"/>
          <c:tx>
            <c:strRef>
              <c:f>'PPT SS COMMISSION'!$B$160</c:f>
              <c:strCache>
                <c:ptCount val="1"/>
                <c:pt idx="0">
                  <c:v> 2013</c:v>
                </c:pt>
              </c:strCache>
            </c:strRef>
          </c:tx>
          <c:invertIfNegative val="0"/>
          <c:cat>
            <c:strRef>
              <c:f>'PPT SS COMMISSION'!$A$161:$A$175</c:f>
              <c:strCache>
                <c:ptCount val="14"/>
                <c:pt idx="0">
                  <c:v>CFA INTERPRO BOURGES</c:v>
                </c:pt>
                <c:pt idx="1">
                  <c:v>CFAI CENTRE AUBIGNY</c:v>
                </c:pt>
                <c:pt idx="2">
                  <c:v>IME LE VEIUX NANCAY</c:v>
                </c:pt>
                <c:pt idx="3">
                  <c:v>LP JACQUES COEUR</c:v>
                </c:pt>
                <c:pt idx="4">
                  <c:v>LP JEAN DE BERRY</c:v>
                </c:pt>
                <c:pt idx="5">
                  <c:v>LP JEAN GUEHENNO</c:v>
                </c:pt>
                <c:pt idx="6">
                  <c:v>LP JEAN MERMOZ</c:v>
                </c:pt>
                <c:pt idx="7">
                  <c:v>LP JEAN MOULIN</c:v>
                </c:pt>
                <c:pt idx="8">
                  <c:v>LP VAUVERT</c:v>
                </c:pt>
                <c:pt idx="9">
                  <c:v>LPO EDOUARD VAILLANT</c:v>
                </c:pt>
                <c:pt idx="10">
                  <c:v>LPO HENRI BRISSON</c:v>
                </c:pt>
                <c:pt idx="11">
                  <c:v>LPO P-E MARTIN</c:v>
                </c:pt>
                <c:pt idx="12">
                  <c:v>LPP SAINT JOSEPH</c:v>
                </c:pt>
                <c:pt idx="13">
                  <c:v>LYC ST J.-B. DE LA S</c:v>
                </c:pt>
              </c:strCache>
            </c:strRef>
          </c:cat>
          <c:val>
            <c:numRef>
              <c:f>'PPT SS COMMISSION'!$B$161:$B$175</c:f>
              <c:numCache>
                <c:formatCode>0.00</c:formatCode>
                <c:ptCount val="14"/>
                <c:pt idx="1">
                  <c:v>12.54166666666667</c:v>
                </c:pt>
                <c:pt idx="2">
                  <c:v>11.83333333333333</c:v>
                </c:pt>
                <c:pt idx="3">
                  <c:v>13.63725490196078</c:v>
                </c:pt>
                <c:pt idx="4">
                  <c:v>13.23892045454545</c:v>
                </c:pt>
                <c:pt idx="5">
                  <c:v>14.424382716049379</c:v>
                </c:pt>
                <c:pt idx="6">
                  <c:v>13.409841269841261</c:v>
                </c:pt>
                <c:pt idx="7">
                  <c:v>11.88943089430895</c:v>
                </c:pt>
                <c:pt idx="8">
                  <c:v>12.65047318611987</c:v>
                </c:pt>
                <c:pt idx="9">
                  <c:v>13.23303167420814</c:v>
                </c:pt>
                <c:pt idx="10">
                  <c:v>12.95906735751295</c:v>
                </c:pt>
                <c:pt idx="11">
                  <c:v>12.92697095435684</c:v>
                </c:pt>
                <c:pt idx="12">
                  <c:v>13.266666666666669</c:v>
                </c:pt>
                <c:pt idx="13">
                  <c:v>12.543650793650791</c:v>
                </c:pt>
              </c:numCache>
            </c:numRef>
          </c:val>
        </c:ser>
        <c:ser>
          <c:idx val="1"/>
          <c:order val="1"/>
          <c:tx>
            <c:strRef>
              <c:f>'PPT SS COMMISSION'!$C$160</c:f>
              <c:strCache>
                <c:ptCount val="1"/>
                <c:pt idx="0">
                  <c:v> 2014</c:v>
                </c:pt>
              </c:strCache>
            </c:strRef>
          </c:tx>
          <c:invertIfNegative val="0"/>
          <c:cat>
            <c:strRef>
              <c:f>'PPT SS COMMISSION'!$A$161:$A$175</c:f>
              <c:strCache>
                <c:ptCount val="14"/>
                <c:pt idx="0">
                  <c:v>CFA INTERPRO BOURGES</c:v>
                </c:pt>
                <c:pt idx="1">
                  <c:v>CFAI CENTRE AUBIGNY</c:v>
                </c:pt>
                <c:pt idx="2">
                  <c:v>IME LE VEIUX NANCAY</c:v>
                </c:pt>
                <c:pt idx="3">
                  <c:v>LP JACQUES COEUR</c:v>
                </c:pt>
                <c:pt idx="4">
                  <c:v>LP JEAN DE BERRY</c:v>
                </c:pt>
                <c:pt idx="5">
                  <c:v>LP JEAN GUEHENNO</c:v>
                </c:pt>
                <c:pt idx="6">
                  <c:v>LP JEAN MERMOZ</c:v>
                </c:pt>
                <c:pt idx="7">
                  <c:v>LP JEAN MOULIN</c:v>
                </c:pt>
                <c:pt idx="8">
                  <c:v>LP VAUVERT</c:v>
                </c:pt>
                <c:pt idx="9">
                  <c:v>LPO EDOUARD VAILLANT</c:v>
                </c:pt>
                <c:pt idx="10">
                  <c:v>LPO HENRI BRISSON</c:v>
                </c:pt>
                <c:pt idx="11">
                  <c:v>LPO P-E MARTIN</c:v>
                </c:pt>
                <c:pt idx="12">
                  <c:v>LPP SAINT JOSEPH</c:v>
                </c:pt>
                <c:pt idx="13">
                  <c:v>LYC ST J.-B. DE LA S</c:v>
                </c:pt>
              </c:strCache>
            </c:strRef>
          </c:cat>
          <c:val>
            <c:numRef>
              <c:f>'PPT SS COMMISSION'!$C$161:$C$175</c:f>
              <c:numCache>
                <c:formatCode>0.00</c:formatCode>
                <c:ptCount val="14"/>
                <c:pt idx="0">
                  <c:v>12.33333333333333</c:v>
                </c:pt>
                <c:pt idx="1">
                  <c:v>10.225</c:v>
                </c:pt>
                <c:pt idx="2">
                  <c:v>12.44444444444445</c:v>
                </c:pt>
                <c:pt idx="3">
                  <c:v>13.02375</c:v>
                </c:pt>
                <c:pt idx="4">
                  <c:v>13.57315634218288</c:v>
                </c:pt>
                <c:pt idx="5">
                  <c:v>13.289317507418399</c:v>
                </c:pt>
                <c:pt idx="6">
                  <c:v>13.07306666666666</c:v>
                </c:pt>
                <c:pt idx="7">
                  <c:v>11.66929133858268</c:v>
                </c:pt>
                <c:pt idx="8">
                  <c:v>12.5125348189415</c:v>
                </c:pt>
                <c:pt idx="9">
                  <c:v>12.41791666666667</c:v>
                </c:pt>
                <c:pt idx="10">
                  <c:v>12.415116279069769</c:v>
                </c:pt>
                <c:pt idx="11">
                  <c:v>13.332165605095531</c:v>
                </c:pt>
                <c:pt idx="12">
                  <c:v>13.17254901960785</c:v>
                </c:pt>
                <c:pt idx="13">
                  <c:v>12.604026845637581</c:v>
                </c:pt>
              </c:numCache>
            </c:numRef>
          </c:val>
        </c:ser>
        <c:ser>
          <c:idx val="2"/>
          <c:order val="2"/>
          <c:tx>
            <c:strRef>
              <c:f>'PPT SS COMMISSION'!$D$160</c:f>
              <c:strCache>
                <c:ptCount val="1"/>
                <c:pt idx="0">
                  <c:v> 2015</c:v>
                </c:pt>
              </c:strCache>
            </c:strRef>
          </c:tx>
          <c:invertIfNegative val="0"/>
          <c:cat>
            <c:strRef>
              <c:f>'PPT SS COMMISSION'!$A$161:$A$175</c:f>
              <c:strCache>
                <c:ptCount val="14"/>
                <c:pt idx="0">
                  <c:v>CFA INTERPRO BOURGES</c:v>
                </c:pt>
                <c:pt idx="1">
                  <c:v>CFAI CENTRE AUBIGNY</c:v>
                </c:pt>
                <c:pt idx="2">
                  <c:v>IME LE VEIUX NANCAY</c:v>
                </c:pt>
                <c:pt idx="3">
                  <c:v>LP JACQUES COEUR</c:v>
                </c:pt>
                <c:pt idx="4">
                  <c:v>LP JEAN DE BERRY</c:v>
                </c:pt>
                <c:pt idx="5">
                  <c:v>LP JEAN GUEHENNO</c:v>
                </c:pt>
                <c:pt idx="6">
                  <c:v>LP JEAN MERMOZ</c:v>
                </c:pt>
                <c:pt idx="7">
                  <c:v>LP JEAN MOULIN</c:v>
                </c:pt>
                <c:pt idx="8">
                  <c:v>LP VAUVERT</c:v>
                </c:pt>
                <c:pt idx="9">
                  <c:v>LPO EDOUARD VAILLANT</c:v>
                </c:pt>
                <c:pt idx="10">
                  <c:v>LPO HENRI BRISSON</c:v>
                </c:pt>
                <c:pt idx="11">
                  <c:v>LPO P-E MARTIN</c:v>
                </c:pt>
                <c:pt idx="12">
                  <c:v>LPP SAINT JOSEPH</c:v>
                </c:pt>
                <c:pt idx="13">
                  <c:v>LYC ST J.-B. DE LA S</c:v>
                </c:pt>
              </c:strCache>
            </c:strRef>
          </c:cat>
          <c:val>
            <c:numRef>
              <c:f>'PPT SS COMMISSION'!$D$161:$D$175</c:f>
              <c:numCache>
                <c:formatCode>0.00</c:formatCode>
                <c:ptCount val="14"/>
                <c:pt idx="1">
                  <c:v>12.68928571428571</c:v>
                </c:pt>
                <c:pt idx="2">
                  <c:v>10.625</c:v>
                </c:pt>
                <c:pt idx="3">
                  <c:v>12.296407185628739</c:v>
                </c:pt>
                <c:pt idx="4">
                  <c:v>12.88126984126985</c:v>
                </c:pt>
                <c:pt idx="5">
                  <c:v>12.83753943217666</c:v>
                </c:pt>
                <c:pt idx="6">
                  <c:v>13.073829201101921</c:v>
                </c:pt>
                <c:pt idx="7">
                  <c:v>12.07317073170732</c:v>
                </c:pt>
                <c:pt idx="8">
                  <c:v>13.19255014326647</c:v>
                </c:pt>
                <c:pt idx="9">
                  <c:v>13.054098360655731</c:v>
                </c:pt>
                <c:pt idx="10">
                  <c:v>12.91173708920188</c:v>
                </c:pt>
                <c:pt idx="11">
                  <c:v>13.110158730158719</c:v>
                </c:pt>
                <c:pt idx="12">
                  <c:v>13.436868686868699</c:v>
                </c:pt>
                <c:pt idx="13">
                  <c:v>11.78879310344827</c:v>
                </c:pt>
              </c:numCache>
            </c:numRef>
          </c:val>
        </c:ser>
        <c:dLbls>
          <c:showLegendKey val="0"/>
          <c:showVal val="0"/>
          <c:showCatName val="0"/>
          <c:showSerName val="0"/>
          <c:showPercent val="0"/>
          <c:showBubbleSize val="0"/>
        </c:dLbls>
        <c:gapWidth val="150"/>
        <c:axId val="466802008"/>
        <c:axId val="466803184"/>
      </c:barChart>
      <c:catAx>
        <c:axId val="466802008"/>
        <c:scaling>
          <c:orientation val="minMax"/>
        </c:scaling>
        <c:delete val="0"/>
        <c:axPos val="b"/>
        <c:numFmt formatCode="General" sourceLinked="0"/>
        <c:majorTickMark val="none"/>
        <c:minorTickMark val="none"/>
        <c:tickLblPos val="nextTo"/>
        <c:crossAx val="466803184"/>
        <c:crosses val="autoZero"/>
        <c:auto val="1"/>
        <c:lblAlgn val="ctr"/>
        <c:lblOffset val="100"/>
        <c:noMultiLvlLbl val="0"/>
      </c:catAx>
      <c:valAx>
        <c:axId val="466803184"/>
        <c:scaling>
          <c:orientation val="minMax"/>
          <c:min val="8"/>
        </c:scaling>
        <c:delete val="0"/>
        <c:axPos val="l"/>
        <c:majorGridlines/>
        <c:numFmt formatCode="0.00" sourceLinked="1"/>
        <c:majorTickMark val="none"/>
        <c:minorTickMark val="none"/>
        <c:tickLblPos val="nextTo"/>
        <c:crossAx val="466802008"/>
        <c:crosses val="autoZero"/>
        <c:crossBetween val="between"/>
      </c:valAx>
      <c:dTable>
        <c:showHorzBorder val="1"/>
        <c:showVertBorder val="1"/>
        <c:showOutline val="1"/>
        <c:showKeys val="1"/>
      </c:dTable>
    </c:plotArea>
    <c:plotVisOnly val="1"/>
    <c:dispBlanksAs val="gap"/>
    <c:showDLblsOverMax val="0"/>
  </c:chart>
  <c:externalData r:id="rId2">
    <c:autoUpdate val="0"/>
  </c:externalData>
  <c:extLst>
    <c:ext xmlns:c14="http://schemas.microsoft.com/office/drawing/2007/8/2/chart" uri="{781A3756-C4B2-4CAC-9D66-4F8BD8637D16}">
      <c14:pivotOptions>
        <c14:dropZoneFilter val="1"/>
        <c14:dropZoneCategories val="1"/>
      </c14:pivotOptions>
    </c:ext>
  </c:extLst>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44"/>
    </mc:Choice>
    <mc:Fallback>
      <c:style val="44"/>
    </mc:Fallback>
  </mc:AlternateContent>
  <c:clrMapOvr bg1="lt1" tx1="dk1" bg2="lt2" tx2="dk2" accent1="accent1" accent2="accent2" accent3="accent3" accent4="accent4" accent5="accent5" accent6="accent6" hlink="hlink" folHlink="folHlink"/>
  <c:pivotSource>
    <c:name>[creation base windev filière pro.xlsm]PPT SS COMMISSION!Tableau croisé dynamique2</c:name>
    <c:fmtId val="-1"/>
  </c:pivotSource>
  <c:chart>
    <c:title>
      <c:tx>
        <c:rich>
          <a:bodyPr/>
          <a:lstStyle/>
          <a:p>
            <a:pPr>
              <a:defRPr/>
            </a:pPr>
            <a:r>
              <a:rPr lang="fr-FR"/>
              <a:t>BAC PRO : Evolution des moyennes pour les établissements du 18</a:t>
            </a:r>
          </a:p>
        </c:rich>
      </c:tx>
      <c:layout/>
      <c:overlay val="0"/>
    </c:title>
    <c:autoTitleDeleted val="0"/>
    <c:pivotFmts>
      <c:pivotFmt>
        <c:idx val="0"/>
      </c:pivotFmt>
      <c:pivotFmt>
        <c:idx val="1"/>
      </c:pivotFmt>
      <c:pivotFmt>
        <c:idx val="2"/>
      </c:pivotFmt>
      <c:pivotFmt>
        <c:idx val="3"/>
      </c:pivotFmt>
      <c:pivotFmt>
        <c:idx val="4"/>
      </c:pivotFmt>
      <c:pivotFmt>
        <c:idx val="5"/>
        <c:marker>
          <c:symbol val="none"/>
        </c:marker>
      </c:pivotFmt>
      <c:pivotFmt>
        <c:idx val="6"/>
        <c:marker>
          <c:symbol val="none"/>
        </c:marker>
      </c:pivotFmt>
      <c:pivotFmt>
        <c:idx val="7"/>
        <c:marker>
          <c:symbol val="none"/>
        </c:marker>
      </c:pivotFmt>
      <c:pivotFmt>
        <c:idx val="8"/>
        <c:marker>
          <c:symbol val="none"/>
        </c:marker>
      </c:pivotFmt>
      <c:pivotFmt>
        <c:idx val="9"/>
        <c:marker>
          <c:symbol val="none"/>
        </c:marker>
      </c:pivotFmt>
      <c:pivotFmt>
        <c:idx val="10"/>
        <c:marker>
          <c:symbol val="none"/>
        </c:marker>
      </c:pivotFmt>
      <c:pivotFmt>
        <c:idx val="11"/>
        <c:marker>
          <c:symbol val="none"/>
        </c:marker>
      </c:pivotFmt>
      <c:pivotFmt>
        <c:idx val="12"/>
        <c:marker>
          <c:symbol val="none"/>
        </c:marker>
      </c:pivotFmt>
      <c:pivotFmt>
        <c:idx val="13"/>
        <c:marker>
          <c:symbol val="none"/>
        </c:marker>
      </c:pivotFmt>
      <c:pivotFmt>
        <c:idx val="14"/>
        <c:marker>
          <c:symbol val="none"/>
        </c:marker>
      </c:pivotFmt>
    </c:pivotFmts>
    <c:plotArea>
      <c:layout/>
      <c:barChart>
        <c:barDir val="col"/>
        <c:grouping val="clustered"/>
        <c:varyColors val="0"/>
        <c:ser>
          <c:idx val="0"/>
          <c:order val="0"/>
          <c:tx>
            <c:strRef>
              <c:f>'PPT SS COMMISSION'!$B$159</c:f>
              <c:strCache>
                <c:ptCount val="1"/>
                <c:pt idx="0">
                  <c:v> Moy 2011</c:v>
                </c:pt>
              </c:strCache>
            </c:strRef>
          </c:tx>
          <c:invertIfNegative val="0"/>
          <c:cat>
            <c:strRef>
              <c:f>'PPT SS COMMISSION'!$A$160:$A$174</c:f>
              <c:strCache>
                <c:ptCount val="14"/>
                <c:pt idx="0">
                  <c:v>CFA INTERPRO BOURGES</c:v>
                </c:pt>
                <c:pt idx="1">
                  <c:v>CFAI CENTRE AUBIGNY</c:v>
                </c:pt>
                <c:pt idx="2">
                  <c:v>GRETA DU CHER</c:v>
                </c:pt>
                <c:pt idx="3">
                  <c:v>LP   JEAN MOULIN</c:v>
                </c:pt>
                <c:pt idx="4">
                  <c:v>LP JACQUES COEUR</c:v>
                </c:pt>
                <c:pt idx="5">
                  <c:v>LP JEAN DE BERRY</c:v>
                </c:pt>
                <c:pt idx="6">
                  <c:v>LP JEAN GUEHENNO</c:v>
                </c:pt>
                <c:pt idx="7">
                  <c:v>LP JEAN MERMOZ</c:v>
                </c:pt>
                <c:pt idx="8">
                  <c:v>LP VAUVERT</c:v>
                </c:pt>
                <c:pt idx="9">
                  <c:v>LPO EDOUARD VAILLANT</c:v>
                </c:pt>
                <c:pt idx="10">
                  <c:v>LPO HENRI BRISSON</c:v>
                </c:pt>
                <c:pt idx="11">
                  <c:v>LPO P. EMILE MARTIN</c:v>
                </c:pt>
                <c:pt idx="12">
                  <c:v>LPP DE LA SALLE</c:v>
                </c:pt>
                <c:pt idx="13">
                  <c:v>LPP ST JOSEPH 18</c:v>
                </c:pt>
              </c:strCache>
            </c:strRef>
          </c:cat>
          <c:val>
            <c:numRef>
              <c:f>'PPT SS COMMISSION'!$B$160:$B$174</c:f>
              <c:numCache>
                <c:formatCode>0.00</c:formatCode>
                <c:ptCount val="14"/>
                <c:pt idx="1">
                  <c:v>13.72222222222222</c:v>
                </c:pt>
                <c:pt idx="4">
                  <c:v>12.664999999999999</c:v>
                </c:pt>
                <c:pt idx="5">
                  <c:v>13.608750000000001</c:v>
                </c:pt>
                <c:pt idx="6">
                  <c:v>13.3793103448276</c:v>
                </c:pt>
                <c:pt idx="7">
                  <c:v>12.692655367231639</c:v>
                </c:pt>
                <c:pt idx="8">
                  <c:v>13.075779376498801</c:v>
                </c:pt>
                <c:pt idx="9">
                  <c:v>13.23130841121495</c:v>
                </c:pt>
                <c:pt idx="10">
                  <c:v>12.9878048780488</c:v>
                </c:pt>
                <c:pt idx="11">
                  <c:v>13.38257575757576</c:v>
                </c:pt>
                <c:pt idx="12">
                  <c:v>11.582738095238099</c:v>
                </c:pt>
              </c:numCache>
            </c:numRef>
          </c:val>
        </c:ser>
        <c:ser>
          <c:idx val="1"/>
          <c:order val="1"/>
          <c:tx>
            <c:strRef>
              <c:f>'PPT SS COMMISSION'!$C$159</c:f>
              <c:strCache>
                <c:ptCount val="1"/>
                <c:pt idx="0">
                  <c:v> Moy 2012</c:v>
                </c:pt>
              </c:strCache>
            </c:strRef>
          </c:tx>
          <c:invertIfNegative val="0"/>
          <c:cat>
            <c:strRef>
              <c:f>'PPT SS COMMISSION'!$A$160:$A$174</c:f>
              <c:strCache>
                <c:ptCount val="14"/>
                <c:pt idx="0">
                  <c:v>CFA INTERPRO BOURGES</c:v>
                </c:pt>
                <c:pt idx="1">
                  <c:v>CFAI CENTRE AUBIGNY</c:v>
                </c:pt>
                <c:pt idx="2">
                  <c:v>GRETA DU CHER</c:v>
                </c:pt>
                <c:pt idx="3">
                  <c:v>LP   JEAN MOULIN</c:v>
                </c:pt>
                <c:pt idx="4">
                  <c:v>LP JACQUES COEUR</c:v>
                </c:pt>
                <c:pt idx="5">
                  <c:v>LP JEAN DE BERRY</c:v>
                </c:pt>
                <c:pt idx="6">
                  <c:v>LP JEAN GUEHENNO</c:v>
                </c:pt>
                <c:pt idx="7">
                  <c:v>LP JEAN MERMOZ</c:v>
                </c:pt>
                <c:pt idx="8">
                  <c:v>LP VAUVERT</c:v>
                </c:pt>
                <c:pt idx="9">
                  <c:v>LPO EDOUARD VAILLANT</c:v>
                </c:pt>
                <c:pt idx="10">
                  <c:v>LPO HENRI BRISSON</c:v>
                </c:pt>
                <c:pt idx="11">
                  <c:v>LPO P. EMILE MARTIN</c:v>
                </c:pt>
                <c:pt idx="12">
                  <c:v>LPP DE LA SALLE</c:v>
                </c:pt>
                <c:pt idx="13">
                  <c:v>LPP ST JOSEPH 18</c:v>
                </c:pt>
              </c:strCache>
            </c:strRef>
          </c:cat>
          <c:val>
            <c:numRef>
              <c:f>'PPT SS COMMISSION'!$C$160:$C$174</c:f>
              <c:numCache>
                <c:formatCode>0.00</c:formatCode>
                <c:ptCount val="14"/>
                <c:pt idx="1">
                  <c:v>13.25</c:v>
                </c:pt>
                <c:pt idx="4">
                  <c:v>12.948205128205119</c:v>
                </c:pt>
                <c:pt idx="5">
                  <c:v>13.18345323741007</c:v>
                </c:pt>
                <c:pt idx="6">
                  <c:v>14.52424242424242</c:v>
                </c:pt>
                <c:pt idx="7">
                  <c:v>12.921929824561399</c:v>
                </c:pt>
                <c:pt idx="8">
                  <c:v>12.32770562770563</c:v>
                </c:pt>
                <c:pt idx="9">
                  <c:v>12.84274193548387</c:v>
                </c:pt>
                <c:pt idx="10">
                  <c:v>12.81242937853108</c:v>
                </c:pt>
                <c:pt idx="11">
                  <c:v>12.41495844875346</c:v>
                </c:pt>
                <c:pt idx="12">
                  <c:v>10.23643410852713</c:v>
                </c:pt>
                <c:pt idx="13">
                  <c:v>13.91044776119403</c:v>
                </c:pt>
              </c:numCache>
            </c:numRef>
          </c:val>
        </c:ser>
        <c:ser>
          <c:idx val="2"/>
          <c:order val="2"/>
          <c:tx>
            <c:strRef>
              <c:f>'PPT SS COMMISSION'!$D$159</c:f>
              <c:strCache>
                <c:ptCount val="1"/>
                <c:pt idx="0">
                  <c:v> Moy 2013</c:v>
                </c:pt>
              </c:strCache>
            </c:strRef>
          </c:tx>
          <c:invertIfNegative val="0"/>
          <c:cat>
            <c:strRef>
              <c:f>'PPT SS COMMISSION'!$A$160:$A$174</c:f>
              <c:strCache>
                <c:ptCount val="14"/>
                <c:pt idx="0">
                  <c:v>CFA INTERPRO BOURGES</c:v>
                </c:pt>
                <c:pt idx="1">
                  <c:v>CFAI CENTRE AUBIGNY</c:v>
                </c:pt>
                <c:pt idx="2">
                  <c:v>GRETA DU CHER</c:v>
                </c:pt>
                <c:pt idx="3">
                  <c:v>LP   JEAN MOULIN</c:v>
                </c:pt>
                <c:pt idx="4">
                  <c:v>LP JACQUES COEUR</c:v>
                </c:pt>
                <c:pt idx="5">
                  <c:v>LP JEAN DE BERRY</c:v>
                </c:pt>
                <c:pt idx="6">
                  <c:v>LP JEAN GUEHENNO</c:v>
                </c:pt>
                <c:pt idx="7">
                  <c:v>LP JEAN MERMOZ</c:v>
                </c:pt>
                <c:pt idx="8">
                  <c:v>LP VAUVERT</c:v>
                </c:pt>
                <c:pt idx="9">
                  <c:v>LPO EDOUARD VAILLANT</c:v>
                </c:pt>
                <c:pt idx="10">
                  <c:v>LPO HENRI BRISSON</c:v>
                </c:pt>
                <c:pt idx="11">
                  <c:v>LPO P. EMILE MARTIN</c:v>
                </c:pt>
                <c:pt idx="12">
                  <c:v>LPP DE LA SALLE</c:v>
                </c:pt>
                <c:pt idx="13">
                  <c:v>LPP ST JOSEPH 18</c:v>
                </c:pt>
              </c:strCache>
            </c:strRef>
          </c:cat>
          <c:val>
            <c:numRef>
              <c:f>'PPT SS COMMISSION'!$D$160:$D$174</c:f>
              <c:numCache>
                <c:formatCode>0.00</c:formatCode>
                <c:ptCount val="14"/>
                <c:pt idx="1">
                  <c:v>13.642857142857141</c:v>
                </c:pt>
                <c:pt idx="2">
                  <c:v>14.93333333333333</c:v>
                </c:pt>
                <c:pt idx="4">
                  <c:v>12.7905982905983</c:v>
                </c:pt>
                <c:pt idx="5">
                  <c:v>11.94354838709677</c:v>
                </c:pt>
                <c:pt idx="6">
                  <c:v>14.025641025641031</c:v>
                </c:pt>
                <c:pt idx="7">
                  <c:v>13.17909604519774</c:v>
                </c:pt>
                <c:pt idx="8">
                  <c:v>12.34746376811594</c:v>
                </c:pt>
                <c:pt idx="9">
                  <c:v>11.75471698113207</c:v>
                </c:pt>
                <c:pt idx="10">
                  <c:v>12.43333333333333</c:v>
                </c:pt>
                <c:pt idx="11">
                  <c:v>12.283261802575099</c:v>
                </c:pt>
                <c:pt idx="12">
                  <c:v>12.744954128440369</c:v>
                </c:pt>
                <c:pt idx="13">
                  <c:v>13.27380952380952</c:v>
                </c:pt>
              </c:numCache>
            </c:numRef>
          </c:val>
        </c:ser>
        <c:ser>
          <c:idx val="3"/>
          <c:order val="3"/>
          <c:tx>
            <c:strRef>
              <c:f>'PPT SS COMMISSION'!$E$159</c:f>
              <c:strCache>
                <c:ptCount val="1"/>
                <c:pt idx="0">
                  <c:v> Moy 2014</c:v>
                </c:pt>
              </c:strCache>
            </c:strRef>
          </c:tx>
          <c:invertIfNegative val="0"/>
          <c:cat>
            <c:strRef>
              <c:f>'PPT SS COMMISSION'!$A$160:$A$174</c:f>
              <c:strCache>
                <c:ptCount val="14"/>
                <c:pt idx="0">
                  <c:v>CFA INTERPRO BOURGES</c:v>
                </c:pt>
                <c:pt idx="1">
                  <c:v>CFAI CENTRE AUBIGNY</c:v>
                </c:pt>
                <c:pt idx="2">
                  <c:v>GRETA DU CHER</c:v>
                </c:pt>
                <c:pt idx="3">
                  <c:v>LP   JEAN MOULIN</c:v>
                </c:pt>
                <c:pt idx="4">
                  <c:v>LP JACQUES COEUR</c:v>
                </c:pt>
                <c:pt idx="5">
                  <c:v>LP JEAN DE BERRY</c:v>
                </c:pt>
                <c:pt idx="6">
                  <c:v>LP JEAN GUEHENNO</c:v>
                </c:pt>
                <c:pt idx="7">
                  <c:v>LP JEAN MERMOZ</c:v>
                </c:pt>
                <c:pt idx="8">
                  <c:v>LP VAUVERT</c:v>
                </c:pt>
                <c:pt idx="9">
                  <c:v>LPO EDOUARD VAILLANT</c:v>
                </c:pt>
                <c:pt idx="10">
                  <c:v>LPO HENRI BRISSON</c:v>
                </c:pt>
                <c:pt idx="11">
                  <c:v>LPO P. EMILE MARTIN</c:v>
                </c:pt>
                <c:pt idx="12">
                  <c:v>LPP DE LA SALLE</c:v>
                </c:pt>
                <c:pt idx="13">
                  <c:v>LPP ST JOSEPH 18</c:v>
                </c:pt>
              </c:strCache>
            </c:strRef>
          </c:cat>
          <c:val>
            <c:numRef>
              <c:f>'PPT SS COMMISSION'!$E$160:$E$174</c:f>
              <c:numCache>
                <c:formatCode>0.00</c:formatCode>
                <c:ptCount val="14"/>
                <c:pt idx="0">
                  <c:v>13.530303030303029</c:v>
                </c:pt>
                <c:pt idx="1">
                  <c:v>12.875</c:v>
                </c:pt>
                <c:pt idx="3">
                  <c:v>13.320987654321</c:v>
                </c:pt>
                <c:pt idx="4">
                  <c:v>13.00864197530864</c:v>
                </c:pt>
                <c:pt idx="5">
                  <c:v>10.88211382113821</c:v>
                </c:pt>
                <c:pt idx="6">
                  <c:v>13.880341880341881</c:v>
                </c:pt>
                <c:pt idx="7">
                  <c:v>13.30652173913043</c:v>
                </c:pt>
                <c:pt idx="8">
                  <c:v>12.31672473867596</c:v>
                </c:pt>
                <c:pt idx="9">
                  <c:v>13.4593220338983</c:v>
                </c:pt>
                <c:pt idx="10">
                  <c:v>13.69270072992701</c:v>
                </c:pt>
                <c:pt idx="11">
                  <c:v>12.16111111111111</c:v>
                </c:pt>
                <c:pt idx="12">
                  <c:v>12.79166666666667</c:v>
                </c:pt>
                <c:pt idx="13">
                  <c:v>12.56666666666667</c:v>
                </c:pt>
              </c:numCache>
            </c:numRef>
          </c:val>
        </c:ser>
        <c:ser>
          <c:idx val="4"/>
          <c:order val="4"/>
          <c:tx>
            <c:strRef>
              <c:f>'PPT SS COMMISSION'!$F$159</c:f>
              <c:strCache>
                <c:ptCount val="1"/>
                <c:pt idx="0">
                  <c:v> Moy 2015</c:v>
                </c:pt>
              </c:strCache>
            </c:strRef>
          </c:tx>
          <c:invertIfNegative val="0"/>
          <c:cat>
            <c:strRef>
              <c:f>'PPT SS COMMISSION'!$A$160:$A$174</c:f>
              <c:strCache>
                <c:ptCount val="14"/>
                <c:pt idx="0">
                  <c:v>CFA INTERPRO BOURGES</c:v>
                </c:pt>
                <c:pt idx="1">
                  <c:v>CFAI CENTRE AUBIGNY</c:v>
                </c:pt>
                <c:pt idx="2">
                  <c:v>GRETA DU CHER</c:v>
                </c:pt>
                <c:pt idx="3">
                  <c:v>LP   JEAN MOULIN</c:v>
                </c:pt>
                <c:pt idx="4">
                  <c:v>LP JACQUES COEUR</c:v>
                </c:pt>
                <c:pt idx="5">
                  <c:v>LP JEAN DE BERRY</c:v>
                </c:pt>
                <c:pt idx="6">
                  <c:v>LP JEAN GUEHENNO</c:v>
                </c:pt>
                <c:pt idx="7">
                  <c:v>LP JEAN MERMOZ</c:v>
                </c:pt>
                <c:pt idx="8">
                  <c:v>LP VAUVERT</c:v>
                </c:pt>
                <c:pt idx="9">
                  <c:v>LPO EDOUARD VAILLANT</c:v>
                </c:pt>
                <c:pt idx="10">
                  <c:v>LPO HENRI BRISSON</c:v>
                </c:pt>
                <c:pt idx="11">
                  <c:v>LPO P. EMILE MARTIN</c:v>
                </c:pt>
                <c:pt idx="12">
                  <c:v>LPP DE LA SALLE</c:v>
                </c:pt>
                <c:pt idx="13">
                  <c:v>LPP ST JOSEPH 18</c:v>
                </c:pt>
              </c:strCache>
            </c:strRef>
          </c:cat>
          <c:val>
            <c:numRef>
              <c:f>'PPT SS COMMISSION'!$F$160:$F$174</c:f>
              <c:numCache>
                <c:formatCode>0.00</c:formatCode>
                <c:ptCount val="14"/>
                <c:pt idx="0">
                  <c:v>13.52380952380952</c:v>
                </c:pt>
                <c:pt idx="1">
                  <c:v>14.1551724137931</c:v>
                </c:pt>
                <c:pt idx="2">
                  <c:v>0</c:v>
                </c:pt>
                <c:pt idx="3">
                  <c:v>11.534482758620699</c:v>
                </c:pt>
                <c:pt idx="4">
                  <c:v>14.130434782608701</c:v>
                </c:pt>
                <c:pt idx="5">
                  <c:v>11.495238095238101</c:v>
                </c:pt>
                <c:pt idx="6">
                  <c:v>13.481481481481479</c:v>
                </c:pt>
                <c:pt idx="7">
                  <c:v>13.689296636085629</c:v>
                </c:pt>
                <c:pt idx="8">
                  <c:v>12.867320261437911</c:v>
                </c:pt>
                <c:pt idx="9">
                  <c:v>12.254666666666671</c:v>
                </c:pt>
                <c:pt idx="10">
                  <c:v>12.637499999999999</c:v>
                </c:pt>
                <c:pt idx="11">
                  <c:v>12.24653846153846</c:v>
                </c:pt>
                <c:pt idx="12">
                  <c:v>12.31</c:v>
                </c:pt>
                <c:pt idx="13">
                  <c:v>13.432017543859651</c:v>
                </c:pt>
              </c:numCache>
            </c:numRef>
          </c:val>
        </c:ser>
        <c:dLbls>
          <c:showLegendKey val="0"/>
          <c:showVal val="0"/>
          <c:showCatName val="0"/>
          <c:showSerName val="0"/>
          <c:showPercent val="0"/>
          <c:showBubbleSize val="0"/>
        </c:dLbls>
        <c:gapWidth val="150"/>
        <c:axId val="466799264"/>
        <c:axId val="466804360"/>
      </c:barChart>
      <c:catAx>
        <c:axId val="466799264"/>
        <c:scaling>
          <c:orientation val="minMax"/>
        </c:scaling>
        <c:delete val="0"/>
        <c:axPos val="b"/>
        <c:numFmt formatCode="General" sourceLinked="0"/>
        <c:majorTickMark val="none"/>
        <c:minorTickMark val="none"/>
        <c:tickLblPos val="nextTo"/>
        <c:crossAx val="466804360"/>
        <c:crosses val="autoZero"/>
        <c:auto val="1"/>
        <c:lblAlgn val="ctr"/>
        <c:lblOffset val="100"/>
        <c:noMultiLvlLbl val="0"/>
      </c:catAx>
      <c:valAx>
        <c:axId val="466804360"/>
        <c:scaling>
          <c:orientation val="minMax"/>
          <c:min val="8"/>
        </c:scaling>
        <c:delete val="0"/>
        <c:axPos val="l"/>
        <c:majorGridlines/>
        <c:numFmt formatCode="0.00" sourceLinked="1"/>
        <c:majorTickMark val="none"/>
        <c:minorTickMark val="none"/>
        <c:tickLblPos val="nextTo"/>
        <c:crossAx val="466799264"/>
        <c:crosses val="autoZero"/>
        <c:crossBetween val="between"/>
      </c:valAx>
      <c:dTable>
        <c:showHorzBorder val="1"/>
        <c:showVertBorder val="1"/>
        <c:showOutline val="1"/>
        <c:showKeys val="1"/>
      </c:dTable>
    </c:plotArea>
    <c:plotVisOnly val="1"/>
    <c:dispBlanksAs val="gap"/>
    <c:showDLblsOverMax val="0"/>
  </c:chart>
  <c:externalData r:id="rId2">
    <c:autoUpdate val="0"/>
  </c:externalData>
  <c:extLst>
    <c:ext xmlns:c14="http://schemas.microsoft.com/office/drawing/2007/8/2/chart" uri="{781A3756-C4B2-4CAC-9D66-4F8BD8637D16}">
      <c14:pivotOptions>
        <c14:dropZoneFilter val="1"/>
        <c14:dropZoneCategories val="1"/>
      </c14:pivotOptions>
    </c:ext>
  </c:extLst>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45"/>
    </mc:Choice>
    <mc:Fallback>
      <c:style val="45"/>
    </mc:Fallback>
  </mc:AlternateContent>
  <c:clrMapOvr bg1="lt1" tx1="dk1" bg2="lt2" tx2="dk2" accent1="accent1" accent2="accent2" accent3="accent3" accent4="accent4" accent5="accent5" accent6="accent6" hlink="hlink" folHlink="folHlink"/>
  <c:pivotSource>
    <c:name>[creation base windev filière CAPBEP.xlsm]PPT SS COMMISSION!Tableau croisé dynamique2</c:name>
    <c:fmtId val="-1"/>
  </c:pivotSource>
  <c:chart>
    <c:title>
      <c:tx>
        <c:rich>
          <a:bodyPr/>
          <a:lstStyle/>
          <a:p>
            <a:pPr>
              <a:defRPr/>
            </a:pPr>
            <a:r>
              <a:rPr lang="fr-FR"/>
              <a:t>CAP</a:t>
            </a:r>
            <a:r>
              <a:rPr lang="fr-FR" baseline="0"/>
              <a:t> BEP : Evolution des moyennes par établissement dans le 28 (1/2)</a:t>
            </a:r>
            <a:endParaRPr lang="fr-FR"/>
          </a:p>
        </c:rich>
      </c:tx>
      <c:layout/>
      <c:overlay val="0"/>
    </c:title>
    <c:autoTitleDeleted val="0"/>
    <c:pivotFmts>
      <c:pivotFmt>
        <c:idx val="0"/>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s>
    <c:plotArea>
      <c:layout/>
      <c:barChart>
        <c:barDir val="col"/>
        <c:grouping val="clustered"/>
        <c:varyColors val="0"/>
        <c:ser>
          <c:idx val="0"/>
          <c:order val="0"/>
          <c:tx>
            <c:strRef>
              <c:f>'PPT SS COMMISSION'!$M$160</c:f>
              <c:strCache>
                <c:ptCount val="1"/>
                <c:pt idx="0">
                  <c:v> 2013</c:v>
                </c:pt>
              </c:strCache>
            </c:strRef>
          </c:tx>
          <c:invertIfNegative val="0"/>
          <c:cat>
            <c:strRef>
              <c:f>'PPT SS COMMISSION'!$L$161:$L$171</c:f>
              <c:strCache>
                <c:ptCount val="10"/>
                <c:pt idx="0">
                  <c:v>EREA FRANCOIS TRUFFA</c:v>
                </c:pt>
                <c:pt idx="1">
                  <c:v>LP DE COUASNON</c:v>
                </c:pt>
                <c:pt idx="2">
                  <c:v>LP FRANCOISE D'AUBIG</c:v>
                </c:pt>
                <c:pt idx="3">
                  <c:v>LP MAURICE VIOLLETTE</c:v>
                </c:pt>
                <c:pt idx="4">
                  <c:v>LP PH DE L'ORME</c:v>
                </c:pt>
                <c:pt idx="5">
                  <c:v>LPO EDOUARD BRANLY</c:v>
                </c:pt>
                <c:pt idx="6">
                  <c:v>LPO JEHAN DE BEAUCE</c:v>
                </c:pt>
                <c:pt idx="7">
                  <c:v>LPO REMI BELLEAU</c:v>
                </c:pt>
                <c:pt idx="8">
                  <c:v>LPP NOTRE DAME 0280684S</c:v>
                </c:pt>
                <c:pt idx="9">
                  <c:v>LPP NOTRE DAME 0280691Z</c:v>
                </c:pt>
              </c:strCache>
            </c:strRef>
          </c:cat>
          <c:val>
            <c:numRef>
              <c:f>'PPT SS COMMISSION'!$M$161:$M$171</c:f>
              <c:numCache>
                <c:formatCode>0.00</c:formatCode>
                <c:ptCount val="10"/>
                <c:pt idx="0">
                  <c:v>12.192982456140349</c:v>
                </c:pt>
                <c:pt idx="1">
                  <c:v>12.619521912350599</c:v>
                </c:pt>
                <c:pt idx="2">
                  <c:v>12.42391304347826</c:v>
                </c:pt>
                <c:pt idx="3">
                  <c:v>11.190344827586211</c:v>
                </c:pt>
                <c:pt idx="4">
                  <c:v>12.797819314641741</c:v>
                </c:pt>
                <c:pt idx="5">
                  <c:v>12.198941798941791</c:v>
                </c:pt>
                <c:pt idx="6">
                  <c:v>12.805387931034501</c:v>
                </c:pt>
                <c:pt idx="7">
                  <c:v>11.999319727891161</c:v>
                </c:pt>
                <c:pt idx="8">
                  <c:v>13.646691176470579</c:v>
                </c:pt>
                <c:pt idx="9">
                  <c:v>14.27777777777778</c:v>
                </c:pt>
              </c:numCache>
            </c:numRef>
          </c:val>
        </c:ser>
        <c:ser>
          <c:idx val="1"/>
          <c:order val="1"/>
          <c:tx>
            <c:strRef>
              <c:f>'PPT SS COMMISSION'!$N$160</c:f>
              <c:strCache>
                <c:ptCount val="1"/>
                <c:pt idx="0">
                  <c:v> 2014</c:v>
                </c:pt>
              </c:strCache>
            </c:strRef>
          </c:tx>
          <c:invertIfNegative val="0"/>
          <c:cat>
            <c:strRef>
              <c:f>'PPT SS COMMISSION'!$L$161:$L$171</c:f>
              <c:strCache>
                <c:ptCount val="10"/>
                <c:pt idx="0">
                  <c:v>EREA FRANCOIS TRUFFA</c:v>
                </c:pt>
                <c:pt idx="1">
                  <c:v>LP DE COUASNON</c:v>
                </c:pt>
                <c:pt idx="2">
                  <c:v>LP FRANCOISE D'AUBIG</c:v>
                </c:pt>
                <c:pt idx="3">
                  <c:v>LP MAURICE VIOLLETTE</c:v>
                </c:pt>
                <c:pt idx="4">
                  <c:v>LP PH DE L'ORME</c:v>
                </c:pt>
                <c:pt idx="5">
                  <c:v>LPO EDOUARD BRANLY</c:v>
                </c:pt>
                <c:pt idx="6">
                  <c:v>LPO JEHAN DE BEAUCE</c:v>
                </c:pt>
                <c:pt idx="7">
                  <c:v>LPO REMI BELLEAU</c:v>
                </c:pt>
                <c:pt idx="8">
                  <c:v>LPP NOTRE DAME 0280684S</c:v>
                </c:pt>
                <c:pt idx="9">
                  <c:v>LPP NOTRE DAME 0280691Z</c:v>
                </c:pt>
              </c:strCache>
            </c:strRef>
          </c:cat>
          <c:val>
            <c:numRef>
              <c:f>'PPT SS COMMISSION'!$N$161:$N$171</c:f>
              <c:numCache>
                <c:formatCode>0.00</c:formatCode>
                <c:ptCount val="10"/>
                <c:pt idx="0">
                  <c:v>13.324999999999999</c:v>
                </c:pt>
                <c:pt idx="1">
                  <c:v>12.279545454545451</c:v>
                </c:pt>
                <c:pt idx="2">
                  <c:v>12.06481481481482</c:v>
                </c:pt>
                <c:pt idx="3">
                  <c:v>10.90797101449275</c:v>
                </c:pt>
                <c:pt idx="4">
                  <c:v>12.77355623100304</c:v>
                </c:pt>
                <c:pt idx="5">
                  <c:v>12.26697674418604</c:v>
                </c:pt>
                <c:pt idx="6">
                  <c:v>13.17579185520362</c:v>
                </c:pt>
                <c:pt idx="7">
                  <c:v>11.285135135135141</c:v>
                </c:pt>
                <c:pt idx="8">
                  <c:v>13.048275862068969</c:v>
                </c:pt>
                <c:pt idx="9">
                  <c:v>12.62820512820513</c:v>
                </c:pt>
              </c:numCache>
            </c:numRef>
          </c:val>
        </c:ser>
        <c:ser>
          <c:idx val="2"/>
          <c:order val="2"/>
          <c:tx>
            <c:strRef>
              <c:f>'PPT SS COMMISSION'!$O$160</c:f>
              <c:strCache>
                <c:ptCount val="1"/>
                <c:pt idx="0">
                  <c:v> 2015</c:v>
                </c:pt>
              </c:strCache>
            </c:strRef>
          </c:tx>
          <c:invertIfNegative val="0"/>
          <c:cat>
            <c:strRef>
              <c:f>'PPT SS COMMISSION'!$L$161:$L$171</c:f>
              <c:strCache>
                <c:ptCount val="10"/>
                <c:pt idx="0">
                  <c:v>EREA FRANCOIS TRUFFA</c:v>
                </c:pt>
                <c:pt idx="1">
                  <c:v>LP DE COUASNON</c:v>
                </c:pt>
                <c:pt idx="2">
                  <c:v>LP FRANCOISE D'AUBIG</c:v>
                </c:pt>
                <c:pt idx="3">
                  <c:v>LP MAURICE VIOLLETTE</c:v>
                </c:pt>
                <c:pt idx="4">
                  <c:v>LP PH DE L'ORME</c:v>
                </c:pt>
                <c:pt idx="5">
                  <c:v>LPO EDOUARD BRANLY</c:v>
                </c:pt>
                <c:pt idx="6">
                  <c:v>LPO JEHAN DE BEAUCE</c:v>
                </c:pt>
                <c:pt idx="7">
                  <c:v>LPO REMI BELLEAU</c:v>
                </c:pt>
                <c:pt idx="8">
                  <c:v>LPP NOTRE DAME 0280684S</c:v>
                </c:pt>
                <c:pt idx="9">
                  <c:v>LPP NOTRE DAME 0280691Z</c:v>
                </c:pt>
              </c:strCache>
            </c:strRef>
          </c:cat>
          <c:val>
            <c:numRef>
              <c:f>'PPT SS COMMISSION'!$O$161:$O$171</c:f>
              <c:numCache>
                <c:formatCode>0.00</c:formatCode>
                <c:ptCount val="10"/>
                <c:pt idx="0">
                  <c:v>12.579710144927541</c:v>
                </c:pt>
                <c:pt idx="1">
                  <c:v>11.99183673469388</c:v>
                </c:pt>
                <c:pt idx="2">
                  <c:v>13.21311475409836</c:v>
                </c:pt>
                <c:pt idx="3">
                  <c:v>12.161064425770309</c:v>
                </c:pt>
                <c:pt idx="4">
                  <c:v>13.12261146496815</c:v>
                </c:pt>
                <c:pt idx="5">
                  <c:v>12.94226804123711</c:v>
                </c:pt>
                <c:pt idx="6">
                  <c:v>13.424074074074049</c:v>
                </c:pt>
                <c:pt idx="7">
                  <c:v>13.727152317880799</c:v>
                </c:pt>
                <c:pt idx="8">
                  <c:v>12.48044280442805</c:v>
                </c:pt>
                <c:pt idx="9">
                  <c:v>13.476190476190469</c:v>
                </c:pt>
              </c:numCache>
            </c:numRef>
          </c:val>
        </c:ser>
        <c:dLbls>
          <c:showLegendKey val="0"/>
          <c:showVal val="0"/>
          <c:showCatName val="0"/>
          <c:showSerName val="0"/>
          <c:showPercent val="0"/>
          <c:showBubbleSize val="0"/>
        </c:dLbls>
        <c:gapWidth val="150"/>
        <c:axId val="466917704"/>
        <c:axId val="466913784"/>
      </c:barChart>
      <c:catAx>
        <c:axId val="466917704"/>
        <c:scaling>
          <c:orientation val="minMax"/>
        </c:scaling>
        <c:delete val="0"/>
        <c:axPos val="b"/>
        <c:numFmt formatCode="General" sourceLinked="0"/>
        <c:majorTickMark val="none"/>
        <c:minorTickMark val="none"/>
        <c:tickLblPos val="nextTo"/>
        <c:crossAx val="466913784"/>
        <c:crosses val="autoZero"/>
        <c:auto val="1"/>
        <c:lblAlgn val="ctr"/>
        <c:lblOffset val="100"/>
        <c:noMultiLvlLbl val="0"/>
      </c:catAx>
      <c:valAx>
        <c:axId val="466913784"/>
        <c:scaling>
          <c:orientation val="minMax"/>
          <c:min val="8"/>
        </c:scaling>
        <c:delete val="0"/>
        <c:axPos val="l"/>
        <c:majorGridlines/>
        <c:numFmt formatCode="0.00" sourceLinked="1"/>
        <c:majorTickMark val="none"/>
        <c:minorTickMark val="none"/>
        <c:tickLblPos val="nextTo"/>
        <c:crossAx val="466917704"/>
        <c:crosses val="autoZero"/>
        <c:crossBetween val="between"/>
      </c:valAx>
      <c:dTable>
        <c:showHorzBorder val="1"/>
        <c:showVertBorder val="1"/>
        <c:showOutline val="1"/>
        <c:showKeys val="1"/>
      </c:dTable>
    </c:plotArea>
    <c:plotVisOnly val="1"/>
    <c:dispBlanksAs val="gap"/>
    <c:showDLblsOverMax val="0"/>
  </c:chart>
  <c:externalData r:id="rId2">
    <c:autoUpdate val="0"/>
  </c:externalData>
  <c:extLst>
    <c:ext xmlns:c14="http://schemas.microsoft.com/office/drawing/2007/8/2/chart" uri="{781A3756-C4B2-4CAC-9D66-4F8BD8637D16}">
      <c14:pivotOptions>
        <c14:dropZoneFilter val="1"/>
        <c14:dropZoneCategories val="1"/>
      </c14:pivotOptions>
    </c:ext>
  </c:extLst>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45"/>
    </mc:Choice>
    <mc:Fallback>
      <c:style val="45"/>
    </mc:Fallback>
  </mc:AlternateContent>
  <c:clrMapOvr bg1="lt1" tx1="dk1" bg2="lt2" tx2="dk2" accent1="accent1" accent2="accent2" accent3="accent3" accent4="accent4" accent5="accent5" accent6="accent6" hlink="hlink" folHlink="folHlink"/>
  <c:pivotSource>
    <c:name>[creation base windev filière CAPBEP.xlsm]PPT SS COMMISSION!Tableau croisé dynamique3</c:name>
    <c:fmtId val="-1"/>
  </c:pivotSource>
  <c:chart>
    <c:title>
      <c:tx>
        <c:rich>
          <a:bodyPr/>
          <a:lstStyle/>
          <a:p>
            <a:pPr>
              <a:defRPr/>
            </a:pPr>
            <a:r>
              <a:rPr lang="fr-FR"/>
              <a:t>CAP/BEP : Evolution des moyennes par</a:t>
            </a:r>
            <a:r>
              <a:rPr lang="fr-FR" baseline="0"/>
              <a:t> établissement dans le 28 (2/2)</a:t>
            </a:r>
            <a:endParaRPr lang="fr-FR"/>
          </a:p>
        </c:rich>
      </c:tx>
      <c:layout/>
      <c:overlay val="0"/>
    </c:title>
    <c:autoTitleDeleted val="0"/>
    <c:pivotFmts>
      <c:pivotFmt>
        <c:idx val="0"/>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s>
    <c:plotArea>
      <c:layout/>
      <c:barChart>
        <c:barDir val="col"/>
        <c:grouping val="clustered"/>
        <c:varyColors val="0"/>
        <c:ser>
          <c:idx val="0"/>
          <c:order val="0"/>
          <c:tx>
            <c:strRef>
              <c:f>'PPT SS COMMISSION'!$B$190</c:f>
              <c:strCache>
                <c:ptCount val="1"/>
                <c:pt idx="0">
                  <c:v> 2013</c:v>
                </c:pt>
              </c:strCache>
            </c:strRef>
          </c:tx>
          <c:invertIfNegative val="0"/>
          <c:cat>
            <c:strRef>
              <c:f>'PPT SS COMMISSION'!$A$191:$A$202</c:f>
              <c:strCache>
                <c:ptCount val="11"/>
                <c:pt idx="0">
                  <c:v>CFA  AFTEC LP NOTRE</c:v>
                </c:pt>
                <c:pt idx="1">
                  <c:v>CFA AFORPROBA 28</c:v>
                </c:pt>
                <c:pt idx="2">
                  <c:v>CFAI CENTRE CHATEAUD</c:v>
                </c:pt>
                <c:pt idx="3">
                  <c:v>CFAS 28</c:v>
                </c:pt>
                <c:pt idx="4">
                  <c:v>IME LES BOIS DU SEIG</c:v>
                </c:pt>
                <c:pt idx="5">
                  <c:v>LP DES METIERS SULLY</c:v>
                </c:pt>
                <c:pt idx="6">
                  <c:v>LP ELSA TRIOLET</c:v>
                </c:pt>
                <c:pt idx="7">
                  <c:v>LP GILBERT COURTOIS</c:v>
                </c:pt>
                <c:pt idx="8">
                  <c:v>LP J.-F. PAULSEN</c:v>
                </c:pt>
                <c:pt idx="9">
                  <c:v>LPA NOTRE DAME LES V</c:v>
                </c:pt>
                <c:pt idx="10">
                  <c:v>LPO SILVIA MONFORT</c:v>
                </c:pt>
              </c:strCache>
            </c:strRef>
          </c:cat>
          <c:val>
            <c:numRef>
              <c:f>'PPT SS COMMISSION'!$B$191:$B$202</c:f>
              <c:numCache>
                <c:formatCode>0.00</c:formatCode>
                <c:ptCount val="11"/>
                <c:pt idx="0">
                  <c:v>11.36470588235294</c:v>
                </c:pt>
                <c:pt idx="1">
                  <c:v>12.774161735700201</c:v>
                </c:pt>
                <c:pt idx="2">
                  <c:v>13.36153846153846</c:v>
                </c:pt>
                <c:pt idx="3">
                  <c:v>11.44444444444445</c:v>
                </c:pt>
                <c:pt idx="4">
                  <c:v>9.3333333333333357</c:v>
                </c:pt>
                <c:pt idx="5">
                  <c:v>13.21324503311258</c:v>
                </c:pt>
                <c:pt idx="6">
                  <c:v>13.706896551724141</c:v>
                </c:pt>
                <c:pt idx="7">
                  <c:v>11.672146118721461</c:v>
                </c:pt>
                <c:pt idx="8">
                  <c:v>12.13797909407665</c:v>
                </c:pt>
                <c:pt idx="9">
                  <c:v>10.91176470588235</c:v>
                </c:pt>
                <c:pt idx="10">
                  <c:v>11.11504424778761</c:v>
                </c:pt>
              </c:numCache>
            </c:numRef>
          </c:val>
        </c:ser>
        <c:ser>
          <c:idx val="1"/>
          <c:order val="1"/>
          <c:tx>
            <c:strRef>
              <c:f>'PPT SS COMMISSION'!$C$190</c:f>
              <c:strCache>
                <c:ptCount val="1"/>
                <c:pt idx="0">
                  <c:v> 2014</c:v>
                </c:pt>
              </c:strCache>
            </c:strRef>
          </c:tx>
          <c:invertIfNegative val="0"/>
          <c:cat>
            <c:strRef>
              <c:f>'PPT SS COMMISSION'!$A$191:$A$202</c:f>
              <c:strCache>
                <c:ptCount val="11"/>
                <c:pt idx="0">
                  <c:v>CFA  AFTEC LP NOTRE</c:v>
                </c:pt>
                <c:pt idx="1">
                  <c:v>CFA AFORPROBA 28</c:v>
                </c:pt>
                <c:pt idx="2">
                  <c:v>CFAI CENTRE CHATEAUD</c:v>
                </c:pt>
                <c:pt idx="3">
                  <c:v>CFAS 28</c:v>
                </c:pt>
                <c:pt idx="4">
                  <c:v>IME LES BOIS DU SEIG</c:v>
                </c:pt>
                <c:pt idx="5">
                  <c:v>LP DES METIERS SULLY</c:v>
                </c:pt>
                <c:pt idx="6">
                  <c:v>LP ELSA TRIOLET</c:v>
                </c:pt>
                <c:pt idx="7">
                  <c:v>LP GILBERT COURTOIS</c:v>
                </c:pt>
                <c:pt idx="8">
                  <c:v>LP J.-F. PAULSEN</c:v>
                </c:pt>
                <c:pt idx="9">
                  <c:v>LPA NOTRE DAME LES V</c:v>
                </c:pt>
                <c:pt idx="10">
                  <c:v>LPO SILVIA MONFORT</c:v>
                </c:pt>
              </c:strCache>
            </c:strRef>
          </c:cat>
          <c:val>
            <c:numRef>
              <c:f>'PPT SS COMMISSION'!$C$191:$C$202</c:f>
              <c:numCache>
                <c:formatCode>0.00</c:formatCode>
                <c:ptCount val="11"/>
                <c:pt idx="0">
                  <c:v>12.28333333333333</c:v>
                </c:pt>
                <c:pt idx="1">
                  <c:v>13.20754716981132</c:v>
                </c:pt>
                <c:pt idx="2">
                  <c:v>12.28787878787878</c:v>
                </c:pt>
                <c:pt idx="3">
                  <c:v>10.83333333333333</c:v>
                </c:pt>
                <c:pt idx="4">
                  <c:v>14.16666666666667</c:v>
                </c:pt>
                <c:pt idx="5">
                  <c:v>13.597297297297301</c:v>
                </c:pt>
                <c:pt idx="6">
                  <c:v>13.485849056603779</c:v>
                </c:pt>
                <c:pt idx="7">
                  <c:v>12.46172839506173</c:v>
                </c:pt>
                <c:pt idx="8">
                  <c:v>12.73320158102767</c:v>
                </c:pt>
                <c:pt idx="9">
                  <c:v>12.09166666666667</c:v>
                </c:pt>
                <c:pt idx="10">
                  <c:v>10.995726495726499</c:v>
                </c:pt>
              </c:numCache>
            </c:numRef>
          </c:val>
        </c:ser>
        <c:ser>
          <c:idx val="2"/>
          <c:order val="2"/>
          <c:tx>
            <c:strRef>
              <c:f>'PPT SS COMMISSION'!$D$190</c:f>
              <c:strCache>
                <c:ptCount val="1"/>
                <c:pt idx="0">
                  <c:v> 2015</c:v>
                </c:pt>
              </c:strCache>
            </c:strRef>
          </c:tx>
          <c:invertIfNegative val="0"/>
          <c:cat>
            <c:strRef>
              <c:f>'PPT SS COMMISSION'!$A$191:$A$202</c:f>
              <c:strCache>
                <c:ptCount val="11"/>
                <c:pt idx="0">
                  <c:v>CFA  AFTEC LP NOTRE</c:v>
                </c:pt>
                <c:pt idx="1">
                  <c:v>CFA AFORPROBA 28</c:v>
                </c:pt>
                <c:pt idx="2">
                  <c:v>CFAI CENTRE CHATEAUD</c:v>
                </c:pt>
                <c:pt idx="3">
                  <c:v>CFAS 28</c:v>
                </c:pt>
                <c:pt idx="4">
                  <c:v>IME LES BOIS DU SEIG</c:v>
                </c:pt>
                <c:pt idx="5">
                  <c:v>LP DES METIERS SULLY</c:v>
                </c:pt>
                <c:pt idx="6">
                  <c:v>LP ELSA TRIOLET</c:v>
                </c:pt>
                <c:pt idx="7">
                  <c:v>LP GILBERT COURTOIS</c:v>
                </c:pt>
                <c:pt idx="8">
                  <c:v>LP J.-F. PAULSEN</c:v>
                </c:pt>
                <c:pt idx="9">
                  <c:v>LPA NOTRE DAME LES V</c:v>
                </c:pt>
                <c:pt idx="10">
                  <c:v>LPO SILVIA MONFORT</c:v>
                </c:pt>
              </c:strCache>
            </c:strRef>
          </c:cat>
          <c:val>
            <c:numRef>
              <c:f>'PPT SS COMMISSION'!$D$191:$D$202</c:f>
              <c:numCache>
                <c:formatCode>0.00</c:formatCode>
                <c:ptCount val="11"/>
                <c:pt idx="0">
                  <c:v>11.579166666666669</c:v>
                </c:pt>
                <c:pt idx="1">
                  <c:v>13.10382513661202</c:v>
                </c:pt>
                <c:pt idx="2">
                  <c:v>13.38793103448276</c:v>
                </c:pt>
                <c:pt idx="3">
                  <c:v>8.6</c:v>
                </c:pt>
                <c:pt idx="4">
                  <c:v>9.5</c:v>
                </c:pt>
                <c:pt idx="5">
                  <c:v>15.260833333333331</c:v>
                </c:pt>
                <c:pt idx="6">
                  <c:v>12.64896755162242</c:v>
                </c:pt>
                <c:pt idx="7">
                  <c:v>12.13246753246753</c:v>
                </c:pt>
                <c:pt idx="8">
                  <c:v>12.681102362204721</c:v>
                </c:pt>
                <c:pt idx="9">
                  <c:v>11.395238095238099</c:v>
                </c:pt>
                <c:pt idx="10">
                  <c:v>14.07075471698113</c:v>
                </c:pt>
              </c:numCache>
            </c:numRef>
          </c:val>
        </c:ser>
        <c:dLbls>
          <c:showLegendKey val="0"/>
          <c:showVal val="0"/>
          <c:showCatName val="0"/>
          <c:showSerName val="0"/>
          <c:showPercent val="0"/>
          <c:showBubbleSize val="0"/>
        </c:dLbls>
        <c:gapWidth val="150"/>
        <c:axId val="466913392"/>
        <c:axId val="466911824"/>
      </c:barChart>
      <c:catAx>
        <c:axId val="466913392"/>
        <c:scaling>
          <c:orientation val="minMax"/>
        </c:scaling>
        <c:delete val="0"/>
        <c:axPos val="b"/>
        <c:numFmt formatCode="General" sourceLinked="0"/>
        <c:majorTickMark val="none"/>
        <c:minorTickMark val="none"/>
        <c:tickLblPos val="nextTo"/>
        <c:crossAx val="466911824"/>
        <c:crosses val="autoZero"/>
        <c:auto val="1"/>
        <c:lblAlgn val="ctr"/>
        <c:lblOffset val="100"/>
        <c:noMultiLvlLbl val="0"/>
      </c:catAx>
      <c:valAx>
        <c:axId val="466911824"/>
        <c:scaling>
          <c:orientation val="minMax"/>
          <c:min val="8"/>
        </c:scaling>
        <c:delete val="0"/>
        <c:axPos val="l"/>
        <c:majorGridlines/>
        <c:numFmt formatCode="0.00" sourceLinked="1"/>
        <c:majorTickMark val="none"/>
        <c:minorTickMark val="none"/>
        <c:tickLblPos val="nextTo"/>
        <c:crossAx val="466913392"/>
        <c:crosses val="autoZero"/>
        <c:crossBetween val="between"/>
      </c:valAx>
      <c:dTable>
        <c:showHorzBorder val="1"/>
        <c:showVertBorder val="1"/>
        <c:showOutline val="1"/>
        <c:showKeys val="1"/>
      </c:dTable>
    </c:plotArea>
    <c:plotVisOnly val="1"/>
    <c:dispBlanksAs val="gap"/>
    <c:showDLblsOverMax val="0"/>
  </c:chart>
  <c:externalData r:id="rId2">
    <c:autoUpdate val="0"/>
  </c:externalData>
  <c:extLst>
    <c:ext xmlns:c14="http://schemas.microsoft.com/office/drawing/2007/8/2/chart" uri="{781A3756-C4B2-4CAC-9D66-4F8BD8637D16}">
      <c14:pivotOptions>
        <c14:dropZoneFilter val="1"/>
        <c14:dropZoneCategories val="1"/>
        <c14:dropZoneData val="1"/>
      </c14:pivotOptions>
    </c:ext>
  </c:extLst>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18"/>
    </mc:Choice>
    <mc:Fallback>
      <c:style val="18"/>
    </mc:Fallback>
  </mc:AlternateContent>
  <c:pivotSource>
    <c:name>[creation base windev filière pro.xlsm]PPT SS COMMISSION!Tableau croisé dynamique5</c:name>
    <c:fmtId val="-1"/>
  </c:pivotSource>
  <c:chart>
    <c:autoTitleDeleted val="1"/>
    <c:pivotFmts>
      <c:pivotFmt>
        <c:idx val="0"/>
        <c:dLbl>
          <c:idx val="0"/>
          <c:dLblPos val="outEnd"/>
          <c:showLegendKey val="0"/>
          <c:showVal val="1"/>
          <c:showCatName val="0"/>
          <c:showSerName val="0"/>
          <c:showPercent val="0"/>
          <c:showBubbleSize val="0"/>
          <c:extLst>
            <c:ext xmlns:c15="http://schemas.microsoft.com/office/drawing/2012/chart" uri="{CE6537A1-D6FC-4f65-9D91-7224C49458BB}"/>
          </c:extLst>
        </c:dLbl>
      </c:pivotFmt>
      <c:pivotFmt>
        <c:idx val="1"/>
        <c:dLbl>
          <c:idx val="0"/>
          <c:dLblPos val="outEnd"/>
          <c:showLegendKey val="0"/>
          <c:showVal val="1"/>
          <c:showCatName val="0"/>
          <c:showSerName val="0"/>
          <c:showPercent val="0"/>
          <c:showBubbleSize val="0"/>
          <c:extLst>
            <c:ext xmlns:c15="http://schemas.microsoft.com/office/drawing/2012/chart" uri="{CE6537A1-D6FC-4f65-9D91-7224C49458BB}"/>
          </c:extLst>
        </c:dLbl>
      </c:pivotFmt>
      <c:pivotFmt>
        <c:idx val="2"/>
        <c:dLbl>
          <c:idx val="0"/>
          <c:dLblPos val="outEnd"/>
          <c:showLegendKey val="0"/>
          <c:showVal val="1"/>
          <c:showCatName val="0"/>
          <c:showSerName val="0"/>
          <c:showPercent val="0"/>
          <c:showBubbleSize val="0"/>
          <c:extLst>
            <c:ext xmlns:c15="http://schemas.microsoft.com/office/drawing/2012/chart" uri="{CE6537A1-D6FC-4f65-9D91-7224C49458BB}"/>
          </c:extLst>
        </c:dLbl>
      </c:pivotFmt>
      <c:pivotFmt>
        <c:idx val="3"/>
        <c:dLbl>
          <c:idx val="0"/>
          <c:dLblPos val="outEnd"/>
          <c:showLegendKey val="0"/>
          <c:showVal val="1"/>
          <c:showCatName val="0"/>
          <c:showSerName val="0"/>
          <c:showPercent val="0"/>
          <c:showBubbleSize val="0"/>
          <c:extLst>
            <c:ext xmlns:c15="http://schemas.microsoft.com/office/drawing/2012/chart" uri="{CE6537A1-D6FC-4f65-9D91-7224C49458BB}"/>
          </c:extLst>
        </c:dLbl>
      </c:pivotFmt>
      <c:pivotFmt>
        <c:idx val="4"/>
        <c:dLbl>
          <c:idx val="0"/>
          <c:dLblPos val="outEnd"/>
          <c:showLegendKey val="0"/>
          <c:showVal val="1"/>
          <c:showCatName val="0"/>
          <c:showSerName val="0"/>
          <c:showPercent val="0"/>
          <c:showBubbleSize val="0"/>
          <c:extLst>
            <c:ext xmlns:c15="http://schemas.microsoft.com/office/drawing/2012/chart" uri="{CE6537A1-D6FC-4f65-9D91-7224C49458BB}"/>
          </c:extLst>
        </c:dLbl>
      </c:pivotFmt>
      <c:pivotFmt>
        <c:idx val="5"/>
      </c:pivotFmt>
      <c:pivotFmt>
        <c:idx val="6"/>
        <c:dLbl>
          <c:idx val="0"/>
          <c:dLblPos val="inEnd"/>
          <c:showLegendKey val="0"/>
          <c:showVal val="1"/>
          <c:showCatName val="0"/>
          <c:showSerName val="0"/>
          <c:showPercent val="0"/>
          <c:showBubbleSize val="0"/>
          <c:extLst>
            <c:ext xmlns:c15="http://schemas.microsoft.com/office/drawing/2012/chart" uri="{CE6537A1-D6FC-4f65-9D91-7224C49458BB}"/>
          </c:extLst>
        </c:dLbl>
      </c:pivotFmt>
      <c:pivotFmt>
        <c:idx val="7"/>
        <c:dLbl>
          <c:idx val="0"/>
          <c:dLblPos val="inEnd"/>
          <c:showLegendKey val="0"/>
          <c:showVal val="1"/>
          <c:showCatName val="0"/>
          <c:showSerName val="0"/>
          <c:showPercent val="0"/>
          <c:showBubbleSize val="0"/>
          <c:extLst>
            <c:ext xmlns:c15="http://schemas.microsoft.com/office/drawing/2012/chart" uri="{CE6537A1-D6FC-4f65-9D91-7224C49458BB}"/>
          </c:extLst>
        </c:dLbl>
      </c:pivotFmt>
      <c:pivotFmt>
        <c:idx val="8"/>
        <c:dLbl>
          <c:idx val="0"/>
          <c:dLblPos val="inEnd"/>
          <c:showLegendKey val="0"/>
          <c:showVal val="1"/>
          <c:showCatName val="0"/>
          <c:showSerName val="0"/>
          <c:showPercent val="0"/>
          <c:showBubbleSize val="0"/>
          <c:extLst>
            <c:ext xmlns:c15="http://schemas.microsoft.com/office/drawing/2012/chart" uri="{CE6537A1-D6FC-4f65-9D91-7224C49458BB}"/>
          </c:extLst>
        </c:dLbl>
      </c:pivotFmt>
      <c:pivotFmt>
        <c:idx val="9"/>
        <c:dLbl>
          <c:idx val="0"/>
          <c:dLblPos val="inEnd"/>
          <c:showLegendKey val="0"/>
          <c:showVal val="1"/>
          <c:showCatName val="0"/>
          <c:showSerName val="0"/>
          <c:showPercent val="0"/>
          <c:showBubbleSize val="0"/>
          <c:extLst>
            <c:ext xmlns:c15="http://schemas.microsoft.com/office/drawing/2012/chart" uri="{CE6537A1-D6FC-4f65-9D91-7224C49458BB}"/>
          </c:extLst>
        </c:dLbl>
      </c:pivotFmt>
      <c:pivotFmt>
        <c:idx val="10"/>
        <c:dLbl>
          <c:idx val="0"/>
          <c:dLblPos val="inEnd"/>
          <c:showLegendKey val="0"/>
          <c:showVal val="1"/>
          <c:showCatName val="0"/>
          <c:showSerName val="0"/>
          <c:showPercent val="0"/>
          <c:showBubbleSize val="0"/>
          <c:extLst>
            <c:ext xmlns:c15="http://schemas.microsoft.com/office/drawing/2012/chart" uri="{CE6537A1-D6FC-4f65-9D91-7224C49458BB}"/>
          </c:extLst>
        </c:dLbl>
      </c:pivotFmt>
      <c:pivotFmt>
        <c:idx val="11"/>
        <c:dLbl>
          <c:idx val="0"/>
          <c:dLblPos val="inEnd"/>
          <c:showLegendKey val="0"/>
          <c:showVal val="1"/>
          <c:showCatName val="0"/>
          <c:showSerName val="0"/>
          <c:showPercent val="0"/>
          <c:showBubbleSize val="0"/>
          <c:extLst>
            <c:ext xmlns:c15="http://schemas.microsoft.com/office/drawing/2012/chart" uri="{CE6537A1-D6FC-4f65-9D91-7224C49458BB}"/>
          </c:extLst>
        </c:dLbl>
      </c:pivotFmt>
      <c:pivotFmt>
        <c:idx val="12"/>
        <c:dLbl>
          <c:idx val="0"/>
          <c:dLblPos val="inEnd"/>
          <c:showLegendKey val="0"/>
          <c:showVal val="1"/>
          <c:showCatName val="0"/>
          <c:showSerName val="0"/>
          <c:showPercent val="0"/>
          <c:showBubbleSize val="0"/>
          <c:extLst>
            <c:ext xmlns:c15="http://schemas.microsoft.com/office/drawing/2012/chart" uri="{CE6537A1-D6FC-4f65-9D91-7224C49458BB}"/>
          </c:extLst>
        </c:dLbl>
      </c:pivotFmt>
      <c:pivotFmt>
        <c:idx val="13"/>
        <c:marker>
          <c:symbol val="none"/>
        </c:marker>
        <c:dLbl>
          <c:idx val="0"/>
          <c:spPr/>
          <c:txPr>
            <a:bodyPr/>
            <a:lstStyle/>
            <a:p>
              <a:pPr>
                <a:defRPr/>
              </a:pPr>
              <a:endParaRPr lang="fr-FR"/>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14"/>
        <c:marker>
          <c:symbol val="none"/>
        </c:marker>
        <c:dLbl>
          <c:idx val="0"/>
          <c:spPr/>
          <c:txPr>
            <a:bodyPr/>
            <a:lstStyle/>
            <a:p>
              <a:pPr>
                <a:defRPr/>
              </a:pPr>
              <a:endParaRPr lang="fr-FR"/>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15"/>
        <c:marker>
          <c:symbol val="none"/>
        </c:marker>
        <c:dLbl>
          <c:idx val="0"/>
          <c:spPr/>
          <c:txPr>
            <a:bodyPr/>
            <a:lstStyle/>
            <a:p>
              <a:pPr>
                <a:defRPr/>
              </a:pPr>
              <a:endParaRPr lang="fr-FR"/>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16"/>
        <c:marker>
          <c:symbol val="none"/>
        </c:marker>
        <c:dLbl>
          <c:idx val="0"/>
          <c:spPr/>
          <c:txPr>
            <a:bodyPr/>
            <a:lstStyle/>
            <a:p>
              <a:pPr>
                <a:defRPr/>
              </a:pPr>
              <a:endParaRPr lang="fr-FR"/>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17"/>
        <c:marker>
          <c:symbol val="none"/>
        </c:marker>
        <c:dLbl>
          <c:idx val="0"/>
          <c:spPr/>
          <c:txPr>
            <a:bodyPr/>
            <a:lstStyle/>
            <a:p>
              <a:pPr>
                <a:defRPr/>
              </a:pPr>
              <a:endParaRPr lang="fr-FR"/>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18"/>
        <c:marker>
          <c:symbol val="none"/>
        </c:marker>
        <c:dLbl>
          <c:idx val="0"/>
          <c:spPr/>
          <c:txPr>
            <a:bodyPr/>
            <a:lstStyle/>
            <a:p>
              <a:pPr>
                <a:defRPr/>
              </a:pPr>
              <a:endParaRPr lang="fr-FR"/>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19"/>
        <c:marker>
          <c:symbol val="none"/>
        </c:marker>
        <c:dLbl>
          <c:idx val="0"/>
          <c:spPr/>
          <c:txPr>
            <a:bodyPr/>
            <a:lstStyle/>
            <a:p>
              <a:pPr>
                <a:defRPr/>
              </a:pPr>
              <a:endParaRPr lang="fr-FR"/>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20"/>
        <c:marker>
          <c:symbol val="none"/>
        </c:marker>
        <c:dLbl>
          <c:idx val="0"/>
          <c:spPr/>
          <c:txPr>
            <a:bodyPr/>
            <a:lstStyle/>
            <a:p>
              <a:pPr>
                <a:defRPr/>
              </a:pPr>
              <a:endParaRPr lang="fr-FR"/>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21"/>
        <c:marker>
          <c:symbol val="none"/>
        </c:marker>
        <c:dLbl>
          <c:idx val="0"/>
          <c:spPr/>
          <c:txPr>
            <a:bodyPr/>
            <a:lstStyle/>
            <a:p>
              <a:pPr>
                <a:defRPr/>
              </a:pPr>
              <a:endParaRPr lang="fr-FR"/>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22"/>
        <c:marker>
          <c:symbol val="none"/>
        </c:marker>
        <c:dLbl>
          <c:idx val="0"/>
          <c:spPr/>
          <c:txPr>
            <a:bodyPr/>
            <a:lstStyle/>
            <a:p>
              <a:pPr>
                <a:defRPr/>
              </a:pPr>
              <a:endParaRPr lang="fr-FR"/>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23"/>
        <c:marker>
          <c:symbol val="none"/>
        </c:marker>
        <c:dLbl>
          <c:idx val="0"/>
          <c:spPr/>
          <c:txPr>
            <a:bodyPr/>
            <a:lstStyle/>
            <a:p>
              <a:pPr>
                <a:defRPr/>
              </a:pPr>
              <a:endParaRPr lang="fr-FR"/>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24"/>
        <c:marker>
          <c:symbol val="none"/>
        </c:marker>
        <c:dLbl>
          <c:idx val="0"/>
          <c:spPr/>
          <c:txPr>
            <a:bodyPr/>
            <a:lstStyle/>
            <a:p>
              <a:pPr>
                <a:defRPr/>
              </a:pPr>
              <a:endParaRPr lang="fr-FR"/>
            </a:p>
          </c:txPr>
          <c:dLblPos val="inEnd"/>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'PPT SS COMMISSION'!$B$3</c:f>
              <c:strCache>
                <c:ptCount val="1"/>
                <c:pt idx="0">
                  <c:v> 2011</c:v>
                </c:pt>
              </c:strCache>
            </c:strRef>
          </c:tx>
          <c:invertIfNegative val="0"/>
          <c:dLbls>
            <c:spPr>
              <a:noFill/>
              <a:ln>
                <a:noFill/>
              </a:ln>
              <a:effectLst/>
            </c:spPr>
            <c:txPr>
              <a:bodyPr rot="-5400000" vert="horz"/>
              <a:lstStyle/>
              <a:p>
                <a:pPr>
                  <a:defRPr sz="1600" b="1">
                    <a:solidFill>
                      <a:schemeClr val="bg1"/>
                    </a:solidFill>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'PPT SS COMMISSION'!$A$4:$A$9</c:f>
              <c:strCache>
                <c:ptCount val="5"/>
                <c:pt idx="0">
                  <c:v>CP1</c:v>
                </c:pt>
                <c:pt idx="1">
                  <c:v>CP2</c:v>
                </c:pt>
                <c:pt idx="2">
                  <c:v>CP3</c:v>
                </c:pt>
                <c:pt idx="3">
                  <c:v>CP4</c:v>
                </c:pt>
                <c:pt idx="4">
                  <c:v>CP5</c:v>
                </c:pt>
              </c:strCache>
            </c:strRef>
          </c:cat>
          <c:val>
            <c:numRef>
              <c:f>'PPT SS COMMISSION'!$B$4:$B$9</c:f>
              <c:numCache>
                <c:formatCode>0.00%</c:formatCode>
                <c:ptCount val="5"/>
                <c:pt idx="0">
                  <c:v>0.242258152918608</c:v>
                </c:pt>
                <c:pt idx="1">
                  <c:v>9.5231570293230997E-2</c:v>
                </c:pt>
                <c:pt idx="2">
                  <c:v>7.3376267470539894E-2</c:v>
                </c:pt>
                <c:pt idx="3">
                  <c:v>0.42593861331871702</c:v>
                </c:pt>
                <c:pt idx="4">
                  <c:v>0.16319539599890401</c:v>
                </c:pt>
              </c:numCache>
            </c:numRef>
          </c:val>
        </c:ser>
        <c:ser>
          <c:idx val="1"/>
          <c:order val="1"/>
          <c:tx>
            <c:strRef>
              <c:f>'PPT SS COMMISSION'!$C$3</c:f>
              <c:strCache>
                <c:ptCount val="1"/>
                <c:pt idx="0">
                  <c:v> 2012</c:v>
                </c:pt>
              </c:strCache>
            </c:strRef>
          </c:tx>
          <c:invertIfNegative val="0"/>
          <c:dLbls>
            <c:spPr>
              <a:noFill/>
              <a:ln>
                <a:noFill/>
              </a:ln>
              <a:effectLst/>
            </c:spPr>
            <c:txPr>
              <a:bodyPr rot="-5400000" vert="horz"/>
              <a:lstStyle/>
              <a:p>
                <a:pPr>
                  <a:defRPr sz="1600" b="1">
                    <a:solidFill>
                      <a:schemeClr val="bg1"/>
                    </a:solidFill>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'PPT SS COMMISSION'!$A$4:$A$9</c:f>
              <c:strCache>
                <c:ptCount val="5"/>
                <c:pt idx="0">
                  <c:v>CP1</c:v>
                </c:pt>
                <c:pt idx="1">
                  <c:v>CP2</c:v>
                </c:pt>
                <c:pt idx="2">
                  <c:v>CP3</c:v>
                </c:pt>
                <c:pt idx="3">
                  <c:v>CP4</c:v>
                </c:pt>
                <c:pt idx="4">
                  <c:v>CP5</c:v>
                </c:pt>
              </c:strCache>
            </c:strRef>
          </c:cat>
          <c:val>
            <c:numRef>
              <c:f>'PPT SS COMMISSION'!$C$4:$C$9</c:f>
              <c:numCache>
                <c:formatCode>0.00%</c:formatCode>
                <c:ptCount val="5"/>
                <c:pt idx="0">
                  <c:v>0.27291397723271899</c:v>
                </c:pt>
                <c:pt idx="1">
                  <c:v>0.103567656378359</c:v>
                </c:pt>
                <c:pt idx="2">
                  <c:v>7.9450768689121001E-2</c:v>
                </c:pt>
                <c:pt idx="3">
                  <c:v>0.32742635840863699</c:v>
                </c:pt>
                <c:pt idx="4">
                  <c:v>0.216641239291163</c:v>
                </c:pt>
              </c:numCache>
            </c:numRef>
          </c:val>
        </c:ser>
        <c:ser>
          <c:idx val="2"/>
          <c:order val="2"/>
          <c:tx>
            <c:strRef>
              <c:f>'PPT SS COMMISSION'!$D$3</c:f>
              <c:strCache>
                <c:ptCount val="1"/>
                <c:pt idx="0">
                  <c:v> 2013</c:v>
                </c:pt>
              </c:strCache>
            </c:strRef>
          </c:tx>
          <c:invertIfNegative val="0"/>
          <c:dLbls>
            <c:spPr>
              <a:noFill/>
              <a:ln>
                <a:noFill/>
              </a:ln>
              <a:effectLst/>
            </c:spPr>
            <c:txPr>
              <a:bodyPr rot="-5400000" vert="horz"/>
              <a:lstStyle/>
              <a:p>
                <a:pPr>
                  <a:defRPr sz="1600" b="1">
                    <a:solidFill>
                      <a:schemeClr val="bg1"/>
                    </a:solidFill>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'PPT SS COMMISSION'!$A$4:$A$9</c:f>
              <c:strCache>
                <c:ptCount val="5"/>
                <c:pt idx="0">
                  <c:v>CP1</c:v>
                </c:pt>
                <c:pt idx="1">
                  <c:v>CP2</c:v>
                </c:pt>
                <c:pt idx="2">
                  <c:v>CP3</c:v>
                </c:pt>
                <c:pt idx="3">
                  <c:v>CP4</c:v>
                </c:pt>
                <c:pt idx="4">
                  <c:v>CP5</c:v>
                </c:pt>
              </c:strCache>
            </c:strRef>
          </c:cat>
          <c:val>
            <c:numRef>
              <c:f>'PPT SS COMMISSION'!$D$4:$D$9</c:f>
              <c:numCache>
                <c:formatCode>0.00%</c:formatCode>
                <c:ptCount val="5"/>
                <c:pt idx="0">
                  <c:v>0.237580686807632</c:v>
                </c:pt>
                <c:pt idx="1">
                  <c:v>0.10244176536798499</c:v>
                </c:pt>
                <c:pt idx="2">
                  <c:v>9.0724110603332506E-2</c:v>
                </c:pt>
                <c:pt idx="3">
                  <c:v>0.32206004858017001</c:v>
                </c:pt>
                <c:pt idx="4">
                  <c:v>0.24719338119029999</c:v>
                </c:pt>
              </c:numCache>
            </c:numRef>
          </c:val>
        </c:ser>
        <c:ser>
          <c:idx val="3"/>
          <c:order val="3"/>
          <c:tx>
            <c:strRef>
              <c:f>'PPT SS COMMISSION'!$E$3</c:f>
              <c:strCache>
                <c:ptCount val="1"/>
                <c:pt idx="0">
                  <c:v> 2014</c:v>
                </c:pt>
              </c:strCache>
            </c:strRef>
          </c:tx>
          <c:invertIfNegative val="0"/>
          <c:dLbls>
            <c:spPr>
              <a:noFill/>
              <a:ln>
                <a:noFill/>
              </a:ln>
              <a:effectLst/>
            </c:spPr>
            <c:txPr>
              <a:bodyPr rot="-5400000" vert="horz"/>
              <a:lstStyle/>
              <a:p>
                <a:pPr>
                  <a:defRPr sz="1600" b="1">
                    <a:solidFill>
                      <a:schemeClr val="bg1"/>
                    </a:solidFill>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'PPT SS COMMISSION'!$A$4:$A$9</c:f>
              <c:strCache>
                <c:ptCount val="5"/>
                <c:pt idx="0">
                  <c:v>CP1</c:v>
                </c:pt>
                <c:pt idx="1">
                  <c:v>CP2</c:v>
                </c:pt>
                <c:pt idx="2">
                  <c:v>CP3</c:v>
                </c:pt>
                <c:pt idx="3">
                  <c:v>CP4</c:v>
                </c:pt>
                <c:pt idx="4">
                  <c:v>CP5</c:v>
                </c:pt>
              </c:strCache>
            </c:strRef>
          </c:cat>
          <c:val>
            <c:numRef>
              <c:f>'PPT SS COMMISSION'!$E$4:$E$9</c:f>
              <c:numCache>
                <c:formatCode>0.00%</c:formatCode>
                <c:ptCount val="5"/>
                <c:pt idx="0">
                  <c:v>0.21393686718284699</c:v>
                </c:pt>
                <c:pt idx="1">
                  <c:v>0.10184633710542</c:v>
                </c:pt>
                <c:pt idx="2">
                  <c:v>0.101191185229303</c:v>
                </c:pt>
                <c:pt idx="3">
                  <c:v>0.31637879690291798</c:v>
                </c:pt>
                <c:pt idx="4">
                  <c:v>0.26664681357951198</c:v>
                </c:pt>
              </c:numCache>
            </c:numRef>
          </c:val>
        </c:ser>
        <c:ser>
          <c:idx val="4"/>
          <c:order val="4"/>
          <c:tx>
            <c:strRef>
              <c:f>'PPT SS COMMISSION'!$F$3</c:f>
              <c:strCache>
                <c:ptCount val="1"/>
                <c:pt idx="0">
                  <c:v> 2015</c:v>
                </c:pt>
              </c:strCache>
            </c:strRef>
          </c:tx>
          <c:invertIfNegative val="0"/>
          <c:dLbls>
            <c:dLbl>
              <c:idx val="1"/>
              <c:layout/>
              <c:tx>
                <c:rich>
                  <a:bodyPr/>
                  <a:lstStyle/>
                  <a:p>
                    <a:r>
                      <a:rPr lang="fr-FR" smtClean="0">
                        <a:solidFill>
                          <a:srgbClr val="FF0000"/>
                        </a:solidFill>
                      </a:rPr>
                      <a:t>10,33%</a:t>
                    </a:r>
                    <a:endParaRPr lang="fr-FR"/>
                  </a:p>
                </c:rich>
              </c:tx>
              <c:dLblPos val="inEnd"/>
              <c:showLegendKey val="0"/>
              <c:showVal val="1"/>
              <c:showCatName val="0"/>
              <c:showSerName val="0"/>
              <c:showPercent val="0"/>
              <c:showBubbleSize val="0"/>
              <c:extLst>
                <c:ext xmlns:c15="http://schemas.microsoft.com/office/drawing/2012/chart" uri="{CE6537A1-D6FC-4f65-9D91-7224C49458BB}">
                  <c15:layout/>
                </c:ext>
              </c:extLst>
            </c:dLbl>
            <c:dLbl>
              <c:idx val="3"/>
              <c:layout/>
              <c:tx>
                <c:rich>
                  <a:bodyPr/>
                  <a:lstStyle/>
                  <a:p>
                    <a:r>
                      <a:rPr lang="fr-FR" smtClean="0">
                        <a:solidFill>
                          <a:srgbClr val="FF0000"/>
                        </a:solidFill>
                      </a:rPr>
                      <a:t>31,28 %</a:t>
                    </a:r>
                    <a:endParaRPr lang="fr-FR"/>
                  </a:p>
                </c:rich>
              </c:tx>
              <c:dLblPos val="inEnd"/>
              <c:showLegendKey val="0"/>
              <c:showVal val="1"/>
              <c:showCatName val="0"/>
              <c:showSerName val="0"/>
              <c:showPercent val="0"/>
              <c:showBubbleSize val="0"/>
              <c:extLst>
                <c:ext xmlns:c15="http://schemas.microsoft.com/office/drawing/2012/chart" uri="{CE6537A1-D6FC-4f65-9D91-7224C49458BB}">
                  <c15:layout/>
                </c:ext>
              </c:extLst>
            </c:dLbl>
            <c:dLbl>
              <c:idx val="4"/>
              <c:layout/>
              <c:tx>
                <c:rich>
                  <a:bodyPr/>
                  <a:lstStyle/>
                  <a:p>
                    <a:r>
                      <a:rPr lang="fr-FR" smtClean="0">
                        <a:solidFill>
                          <a:srgbClr val="FF0000"/>
                        </a:solidFill>
                      </a:rPr>
                      <a:t>26,01 %</a:t>
                    </a:r>
                    <a:endParaRPr lang="fr-FR"/>
                  </a:p>
                </c:rich>
              </c:tx>
              <c:dLblPos val="in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lstStyle/>
              <a:p>
                <a:pPr>
                  <a:defRPr sz="1600" b="1">
                    <a:solidFill>
                      <a:srgbClr val="FF0000"/>
                    </a:solidFill>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'PPT SS COMMISSION'!$A$4:$A$9</c:f>
              <c:strCache>
                <c:ptCount val="5"/>
                <c:pt idx="0">
                  <c:v>CP1</c:v>
                </c:pt>
                <c:pt idx="1">
                  <c:v>CP2</c:v>
                </c:pt>
                <c:pt idx="2">
                  <c:v>CP3</c:v>
                </c:pt>
                <c:pt idx="3">
                  <c:v>CP4</c:v>
                </c:pt>
                <c:pt idx="4">
                  <c:v>CP5</c:v>
                </c:pt>
              </c:strCache>
            </c:strRef>
          </c:cat>
          <c:val>
            <c:numRef>
              <c:f>'PPT SS COMMISSION'!$F$4:$F$9</c:f>
              <c:numCache>
                <c:formatCode>0.00%</c:formatCode>
                <c:ptCount val="5"/>
                <c:pt idx="0">
                  <c:v>0.22655519176800701</c:v>
                </c:pt>
                <c:pt idx="1">
                  <c:v>0.11962114125350801</c:v>
                </c:pt>
                <c:pt idx="2">
                  <c:v>9.66440598690365E-2</c:v>
                </c:pt>
                <c:pt idx="3">
                  <c:v>0.29741580916744598</c:v>
                </c:pt>
                <c:pt idx="4">
                  <c:v>0.25976379794200199</c:v>
                </c:pt>
              </c:numCache>
            </c:numRef>
          </c:val>
        </c:ser>
        <c:dLbls>
          <c:dLblPos val="inEnd"/>
          <c:showLegendKey val="0"/>
          <c:showVal val="1"/>
          <c:showCatName val="0"/>
          <c:showSerName val="0"/>
          <c:showPercent val="0"/>
          <c:showBubbleSize val="0"/>
        </c:dLbls>
        <c:gapWidth val="150"/>
        <c:axId val="313323360"/>
        <c:axId val="313323752"/>
      </c:barChart>
      <c:catAx>
        <c:axId val="313323360"/>
        <c:scaling>
          <c:orientation val="minMax"/>
        </c:scaling>
        <c:delete val="0"/>
        <c:axPos val="b"/>
        <c:numFmt formatCode="General" sourceLinked="0"/>
        <c:majorTickMark val="none"/>
        <c:minorTickMark val="none"/>
        <c:tickLblPos val="nextTo"/>
        <c:txPr>
          <a:bodyPr/>
          <a:lstStyle/>
          <a:p>
            <a:pPr>
              <a:defRPr b="1">
                <a:solidFill>
                  <a:schemeClr val="bg1"/>
                </a:solidFill>
                <a:effectLst/>
              </a:defRPr>
            </a:pPr>
            <a:endParaRPr lang="fr-FR"/>
          </a:p>
        </c:txPr>
        <c:crossAx val="313323752"/>
        <c:crosses val="autoZero"/>
        <c:auto val="1"/>
        <c:lblAlgn val="ctr"/>
        <c:lblOffset val="100"/>
        <c:noMultiLvlLbl val="0"/>
      </c:catAx>
      <c:valAx>
        <c:axId val="313323752"/>
        <c:scaling>
          <c:orientation val="minMax"/>
        </c:scaling>
        <c:delete val="0"/>
        <c:axPos val="l"/>
        <c:majorGridlines/>
        <c:numFmt formatCode="0.00%" sourceLinked="1"/>
        <c:majorTickMark val="none"/>
        <c:minorTickMark val="none"/>
        <c:tickLblPos val="nextTo"/>
        <c:txPr>
          <a:bodyPr/>
          <a:lstStyle/>
          <a:p>
            <a:pPr>
              <a:defRPr>
                <a:solidFill>
                  <a:schemeClr val="bg1"/>
                </a:solidFill>
              </a:defRPr>
            </a:pPr>
            <a:endParaRPr lang="fr-FR"/>
          </a:p>
        </c:txPr>
        <c:crossAx val="313323360"/>
        <c:crosses val="autoZero"/>
        <c:crossBetween val="between"/>
        <c:majorUnit val="0.1"/>
      </c:valAx>
    </c:plotArea>
    <c:legend>
      <c:legendPos val="r"/>
      <c:legendEntry>
        <c:idx val="4"/>
        <c:txPr>
          <a:bodyPr/>
          <a:lstStyle/>
          <a:p>
            <a:pPr>
              <a:defRPr>
                <a:solidFill>
                  <a:srgbClr val="FF0000"/>
                </a:solidFill>
              </a:defRPr>
            </a:pPr>
            <a:endParaRPr lang="fr-FR"/>
          </a:p>
        </c:txPr>
      </c:legendEntry>
      <c:layout/>
      <c:overlay val="0"/>
      <c:txPr>
        <a:bodyPr/>
        <a:lstStyle/>
        <a:p>
          <a:pPr>
            <a:defRPr>
              <a:solidFill>
                <a:schemeClr val="bg1"/>
              </a:solidFill>
            </a:defRPr>
          </a:pPr>
          <a:endParaRPr lang="fr-FR"/>
        </a:p>
      </c:txPr>
    </c:legend>
    <c:plotVisOnly val="1"/>
    <c:dispBlanksAs val="gap"/>
    <c:showDLblsOverMax val="0"/>
  </c:chart>
  <c:txPr>
    <a:bodyPr/>
    <a:lstStyle/>
    <a:p>
      <a:pPr>
        <a:defRPr sz="1800"/>
      </a:pPr>
      <a:endParaRPr lang="fr-FR"/>
    </a:p>
  </c:txPr>
  <c:externalData r:id="rId1">
    <c:autoUpdate val="0"/>
  </c:externalData>
  <c:extLst>
    <c:ext xmlns:c14="http://schemas.microsoft.com/office/drawing/2007/8/2/chart" uri="{781A3756-C4B2-4CAC-9D66-4F8BD8637D16}">
      <c14:pivotOptions>
        <c14:dropZoneFilter val="1"/>
        <c14:dropZoneCategories val="1"/>
        <c14:dropZoneData val="1"/>
        <c14:dropZoneSeries val="1"/>
      </c14:pivotOptions>
    </c:ext>
  </c:extLst>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45"/>
    </mc:Choice>
    <mc:Fallback>
      <c:style val="45"/>
    </mc:Fallback>
  </mc:AlternateContent>
  <c:clrMapOvr bg1="lt1" tx1="dk1" bg2="lt2" tx2="dk2" accent1="accent1" accent2="accent2" accent3="accent3" accent4="accent4" accent5="accent5" accent6="accent6" hlink="hlink" folHlink="folHlink"/>
  <c:pivotSource>
    <c:name>[creation base windev filière pro.xlsm]PPT SS COMMISSION!Tableau croisé dynamique3</c:name>
    <c:fmtId val="-1"/>
  </c:pivotSource>
  <c:chart>
    <c:title>
      <c:tx>
        <c:rich>
          <a:bodyPr/>
          <a:lstStyle/>
          <a:p>
            <a:pPr>
              <a:defRPr/>
            </a:pPr>
            <a:r>
              <a:rPr lang="fr-FR"/>
              <a:t>BAC PRO : Evolution des</a:t>
            </a:r>
            <a:r>
              <a:rPr lang="fr-FR" baseline="0"/>
              <a:t> moyennes pour les établissements du 28</a:t>
            </a:r>
            <a:endParaRPr lang="fr-FR"/>
          </a:p>
        </c:rich>
      </c:tx>
      <c:layout/>
      <c:overlay val="0"/>
    </c:title>
    <c:autoTitleDeleted val="0"/>
    <c:pivotFmts>
      <c:pivotFmt>
        <c:idx val="0"/>
      </c:pivotFmt>
      <c:pivotFmt>
        <c:idx val="1"/>
      </c:pivotFmt>
      <c:pivotFmt>
        <c:idx val="2"/>
      </c:pivotFmt>
      <c:pivotFmt>
        <c:idx val="3"/>
      </c:pivotFmt>
      <c:pivotFmt>
        <c:idx val="4"/>
      </c:pivotFmt>
      <c:pivotFmt>
        <c:idx val="5"/>
      </c:pivotFmt>
      <c:pivotFmt>
        <c:idx val="6"/>
      </c:pivotFmt>
      <c:pivotFmt>
        <c:idx val="7"/>
      </c:pivotFmt>
      <c:pivotFmt>
        <c:idx val="8"/>
      </c:pivotFmt>
      <c:pivotFmt>
        <c:idx val="9"/>
      </c:pivotFmt>
      <c:pivotFmt>
        <c:idx val="10"/>
      </c:pivotFmt>
      <c:pivotFmt>
        <c:idx val="11"/>
      </c:pivotFmt>
      <c:pivotFmt>
        <c:idx val="12"/>
      </c:pivotFmt>
      <c:pivotFmt>
        <c:idx val="13"/>
      </c:pivotFmt>
      <c:pivotFmt>
        <c:idx val="14"/>
      </c:pivotFmt>
      <c:pivotFmt>
        <c:idx val="15"/>
      </c:pivotFmt>
      <c:pivotFmt>
        <c:idx val="16"/>
      </c:pivotFmt>
      <c:pivotFmt>
        <c:idx val="17"/>
      </c:pivotFmt>
      <c:pivotFmt>
        <c:idx val="18"/>
        <c:marker>
          <c:symbol val="none"/>
        </c:marker>
      </c:pivotFmt>
      <c:pivotFmt>
        <c:idx val="19"/>
        <c:marker>
          <c:symbol val="none"/>
        </c:marker>
      </c:pivotFmt>
      <c:pivotFmt>
        <c:idx val="20"/>
        <c:marker>
          <c:symbol val="none"/>
        </c:marker>
      </c:pivotFmt>
      <c:pivotFmt>
        <c:idx val="21"/>
        <c:marker>
          <c:symbol val="none"/>
        </c:marker>
      </c:pivotFmt>
      <c:pivotFmt>
        <c:idx val="22"/>
        <c:marker>
          <c:symbol val="none"/>
        </c:marker>
      </c:pivotFmt>
      <c:pivotFmt>
        <c:idx val="23"/>
        <c:marker>
          <c:symbol val="none"/>
        </c:marker>
      </c:pivotFmt>
      <c:pivotFmt>
        <c:idx val="24"/>
        <c:marker>
          <c:symbol val="none"/>
        </c:marker>
      </c:pivotFmt>
      <c:pivotFmt>
        <c:idx val="25"/>
        <c:marker>
          <c:symbol val="none"/>
        </c:marker>
      </c:pivotFmt>
      <c:pivotFmt>
        <c:idx val="26"/>
        <c:marker>
          <c:symbol val="none"/>
        </c:marker>
      </c:pivotFmt>
      <c:pivotFmt>
        <c:idx val="27"/>
        <c:marker>
          <c:symbol val="none"/>
        </c:marker>
      </c:pivotFmt>
      <c:pivotFmt>
        <c:idx val="28"/>
        <c:marker>
          <c:symbol val="none"/>
        </c:marker>
      </c:pivotFmt>
      <c:pivotFmt>
        <c:idx val="29"/>
        <c:marker>
          <c:symbol val="none"/>
        </c:marker>
      </c:pivotFmt>
      <c:pivotFmt>
        <c:idx val="30"/>
        <c:marker>
          <c:symbol val="none"/>
        </c:marker>
      </c:pivotFmt>
      <c:pivotFmt>
        <c:idx val="31"/>
        <c:marker>
          <c:symbol val="none"/>
        </c:marker>
      </c:pivotFmt>
      <c:pivotFmt>
        <c:idx val="32"/>
        <c:marker>
          <c:symbol val="none"/>
        </c:marker>
      </c:pivotFmt>
    </c:pivotFmts>
    <c:plotArea>
      <c:layout/>
      <c:barChart>
        <c:barDir val="col"/>
        <c:grouping val="clustered"/>
        <c:varyColors val="0"/>
        <c:ser>
          <c:idx val="0"/>
          <c:order val="0"/>
          <c:tx>
            <c:strRef>
              <c:f>'PPT SS COMMISSION'!$M$159</c:f>
              <c:strCache>
                <c:ptCount val="1"/>
                <c:pt idx="0">
                  <c:v> Moy 2011</c:v>
                </c:pt>
              </c:strCache>
            </c:strRef>
          </c:tx>
          <c:invertIfNegative val="0"/>
          <c:cat>
            <c:strRef>
              <c:f>'PPT SS COMMISSION'!$L$160:$L$177</c:f>
              <c:strCache>
                <c:ptCount val="17"/>
                <c:pt idx="0">
                  <c:v>AFTEC 28</c:v>
                </c:pt>
                <c:pt idx="1">
                  <c:v>CFA INTERPROF. CM</c:v>
                </c:pt>
                <c:pt idx="2">
                  <c:v>CFAI CENTRE CHATEAUD</c:v>
                </c:pt>
                <c:pt idx="3">
                  <c:v>LEGTA LA SAUSSAYE</c:v>
                </c:pt>
                <c:pt idx="4">
                  <c:v>LP ELSA TRIOLET</c:v>
                </c:pt>
                <c:pt idx="5">
                  <c:v>LP G. COURTOIS</c:v>
                </c:pt>
                <c:pt idx="6">
                  <c:v>LP J. FELIX PAULSEN</c:v>
                </c:pt>
                <c:pt idx="7">
                  <c:v>LP M. VIOLETTE</c:v>
                </c:pt>
                <c:pt idx="8">
                  <c:v>LP PH DE L'ORME</c:v>
                </c:pt>
                <c:pt idx="9">
                  <c:v>LP SULLY</c:v>
                </c:pt>
                <c:pt idx="10">
                  <c:v>LPO EDOUARD BRANLY</c:v>
                </c:pt>
                <c:pt idx="11">
                  <c:v>LPO JEHAN DE BEAUCE</c:v>
                </c:pt>
                <c:pt idx="12">
                  <c:v>LPO REMI BELLEAU</c:v>
                </c:pt>
                <c:pt idx="13">
                  <c:v>LPO SILVIA MONFORT</c:v>
                </c:pt>
                <c:pt idx="14">
                  <c:v>LPP DE COUASNON</c:v>
                </c:pt>
                <c:pt idx="15">
                  <c:v>LPP F. D'AUBIGNE</c:v>
                </c:pt>
                <c:pt idx="16">
                  <c:v>LPP NOTRE DAME</c:v>
                </c:pt>
              </c:strCache>
            </c:strRef>
          </c:cat>
          <c:val>
            <c:numRef>
              <c:f>'PPT SS COMMISSION'!$M$160:$M$177</c:f>
              <c:numCache>
                <c:formatCode>0.00</c:formatCode>
                <c:ptCount val="17"/>
                <c:pt idx="0">
                  <c:v>13.5375</c:v>
                </c:pt>
                <c:pt idx="1">
                  <c:v>12.14313725490196</c:v>
                </c:pt>
                <c:pt idx="2">
                  <c:v>12.5625</c:v>
                </c:pt>
                <c:pt idx="4">
                  <c:v>13.36486486486487</c:v>
                </c:pt>
                <c:pt idx="5">
                  <c:v>11.2780612244898</c:v>
                </c:pt>
                <c:pt idx="6">
                  <c:v>10.895833333333339</c:v>
                </c:pt>
                <c:pt idx="7">
                  <c:v>12.256666666666669</c:v>
                </c:pt>
                <c:pt idx="8">
                  <c:v>12.05582524271845</c:v>
                </c:pt>
                <c:pt idx="9">
                  <c:v>13.13576158940397</c:v>
                </c:pt>
                <c:pt idx="10">
                  <c:v>12.40252100840336</c:v>
                </c:pt>
                <c:pt idx="11">
                  <c:v>13.14368600682594</c:v>
                </c:pt>
                <c:pt idx="12">
                  <c:v>13.03125</c:v>
                </c:pt>
                <c:pt idx="13">
                  <c:v>13.16666666666667</c:v>
                </c:pt>
                <c:pt idx="14">
                  <c:v>12.36344086021505</c:v>
                </c:pt>
                <c:pt idx="15">
                  <c:v>14.044117647058821</c:v>
                </c:pt>
              </c:numCache>
            </c:numRef>
          </c:val>
        </c:ser>
        <c:ser>
          <c:idx val="1"/>
          <c:order val="1"/>
          <c:tx>
            <c:strRef>
              <c:f>'PPT SS COMMISSION'!$N$159</c:f>
              <c:strCache>
                <c:ptCount val="1"/>
                <c:pt idx="0">
                  <c:v> Moy 2012</c:v>
                </c:pt>
              </c:strCache>
            </c:strRef>
          </c:tx>
          <c:invertIfNegative val="0"/>
          <c:cat>
            <c:strRef>
              <c:f>'PPT SS COMMISSION'!$L$160:$L$177</c:f>
              <c:strCache>
                <c:ptCount val="17"/>
                <c:pt idx="0">
                  <c:v>AFTEC 28</c:v>
                </c:pt>
                <c:pt idx="1">
                  <c:v>CFA INTERPROF. CM</c:v>
                </c:pt>
                <c:pt idx="2">
                  <c:v>CFAI CENTRE CHATEAUD</c:v>
                </c:pt>
                <c:pt idx="3">
                  <c:v>LEGTA LA SAUSSAYE</c:v>
                </c:pt>
                <c:pt idx="4">
                  <c:v>LP ELSA TRIOLET</c:v>
                </c:pt>
                <c:pt idx="5">
                  <c:v>LP G. COURTOIS</c:v>
                </c:pt>
                <c:pt idx="6">
                  <c:v>LP J. FELIX PAULSEN</c:v>
                </c:pt>
                <c:pt idx="7">
                  <c:v>LP M. VIOLETTE</c:v>
                </c:pt>
                <c:pt idx="8">
                  <c:v>LP PH DE L'ORME</c:v>
                </c:pt>
                <c:pt idx="9">
                  <c:v>LP SULLY</c:v>
                </c:pt>
                <c:pt idx="10">
                  <c:v>LPO EDOUARD BRANLY</c:v>
                </c:pt>
                <c:pt idx="11">
                  <c:v>LPO JEHAN DE BEAUCE</c:v>
                </c:pt>
                <c:pt idx="12">
                  <c:v>LPO REMI BELLEAU</c:v>
                </c:pt>
                <c:pt idx="13">
                  <c:v>LPO SILVIA MONFORT</c:v>
                </c:pt>
                <c:pt idx="14">
                  <c:v>LPP DE COUASNON</c:v>
                </c:pt>
                <c:pt idx="15">
                  <c:v>LPP F. D'AUBIGNE</c:v>
                </c:pt>
                <c:pt idx="16">
                  <c:v>LPP NOTRE DAME</c:v>
                </c:pt>
              </c:strCache>
            </c:strRef>
          </c:cat>
          <c:val>
            <c:numRef>
              <c:f>'PPT SS COMMISSION'!$N$160:$N$177</c:f>
              <c:numCache>
                <c:formatCode>0.00</c:formatCode>
                <c:ptCount val="17"/>
                <c:pt idx="0">
                  <c:v>12.125</c:v>
                </c:pt>
                <c:pt idx="1">
                  <c:v>12.261904761904759</c:v>
                </c:pt>
                <c:pt idx="2">
                  <c:v>13.198809523809521</c:v>
                </c:pt>
                <c:pt idx="3">
                  <c:v>12.957142857142861</c:v>
                </c:pt>
                <c:pt idx="4">
                  <c:v>13.17055393586006</c:v>
                </c:pt>
                <c:pt idx="5">
                  <c:v>12.350450450450451</c:v>
                </c:pt>
                <c:pt idx="6">
                  <c:v>12.018781725888321</c:v>
                </c:pt>
                <c:pt idx="7">
                  <c:v>11.542857142857139</c:v>
                </c:pt>
                <c:pt idx="8">
                  <c:v>12.90909090909091</c:v>
                </c:pt>
                <c:pt idx="9">
                  <c:v>12.621951219512191</c:v>
                </c:pt>
                <c:pt idx="10">
                  <c:v>11.46744186046511</c:v>
                </c:pt>
                <c:pt idx="11">
                  <c:v>13.63824289405685</c:v>
                </c:pt>
                <c:pt idx="12">
                  <c:v>13.27941176470588</c:v>
                </c:pt>
                <c:pt idx="13">
                  <c:v>13.627522935779821</c:v>
                </c:pt>
                <c:pt idx="14">
                  <c:v>12.341836734693871</c:v>
                </c:pt>
                <c:pt idx="15">
                  <c:v>14.36538461538462</c:v>
                </c:pt>
              </c:numCache>
            </c:numRef>
          </c:val>
        </c:ser>
        <c:ser>
          <c:idx val="2"/>
          <c:order val="2"/>
          <c:tx>
            <c:strRef>
              <c:f>'PPT SS COMMISSION'!$O$159</c:f>
              <c:strCache>
                <c:ptCount val="1"/>
                <c:pt idx="0">
                  <c:v> Moy 2013</c:v>
                </c:pt>
              </c:strCache>
            </c:strRef>
          </c:tx>
          <c:invertIfNegative val="0"/>
          <c:cat>
            <c:strRef>
              <c:f>'PPT SS COMMISSION'!$L$160:$L$177</c:f>
              <c:strCache>
                <c:ptCount val="17"/>
                <c:pt idx="0">
                  <c:v>AFTEC 28</c:v>
                </c:pt>
                <c:pt idx="1">
                  <c:v>CFA INTERPROF. CM</c:v>
                </c:pt>
                <c:pt idx="2">
                  <c:v>CFAI CENTRE CHATEAUD</c:v>
                </c:pt>
                <c:pt idx="3">
                  <c:v>LEGTA LA SAUSSAYE</c:v>
                </c:pt>
                <c:pt idx="4">
                  <c:v>LP ELSA TRIOLET</c:v>
                </c:pt>
                <c:pt idx="5">
                  <c:v>LP G. COURTOIS</c:v>
                </c:pt>
                <c:pt idx="6">
                  <c:v>LP J. FELIX PAULSEN</c:v>
                </c:pt>
                <c:pt idx="7">
                  <c:v>LP M. VIOLETTE</c:v>
                </c:pt>
                <c:pt idx="8">
                  <c:v>LP PH DE L'ORME</c:v>
                </c:pt>
                <c:pt idx="9">
                  <c:v>LP SULLY</c:v>
                </c:pt>
                <c:pt idx="10">
                  <c:v>LPO EDOUARD BRANLY</c:v>
                </c:pt>
                <c:pt idx="11">
                  <c:v>LPO JEHAN DE BEAUCE</c:v>
                </c:pt>
                <c:pt idx="12">
                  <c:v>LPO REMI BELLEAU</c:v>
                </c:pt>
                <c:pt idx="13">
                  <c:v>LPO SILVIA MONFORT</c:v>
                </c:pt>
                <c:pt idx="14">
                  <c:v>LPP DE COUASNON</c:v>
                </c:pt>
                <c:pt idx="15">
                  <c:v>LPP F. D'AUBIGNE</c:v>
                </c:pt>
                <c:pt idx="16">
                  <c:v>LPP NOTRE DAME</c:v>
                </c:pt>
              </c:strCache>
            </c:strRef>
          </c:cat>
          <c:val>
            <c:numRef>
              <c:f>'PPT SS COMMISSION'!$O$160:$O$177</c:f>
              <c:numCache>
                <c:formatCode>0.00</c:formatCode>
                <c:ptCount val="17"/>
                <c:pt idx="0">
                  <c:v>12.5</c:v>
                </c:pt>
                <c:pt idx="1">
                  <c:v>12.391999999999999</c:v>
                </c:pt>
                <c:pt idx="2">
                  <c:v>13.135849056603769</c:v>
                </c:pt>
                <c:pt idx="3">
                  <c:v>11.934782608695651</c:v>
                </c:pt>
                <c:pt idx="4">
                  <c:v>13.32871972318339</c:v>
                </c:pt>
                <c:pt idx="5">
                  <c:v>12.936129032258069</c:v>
                </c:pt>
                <c:pt idx="6">
                  <c:v>12.93392857142857</c:v>
                </c:pt>
                <c:pt idx="7">
                  <c:v>10.21869918699187</c:v>
                </c:pt>
                <c:pt idx="8">
                  <c:v>13.079487179487179</c:v>
                </c:pt>
                <c:pt idx="9">
                  <c:v>12.63933333333333</c:v>
                </c:pt>
                <c:pt idx="10">
                  <c:v>11.85325443786982</c:v>
                </c:pt>
                <c:pt idx="11">
                  <c:v>12.57967213114755</c:v>
                </c:pt>
                <c:pt idx="12">
                  <c:v>13.496183206106871</c:v>
                </c:pt>
                <c:pt idx="13">
                  <c:v>13.425000000000001</c:v>
                </c:pt>
                <c:pt idx="14">
                  <c:v>11.02083333333333</c:v>
                </c:pt>
                <c:pt idx="15">
                  <c:v>11.19354838709677</c:v>
                </c:pt>
                <c:pt idx="16">
                  <c:v>12.460784313725499</c:v>
                </c:pt>
              </c:numCache>
            </c:numRef>
          </c:val>
        </c:ser>
        <c:ser>
          <c:idx val="3"/>
          <c:order val="3"/>
          <c:tx>
            <c:strRef>
              <c:f>'PPT SS COMMISSION'!$P$159</c:f>
              <c:strCache>
                <c:ptCount val="1"/>
                <c:pt idx="0">
                  <c:v> Moy 2014</c:v>
                </c:pt>
              </c:strCache>
            </c:strRef>
          </c:tx>
          <c:invertIfNegative val="0"/>
          <c:cat>
            <c:strRef>
              <c:f>'PPT SS COMMISSION'!$L$160:$L$177</c:f>
              <c:strCache>
                <c:ptCount val="17"/>
                <c:pt idx="0">
                  <c:v>AFTEC 28</c:v>
                </c:pt>
                <c:pt idx="1">
                  <c:v>CFA INTERPROF. CM</c:v>
                </c:pt>
                <c:pt idx="2">
                  <c:v>CFAI CENTRE CHATEAUD</c:v>
                </c:pt>
                <c:pt idx="3">
                  <c:v>LEGTA LA SAUSSAYE</c:v>
                </c:pt>
                <c:pt idx="4">
                  <c:v>LP ELSA TRIOLET</c:v>
                </c:pt>
                <c:pt idx="5">
                  <c:v>LP G. COURTOIS</c:v>
                </c:pt>
                <c:pt idx="6">
                  <c:v>LP J. FELIX PAULSEN</c:v>
                </c:pt>
                <c:pt idx="7">
                  <c:v>LP M. VIOLETTE</c:v>
                </c:pt>
                <c:pt idx="8">
                  <c:v>LP PH DE L'ORME</c:v>
                </c:pt>
                <c:pt idx="9">
                  <c:v>LP SULLY</c:v>
                </c:pt>
                <c:pt idx="10">
                  <c:v>LPO EDOUARD BRANLY</c:v>
                </c:pt>
                <c:pt idx="11">
                  <c:v>LPO JEHAN DE BEAUCE</c:v>
                </c:pt>
                <c:pt idx="12">
                  <c:v>LPO REMI BELLEAU</c:v>
                </c:pt>
                <c:pt idx="13">
                  <c:v>LPO SILVIA MONFORT</c:v>
                </c:pt>
                <c:pt idx="14">
                  <c:v>LPP DE COUASNON</c:v>
                </c:pt>
                <c:pt idx="15">
                  <c:v>LPP F. D'AUBIGNE</c:v>
                </c:pt>
                <c:pt idx="16">
                  <c:v>LPP NOTRE DAME</c:v>
                </c:pt>
              </c:strCache>
            </c:strRef>
          </c:cat>
          <c:val>
            <c:numRef>
              <c:f>'PPT SS COMMISSION'!$P$160:$P$177</c:f>
              <c:numCache>
                <c:formatCode>General</c:formatCode>
                <c:ptCount val="17"/>
                <c:pt idx="0" formatCode="0.00">
                  <c:v>12.96666666666667</c:v>
                </c:pt>
                <c:pt idx="2" formatCode="0.00">
                  <c:v>13.40625</c:v>
                </c:pt>
                <c:pt idx="3" formatCode="0.00">
                  <c:v>13.31666666666667</c:v>
                </c:pt>
                <c:pt idx="4" formatCode="0.00">
                  <c:v>12.63440860215054</c:v>
                </c:pt>
                <c:pt idx="5" formatCode="0.00">
                  <c:v>12.198717948717951</c:v>
                </c:pt>
                <c:pt idx="6" formatCode="0.00">
                  <c:v>13.47765363128492</c:v>
                </c:pt>
                <c:pt idx="7" formatCode="0.00">
                  <c:v>10.27162162162162</c:v>
                </c:pt>
                <c:pt idx="8" formatCode="0.00">
                  <c:v>13.397652582159621</c:v>
                </c:pt>
                <c:pt idx="9" formatCode="0.00">
                  <c:v>14.192307692307701</c:v>
                </c:pt>
                <c:pt idx="10" formatCode="0.00">
                  <c:v>13.126797385620909</c:v>
                </c:pt>
                <c:pt idx="11" formatCode="0.00">
                  <c:v>13.61849148418492</c:v>
                </c:pt>
                <c:pt idx="12" formatCode="0.00">
                  <c:v>13.287407407407411</c:v>
                </c:pt>
                <c:pt idx="13" formatCode="0.00">
                  <c:v>12.494186046511629</c:v>
                </c:pt>
                <c:pt idx="14" formatCode="0.00">
                  <c:v>11.303426791277261</c:v>
                </c:pt>
                <c:pt idx="15" formatCode="0.00">
                  <c:v>13.236842105263159</c:v>
                </c:pt>
                <c:pt idx="16" formatCode="0.00">
                  <c:v>13.85</c:v>
                </c:pt>
              </c:numCache>
            </c:numRef>
          </c:val>
        </c:ser>
        <c:ser>
          <c:idx val="4"/>
          <c:order val="4"/>
          <c:tx>
            <c:strRef>
              <c:f>'PPT SS COMMISSION'!$Q$159</c:f>
              <c:strCache>
                <c:ptCount val="1"/>
                <c:pt idx="0">
                  <c:v> Moy 2015</c:v>
                </c:pt>
              </c:strCache>
            </c:strRef>
          </c:tx>
          <c:invertIfNegative val="0"/>
          <c:cat>
            <c:strRef>
              <c:f>'PPT SS COMMISSION'!$L$160:$L$177</c:f>
              <c:strCache>
                <c:ptCount val="17"/>
                <c:pt idx="0">
                  <c:v>AFTEC 28</c:v>
                </c:pt>
                <c:pt idx="1">
                  <c:v>CFA INTERPROF. CM</c:v>
                </c:pt>
                <c:pt idx="2">
                  <c:v>CFAI CENTRE CHATEAUD</c:v>
                </c:pt>
                <c:pt idx="3">
                  <c:v>LEGTA LA SAUSSAYE</c:v>
                </c:pt>
                <c:pt idx="4">
                  <c:v>LP ELSA TRIOLET</c:v>
                </c:pt>
                <c:pt idx="5">
                  <c:v>LP G. COURTOIS</c:v>
                </c:pt>
                <c:pt idx="6">
                  <c:v>LP J. FELIX PAULSEN</c:v>
                </c:pt>
                <c:pt idx="7">
                  <c:v>LP M. VIOLETTE</c:v>
                </c:pt>
                <c:pt idx="8">
                  <c:v>LP PH DE L'ORME</c:v>
                </c:pt>
                <c:pt idx="9">
                  <c:v>LP SULLY</c:v>
                </c:pt>
                <c:pt idx="10">
                  <c:v>LPO EDOUARD BRANLY</c:v>
                </c:pt>
                <c:pt idx="11">
                  <c:v>LPO JEHAN DE BEAUCE</c:v>
                </c:pt>
                <c:pt idx="12">
                  <c:v>LPO REMI BELLEAU</c:v>
                </c:pt>
                <c:pt idx="13">
                  <c:v>LPO SILVIA MONFORT</c:v>
                </c:pt>
                <c:pt idx="14">
                  <c:v>LPP DE COUASNON</c:v>
                </c:pt>
                <c:pt idx="15">
                  <c:v>LPP F. D'AUBIGNE</c:v>
                </c:pt>
                <c:pt idx="16">
                  <c:v>LPP NOTRE DAME</c:v>
                </c:pt>
              </c:strCache>
            </c:strRef>
          </c:cat>
          <c:val>
            <c:numRef>
              <c:f>'PPT SS COMMISSION'!$Q$160:$Q$177</c:f>
              <c:numCache>
                <c:formatCode>General</c:formatCode>
                <c:ptCount val="17"/>
                <c:pt idx="0" formatCode="0.00">
                  <c:v>9.1829268292683004</c:v>
                </c:pt>
                <c:pt idx="2" formatCode="0.00">
                  <c:v>13.11904761904762</c:v>
                </c:pt>
                <c:pt idx="3" formatCode="0.00">
                  <c:v>13.528947368421051</c:v>
                </c:pt>
                <c:pt idx="4" formatCode="0.00">
                  <c:v>13.137457044673541</c:v>
                </c:pt>
                <c:pt idx="5" formatCode="0.00">
                  <c:v>12.06</c:v>
                </c:pt>
                <c:pt idx="6" formatCode="0.00">
                  <c:v>11.81414141414141</c:v>
                </c:pt>
                <c:pt idx="7" formatCode="0.00">
                  <c:v>12.357692307692311</c:v>
                </c:pt>
                <c:pt idx="8" formatCode="0.00">
                  <c:v>12.66976744186046</c:v>
                </c:pt>
                <c:pt idx="9" formatCode="0.00">
                  <c:v>13.605454545454551</c:v>
                </c:pt>
                <c:pt idx="10" formatCode="0.00">
                  <c:v>13.20693641618497</c:v>
                </c:pt>
                <c:pt idx="11" formatCode="0.00">
                  <c:v>13.88350000000001</c:v>
                </c:pt>
                <c:pt idx="12" formatCode="0.00">
                  <c:v>13.275213675213671</c:v>
                </c:pt>
                <c:pt idx="13" formatCode="0.00">
                  <c:v>12.488095238095241</c:v>
                </c:pt>
                <c:pt idx="14" formatCode="0.00">
                  <c:v>11.792380952380951</c:v>
                </c:pt>
                <c:pt idx="15" formatCode="0.00">
                  <c:v>13.58823529411765</c:v>
                </c:pt>
                <c:pt idx="16" formatCode="0.00">
                  <c:v>13</c:v>
                </c:pt>
              </c:numCache>
            </c:numRef>
          </c:val>
        </c:ser>
        <c:dLbls>
          <c:showLegendKey val="0"/>
          <c:showVal val="0"/>
          <c:showCatName val="0"/>
          <c:showSerName val="0"/>
          <c:showPercent val="0"/>
          <c:showBubbleSize val="0"/>
        </c:dLbls>
        <c:gapWidth val="150"/>
        <c:axId val="466914960"/>
        <c:axId val="466916528"/>
      </c:barChart>
      <c:catAx>
        <c:axId val="466914960"/>
        <c:scaling>
          <c:orientation val="minMax"/>
        </c:scaling>
        <c:delete val="0"/>
        <c:axPos val="b"/>
        <c:numFmt formatCode="General" sourceLinked="0"/>
        <c:majorTickMark val="none"/>
        <c:minorTickMark val="none"/>
        <c:tickLblPos val="nextTo"/>
        <c:crossAx val="466916528"/>
        <c:crosses val="autoZero"/>
        <c:auto val="1"/>
        <c:lblAlgn val="ctr"/>
        <c:lblOffset val="100"/>
        <c:noMultiLvlLbl val="0"/>
      </c:catAx>
      <c:valAx>
        <c:axId val="466916528"/>
        <c:scaling>
          <c:orientation val="minMax"/>
          <c:min val="8"/>
        </c:scaling>
        <c:delete val="0"/>
        <c:axPos val="l"/>
        <c:majorGridlines/>
        <c:numFmt formatCode="0.00" sourceLinked="1"/>
        <c:majorTickMark val="none"/>
        <c:minorTickMark val="none"/>
        <c:tickLblPos val="nextTo"/>
        <c:crossAx val="466914960"/>
        <c:crosses val="autoZero"/>
        <c:crossBetween val="between"/>
      </c:valAx>
      <c:dTable>
        <c:showHorzBorder val="1"/>
        <c:showVertBorder val="1"/>
        <c:showOutline val="1"/>
        <c:showKeys val="1"/>
      </c:dTable>
    </c:plotArea>
    <c:plotVisOnly val="1"/>
    <c:dispBlanksAs val="gap"/>
    <c:showDLblsOverMax val="0"/>
  </c:chart>
  <c:externalData r:id="rId2">
    <c:autoUpdate val="0"/>
  </c:externalData>
  <c:extLst>
    <c:ext xmlns:c14="http://schemas.microsoft.com/office/drawing/2007/8/2/chart" uri="{781A3756-C4B2-4CAC-9D66-4F8BD8637D16}">
      <c14:pivotOptions>
        <c14:dropZoneFilter val="1"/>
        <c14:dropZoneCategories val="1"/>
      </c14:pivotOptions>
    </c:ext>
  </c:extLst>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43"/>
    </mc:Choice>
    <mc:Fallback>
      <c:style val="43"/>
    </mc:Fallback>
  </mc:AlternateContent>
  <c:clrMapOvr bg1="lt1" tx1="dk1" bg2="lt2" tx2="dk2" accent1="accent1" accent2="accent2" accent3="accent3" accent4="accent4" accent5="accent5" accent6="accent6" hlink="hlink" folHlink="folHlink"/>
  <c:pivotSource>
    <c:name>[creation base windev filière CAPBEP.xlsm]PPT SS COMMISSION!Tableau croisé dynamique9</c:name>
    <c:fmtId val="-1"/>
  </c:pivotSource>
  <c:chart>
    <c:title>
      <c:tx>
        <c:rich>
          <a:bodyPr/>
          <a:lstStyle/>
          <a:p>
            <a:pPr>
              <a:defRPr/>
            </a:pPr>
            <a:r>
              <a:rPr lang="fr-FR"/>
              <a:t>CAP/BEP</a:t>
            </a:r>
            <a:r>
              <a:rPr lang="fr-FR" baseline="0"/>
              <a:t> : Evolution des moyennes pour les établissements du 41</a:t>
            </a:r>
            <a:endParaRPr lang="fr-FR"/>
          </a:p>
        </c:rich>
      </c:tx>
      <c:layout/>
      <c:overlay val="0"/>
    </c:title>
    <c:autoTitleDeleted val="0"/>
    <c:pivotFmts>
      <c:pivotFmt>
        <c:idx val="0"/>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s>
    <c:plotArea>
      <c:layout/>
      <c:barChart>
        <c:barDir val="col"/>
        <c:grouping val="clustered"/>
        <c:varyColors val="0"/>
        <c:ser>
          <c:idx val="0"/>
          <c:order val="0"/>
          <c:tx>
            <c:strRef>
              <c:f>'PPT SS COMMISSION'!$B$247</c:f>
              <c:strCache>
                <c:ptCount val="1"/>
                <c:pt idx="0">
                  <c:v> 2013</c:v>
                </c:pt>
              </c:strCache>
            </c:strRef>
          </c:tx>
          <c:invertIfNegative val="0"/>
          <c:cat>
            <c:strRef>
              <c:f>'PPT SS COMMISSION'!$A$248:$A$261</c:f>
              <c:strCache>
                <c:ptCount val="13"/>
                <c:pt idx="0">
                  <c:v>CFA AFORPROBA 41</c:v>
                </c:pt>
                <c:pt idx="1">
                  <c:v>CFA INTERPROF CH ME</c:v>
                </c:pt>
                <c:pt idx="2">
                  <c:v>CFAS 41</c:v>
                </c:pt>
                <c:pt idx="3">
                  <c:v>EME  IME LES GROUETS</c:v>
                </c:pt>
                <c:pt idx="4">
                  <c:v>LP ANDRE AMPERE</c:v>
                </c:pt>
                <c:pt idx="5">
                  <c:v>LP DENIS PAPIN</c:v>
                </c:pt>
                <c:pt idx="6">
                  <c:v>LP SONIA DELAUNAY</c:v>
                </c:pt>
                <c:pt idx="7">
                  <c:v>LP ST AIGNAN 41</c:v>
                </c:pt>
                <c:pt idx="8">
                  <c:v>LPO AUGUSTIN THIERRY</c:v>
                </c:pt>
                <c:pt idx="9">
                  <c:v>LPO HOTEL. ET TOURIS</c:v>
                </c:pt>
                <c:pt idx="10">
                  <c:v>LPO RONSARD</c:v>
                </c:pt>
                <c:pt idx="11">
                  <c:v>LYC LA PROVIDENCE</c:v>
                </c:pt>
                <c:pt idx="12">
                  <c:v>LYC SAINT JOSEPH</c:v>
                </c:pt>
              </c:strCache>
            </c:strRef>
          </c:cat>
          <c:val>
            <c:numRef>
              <c:f>'PPT SS COMMISSION'!$B$248:$B$261</c:f>
              <c:numCache>
                <c:formatCode>0.00</c:formatCode>
                <c:ptCount val="13"/>
                <c:pt idx="0">
                  <c:v>12.89432989690722</c:v>
                </c:pt>
                <c:pt idx="1">
                  <c:v>14.37777777777778</c:v>
                </c:pt>
                <c:pt idx="2">
                  <c:v>10.08333333333333</c:v>
                </c:pt>
                <c:pt idx="4">
                  <c:v>12.996594427244579</c:v>
                </c:pt>
                <c:pt idx="5">
                  <c:v>13.80419580419581</c:v>
                </c:pt>
                <c:pt idx="6">
                  <c:v>12.060765550239241</c:v>
                </c:pt>
                <c:pt idx="7">
                  <c:v>11.65183246073298</c:v>
                </c:pt>
                <c:pt idx="8">
                  <c:v>13.88238993710692</c:v>
                </c:pt>
                <c:pt idx="9">
                  <c:v>12.89435028248587</c:v>
                </c:pt>
                <c:pt idx="10">
                  <c:v>9.9887931034482769</c:v>
                </c:pt>
                <c:pt idx="11">
                  <c:v>11.929325513196501</c:v>
                </c:pt>
                <c:pt idx="12">
                  <c:v>12.795081967213109</c:v>
                </c:pt>
              </c:numCache>
            </c:numRef>
          </c:val>
        </c:ser>
        <c:ser>
          <c:idx val="1"/>
          <c:order val="1"/>
          <c:tx>
            <c:strRef>
              <c:f>'PPT SS COMMISSION'!$C$247</c:f>
              <c:strCache>
                <c:ptCount val="1"/>
                <c:pt idx="0">
                  <c:v> 2014</c:v>
                </c:pt>
              </c:strCache>
            </c:strRef>
          </c:tx>
          <c:invertIfNegative val="0"/>
          <c:cat>
            <c:strRef>
              <c:f>'PPT SS COMMISSION'!$A$248:$A$261</c:f>
              <c:strCache>
                <c:ptCount val="13"/>
                <c:pt idx="0">
                  <c:v>CFA AFORPROBA 41</c:v>
                </c:pt>
                <c:pt idx="1">
                  <c:v>CFA INTERPROF CH ME</c:v>
                </c:pt>
                <c:pt idx="2">
                  <c:v>CFAS 41</c:v>
                </c:pt>
                <c:pt idx="3">
                  <c:v>EME  IME LES GROUETS</c:v>
                </c:pt>
                <c:pt idx="4">
                  <c:v>LP ANDRE AMPERE</c:v>
                </c:pt>
                <c:pt idx="5">
                  <c:v>LP DENIS PAPIN</c:v>
                </c:pt>
                <c:pt idx="6">
                  <c:v>LP SONIA DELAUNAY</c:v>
                </c:pt>
                <c:pt idx="7">
                  <c:v>LP ST AIGNAN 41</c:v>
                </c:pt>
                <c:pt idx="8">
                  <c:v>LPO AUGUSTIN THIERRY</c:v>
                </c:pt>
                <c:pt idx="9">
                  <c:v>LPO HOTEL. ET TOURIS</c:v>
                </c:pt>
                <c:pt idx="10">
                  <c:v>LPO RONSARD</c:v>
                </c:pt>
                <c:pt idx="11">
                  <c:v>LYC LA PROVIDENCE</c:v>
                </c:pt>
                <c:pt idx="12">
                  <c:v>LYC SAINT JOSEPH</c:v>
                </c:pt>
              </c:strCache>
            </c:strRef>
          </c:cat>
          <c:val>
            <c:numRef>
              <c:f>'PPT SS COMMISSION'!$C$248:$C$261</c:f>
              <c:numCache>
                <c:formatCode>General</c:formatCode>
                <c:ptCount val="13"/>
                <c:pt idx="0" formatCode="0.00">
                  <c:v>12.89191729323308</c:v>
                </c:pt>
                <c:pt idx="2" formatCode="0.00">
                  <c:v>12.83333333333333</c:v>
                </c:pt>
                <c:pt idx="3" formatCode="0.00">
                  <c:v>11</c:v>
                </c:pt>
                <c:pt idx="4" formatCode="0.00">
                  <c:v>13.35130718954248</c:v>
                </c:pt>
                <c:pt idx="5" formatCode="0.00">
                  <c:v>13.7939393939394</c:v>
                </c:pt>
                <c:pt idx="6" formatCode="0.00">
                  <c:v>13.06291600633914</c:v>
                </c:pt>
                <c:pt idx="7" formatCode="0.00">
                  <c:v>11.93285714285714</c:v>
                </c:pt>
                <c:pt idx="8" formatCode="0.00">
                  <c:v>14.08928571428571</c:v>
                </c:pt>
                <c:pt idx="9" formatCode="0.00">
                  <c:v>13.21881720430107</c:v>
                </c:pt>
                <c:pt idx="10" formatCode="0.00">
                  <c:v>12.017857142857141</c:v>
                </c:pt>
                <c:pt idx="11" formatCode="0.00">
                  <c:v>13.06495468277947</c:v>
                </c:pt>
                <c:pt idx="12" formatCode="0.00">
                  <c:v>12.236111111111111</c:v>
                </c:pt>
              </c:numCache>
            </c:numRef>
          </c:val>
        </c:ser>
        <c:ser>
          <c:idx val="2"/>
          <c:order val="2"/>
          <c:tx>
            <c:strRef>
              <c:f>'PPT SS COMMISSION'!$D$247</c:f>
              <c:strCache>
                <c:ptCount val="1"/>
                <c:pt idx="0">
                  <c:v> 2015</c:v>
                </c:pt>
              </c:strCache>
            </c:strRef>
          </c:tx>
          <c:invertIfNegative val="0"/>
          <c:cat>
            <c:strRef>
              <c:f>'PPT SS COMMISSION'!$A$248:$A$261</c:f>
              <c:strCache>
                <c:ptCount val="13"/>
                <c:pt idx="0">
                  <c:v>CFA AFORPROBA 41</c:v>
                </c:pt>
                <c:pt idx="1">
                  <c:v>CFA INTERPROF CH ME</c:v>
                </c:pt>
                <c:pt idx="2">
                  <c:v>CFAS 41</c:v>
                </c:pt>
                <c:pt idx="3">
                  <c:v>EME  IME LES GROUETS</c:v>
                </c:pt>
                <c:pt idx="4">
                  <c:v>LP ANDRE AMPERE</c:v>
                </c:pt>
                <c:pt idx="5">
                  <c:v>LP DENIS PAPIN</c:v>
                </c:pt>
                <c:pt idx="6">
                  <c:v>LP SONIA DELAUNAY</c:v>
                </c:pt>
                <c:pt idx="7">
                  <c:v>LP ST AIGNAN 41</c:v>
                </c:pt>
                <c:pt idx="8">
                  <c:v>LPO AUGUSTIN THIERRY</c:v>
                </c:pt>
                <c:pt idx="9">
                  <c:v>LPO HOTEL. ET TOURIS</c:v>
                </c:pt>
                <c:pt idx="10">
                  <c:v>LPO RONSARD</c:v>
                </c:pt>
                <c:pt idx="11">
                  <c:v>LYC LA PROVIDENCE</c:v>
                </c:pt>
                <c:pt idx="12">
                  <c:v>LYC SAINT JOSEPH</c:v>
                </c:pt>
              </c:strCache>
            </c:strRef>
          </c:cat>
          <c:val>
            <c:numRef>
              <c:f>'PPT SS COMMISSION'!$D$248:$D$261</c:f>
              <c:numCache>
                <c:formatCode>General</c:formatCode>
                <c:ptCount val="13"/>
                <c:pt idx="0" formatCode="0.00">
                  <c:v>11.985426008968609</c:v>
                </c:pt>
                <c:pt idx="2" formatCode="0.00">
                  <c:v>8.2083333333333304</c:v>
                </c:pt>
                <c:pt idx="3" formatCode="0.00">
                  <c:v>13.83333333333333</c:v>
                </c:pt>
                <c:pt idx="4" formatCode="0.00">
                  <c:v>13.30581039755352</c:v>
                </c:pt>
                <c:pt idx="5" formatCode="0.00">
                  <c:v>13.662207357859531</c:v>
                </c:pt>
                <c:pt idx="6" formatCode="0.00">
                  <c:v>13.13836276083466</c:v>
                </c:pt>
                <c:pt idx="7" formatCode="0.00">
                  <c:v>12.788541666666671</c:v>
                </c:pt>
                <c:pt idx="8" formatCode="0.00">
                  <c:v>13.93920454545454</c:v>
                </c:pt>
                <c:pt idx="9" formatCode="0.00">
                  <c:v>13.334170854271351</c:v>
                </c:pt>
                <c:pt idx="10" formatCode="0.00">
                  <c:v>11.295652173913041</c:v>
                </c:pt>
                <c:pt idx="11" formatCode="0.00">
                  <c:v>12.900597014925379</c:v>
                </c:pt>
                <c:pt idx="12" formatCode="0.00">
                  <c:v>11.3888888888889</c:v>
                </c:pt>
              </c:numCache>
            </c:numRef>
          </c:val>
        </c:ser>
        <c:dLbls>
          <c:showLegendKey val="0"/>
          <c:showVal val="0"/>
          <c:showCatName val="0"/>
          <c:showSerName val="0"/>
          <c:showPercent val="0"/>
          <c:showBubbleSize val="0"/>
        </c:dLbls>
        <c:gapWidth val="150"/>
        <c:axId val="466914176"/>
        <c:axId val="466917312"/>
      </c:barChart>
      <c:catAx>
        <c:axId val="466914176"/>
        <c:scaling>
          <c:orientation val="minMax"/>
        </c:scaling>
        <c:delete val="0"/>
        <c:axPos val="b"/>
        <c:numFmt formatCode="General" sourceLinked="0"/>
        <c:majorTickMark val="none"/>
        <c:minorTickMark val="none"/>
        <c:tickLblPos val="nextTo"/>
        <c:crossAx val="466917312"/>
        <c:crosses val="autoZero"/>
        <c:auto val="1"/>
        <c:lblAlgn val="ctr"/>
        <c:lblOffset val="100"/>
        <c:noMultiLvlLbl val="0"/>
      </c:catAx>
      <c:valAx>
        <c:axId val="466917312"/>
        <c:scaling>
          <c:orientation val="minMax"/>
          <c:min val="8"/>
        </c:scaling>
        <c:delete val="0"/>
        <c:axPos val="l"/>
        <c:majorGridlines/>
        <c:numFmt formatCode="0.00" sourceLinked="1"/>
        <c:majorTickMark val="none"/>
        <c:minorTickMark val="none"/>
        <c:tickLblPos val="nextTo"/>
        <c:crossAx val="466914176"/>
        <c:crosses val="autoZero"/>
        <c:crossBetween val="between"/>
      </c:valAx>
      <c:dTable>
        <c:showHorzBorder val="1"/>
        <c:showVertBorder val="1"/>
        <c:showOutline val="1"/>
        <c:showKeys val="1"/>
      </c:dTable>
    </c:plotArea>
    <c:plotVisOnly val="1"/>
    <c:dispBlanksAs val="gap"/>
    <c:showDLblsOverMax val="0"/>
  </c:chart>
  <c:externalData r:id="rId2">
    <c:autoUpdate val="0"/>
  </c:externalData>
  <c:extLst>
    <c:ext xmlns:c14="http://schemas.microsoft.com/office/drawing/2007/8/2/chart" uri="{781A3756-C4B2-4CAC-9D66-4F8BD8637D16}">
      <c14:pivotOptions>
        <c14:dropZoneFilter val="1"/>
        <c14:dropZoneCategories val="1"/>
      </c14:pivotOptions>
    </c:ext>
  </c:extLst>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43"/>
    </mc:Choice>
    <mc:Fallback>
      <c:style val="43"/>
    </mc:Fallback>
  </mc:AlternateContent>
  <c:clrMapOvr bg1="lt1" tx1="dk1" bg2="lt2" tx2="dk2" accent1="accent1" accent2="accent2" accent3="accent3" accent4="accent4" accent5="accent5" accent6="accent6" hlink="hlink" folHlink="folHlink"/>
  <c:pivotSource>
    <c:name>[creation base windev filière pro.xlsm]PPT SS COMMISSION!Tableau croisé dynamique11</c:name>
    <c:fmtId val="-1"/>
  </c:pivotSource>
  <c:chart>
    <c:title>
      <c:tx>
        <c:rich>
          <a:bodyPr/>
          <a:lstStyle/>
          <a:p>
            <a:pPr>
              <a:defRPr/>
            </a:pPr>
            <a:r>
              <a:rPr lang="fr-FR"/>
              <a:t>BAC PRO : Evolution des moyennes pour les établissements du 41</a:t>
            </a:r>
          </a:p>
        </c:rich>
      </c:tx>
      <c:layout/>
      <c:overlay val="0"/>
    </c:title>
    <c:autoTitleDeleted val="0"/>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
        <c:idx val="9"/>
        <c:marker>
          <c:symbol val="none"/>
        </c:marker>
      </c:pivotFmt>
      <c:pivotFmt>
        <c:idx val="10"/>
        <c:marker>
          <c:symbol val="none"/>
        </c:marker>
      </c:pivotFmt>
      <c:pivotFmt>
        <c:idx val="11"/>
        <c:marker>
          <c:symbol val="none"/>
        </c:marker>
      </c:pivotFmt>
      <c:pivotFmt>
        <c:idx val="12"/>
        <c:marker>
          <c:symbol val="none"/>
        </c:marker>
      </c:pivotFmt>
      <c:pivotFmt>
        <c:idx val="13"/>
        <c:marker>
          <c:symbol val="none"/>
        </c:marker>
      </c:pivotFmt>
      <c:pivotFmt>
        <c:idx val="14"/>
        <c:marker>
          <c:symbol val="none"/>
        </c:marker>
      </c:pivotFmt>
    </c:pivotFmts>
    <c:plotArea>
      <c:layout/>
      <c:barChart>
        <c:barDir val="col"/>
        <c:grouping val="clustered"/>
        <c:varyColors val="0"/>
        <c:ser>
          <c:idx val="0"/>
          <c:order val="0"/>
          <c:tx>
            <c:strRef>
              <c:f>'PPT SS COMMISSION'!$B$218</c:f>
              <c:strCache>
                <c:ptCount val="1"/>
                <c:pt idx="0">
                  <c:v> Moy 2011</c:v>
                </c:pt>
              </c:strCache>
            </c:strRef>
          </c:tx>
          <c:invertIfNegative val="0"/>
          <c:cat>
            <c:strRef>
              <c:f>'PPT SS COMMISSION'!$A$219:$A$229</c:f>
              <c:strCache>
                <c:ptCount val="10"/>
                <c:pt idx="0">
                  <c:v>CFA-CM 41</c:v>
                </c:pt>
                <c:pt idx="1">
                  <c:v>LP AMPERE</c:v>
                </c:pt>
                <c:pt idx="2">
                  <c:v>LP DENIS PAPIN</c:v>
                </c:pt>
                <c:pt idx="3">
                  <c:v>LP SONIA DELAUNAY</c:v>
                </c:pt>
                <c:pt idx="4">
                  <c:v>LP ST AIGNAN</c:v>
                </c:pt>
                <c:pt idx="5">
                  <c:v>LPO AUGUSTIN THIERRY</c:v>
                </c:pt>
                <c:pt idx="6">
                  <c:v>LPO RONSARD</c:v>
                </c:pt>
                <c:pt idx="7">
                  <c:v>LPOP LA PROVIDENCE</c:v>
                </c:pt>
                <c:pt idx="8">
                  <c:v>LPP ST JOSEPH 41</c:v>
                </c:pt>
                <c:pt idx="9">
                  <c:v>LYCEE HOTELIER</c:v>
                </c:pt>
              </c:strCache>
            </c:strRef>
          </c:cat>
          <c:val>
            <c:numRef>
              <c:f>'PPT SS COMMISSION'!$B$219:$B$229</c:f>
              <c:numCache>
                <c:formatCode>0.00</c:formatCode>
                <c:ptCount val="10"/>
                <c:pt idx="0">
                  <c:v>12.83333333333333</c:v>
                </c:pt>
                <c:pt idx="1">
                  <c:v>13.24311926605505</c:v>
                </c:pt>
                <c:pt idx="2">
                  <c:v>12.662114537444941</c:v>
                </c:pt>
                <c:pt idx="3">
                  <c:v>11.52443729903537</c:v>
                </c:pt>
                <c:pt idx="4">
                  <c:v>12.92820512820513</c:v>
                </c:pt>
                <c:pt idx="5">
                  <c:v>13.64242424242425</c:v>
                </c:pt>
                <c:pt idx="6">
                  <c:v>12.630555555555549</c:v>
                </c:pt>
                <c:pt idx="7">
                  <c:v>11.982065217391311</c:v>
                </c:pt>
                <c:pt idx="9">
                  <c:v>12.62</c:v>
                </c:pt>
              </c:numCache>
            </c:numRef>
          </c:val>
        </c:ser>
        <c:ser>
          <c:idx val="1"/>
          <c:order val="1"/>
          <c:tx>
            <c:strRef>
              <c:f>'PPT SS COMMISSION'!$C$218</c:f>
              <c:strCache>
                <c:ptCount val="1"/>
                <c:pt idx="0">
                  <c:v> Moy 2012</c:v>
                </c:pt>
              </c:strCache>
            </c:strRef>
          </c:tx>
          <c:invertIfNegative val="0"/>
          <c:cat>
            <c:strRef>
              <c:f>'PPT SS COMMISSION'!$A$219:$A$229</c:f>
              <c:strCache>
                <c:ptCount val="10"/>
                <c:pt idx="0">
                  <c:v>CFA-CM 41</c:v>
                </c:pt>
                <c:pt idx="1">
                  <c:v>LP AMPERE</c:v>
                </c:pt>
                <c:pt idx="2">
                  <c:v>LP DENIS PAPIN</c:v>
                </c:pt>
                <c:pt idx="3">
                  <c:v>LP SONIA DELAUNAY</c:v>
                </c:pt>
                <c:pt idx="4">
                  <c:v>LP ST AIGNAN</c:v>
                </c:pt>
                <c:pt idx="5">
                  <c:v>LPO AUGUSTIN THIERRY</c:v>
                </c:pt>
                <c:pt idx="6">
                  <c:v>LPO RONSARD</c:v>
                </c:pt>
                <c:pt idx="7">
                  <c:v>LPOP LA PROVIDENCE</c:v>
                </c:pt>
                <c:pt idx="8">
                  <c:v>LPP ST JOSEPH 41</c:v>
                </c:pt>
                <c:pt idx="9">
                  <c:v>LYCEE HOTELIER</c:v>
                </c:pt>
              </c:strCache>
            </c:strRef>
          </c:cat>
          <c:val>
            <c:numRef>
              <c:f>'PPT SS COMMISSION'!$C$219:$C$229</c:f>
              <c:numCache>
                <c:formatCode>0.00</c:formatCode>
                <c:ptCount val="10"/>
                <c:pt idx="0">
                  <c:v>13.34098360655738</c:v>
                </c:pt>
                <c:pt idx="1">
                  <c:v>13.88604651162791</c:v>
                </c:pt>
                <c:pt idx="2">
                  <c:v>12.900294117647061</c:v>
                </c:pt>
                <c:pt idx="3">
                  <c:v>12.382837528604121</c:v>
                </c:pt>
                <c:pt idx="4">
                  <c:v>11.31007194244604</c:v>
                </c:pt>
                <c:pt idx="5">
                  <c:v>13.680232558139529</c:v>
                </c:pt>
                <c:pt idx="6">
                  <c:v>10.240522875817</c:v>
                </c:pt>
                <c:pt idx="7">
                  <c:v>12.781410256410251</c:v>
                </c:pt>
                <c:pt idx="8">
                  <c:v>12.525</c:v>
                </c:pt>
                <c:pt idx="9">
                  <c:v>11.7869109947644</c:v>
                </c:pt>
              </c:numCache>
            </c:numRef>
          </c:val>
        </c:ser>
        <c:ser>
          <c:idx val="2"/>
          <c:order val="2"/>
          <c:tx>
            <c:strRef>
              <c:f>'PPT SS COMMISSION'!$D$218</c:f>
              <c:strCache>
                <c:ptCount val="1"/>
                <c:pt idx="0">
                  <c:v> Moy 2013</c:v>
                </c:pt>
              </c:strCache>
            </c:strRef>
          </c:tx>
          <c:invertIfNegative val="0"/>
          <c:cat>
            <c:strRef>
              <c:f>'PPT SS COMMISSION'!$A$219:$A$229</c:f>
              <c:strCache>
                <c:ptCount val="10"/>
                <c:pt idx="0">
                  <c:v>CFA-CM 41</c:v>
                </c:pt>
                <c:pt idx="1">
                  <c:v>LP AMPERE</c:v>
                </c:pt>
                <c:pt idx="2">
                  <c:v>LP DENIS PAPIN</c:v>
                </c:pt>
                <c:pt idx="3">
                  <c:v>LP SONIA DELAUNAY</c:v>
                </c:pt>
                <c:pt idx="4">
                  <c:v>LP ST AIGNAN</c:v>
                </c:pt>
                <c:pt idx="5">
                  <c:v>LPO AUGUSTIN THIERRY</c:v>
                </c:pt>
                <c:pt idx="6">
                  <c:v>LPO RONSARD</c:v>
                </c:pt>
                <c:pt idx="7">
                  <c:v>LPOP LA PROVIDENCE</c:v>
                </c:pt>
                <c:pt idx="8">
                  <c:v>LPP ST JOSEPH 41</c:v>
                </c:pt>
                <c:pt idx="9">
                  <c:v>LYCEE HOTELIER</c:v>
                </c:pt>
              </c:strCache>
            </c:strRef>
          </c:cat>
          <c:val>
            <c:numRef>
              <c:f>'PPT SS COMMISSION'!$D$219:$D$229</c:f>
              <c:numCache>
                <c:formatCode>0.00</c:formatCode>
                <c:ptCount val="10"/>
                <c:pt idx="0">
                  <c:v>13.338805970149251</c:v>
                </c:pt>
                <c:pt idx="1">
                  <c:v>13.26530612244898</c:v>
                </c:pt>
                <c:pt idx="2">
                  <c:v>13.06</c:v>
                </c:pt>
                <c:pt idx="3">
                  <c:v>11.28688524590164</c:v>
                </c:pt>
                <c:pt idx="4">
                  <c:v>9.9719512195121922</c:v>
                </c:pt>
                <c:pt idx="5">
                  <c:v>14.590173410404621</c:v>
                </c:pt>
                <c:pt idx="6">
                  <c:v>9.9556451612903221</c:v>
                </c:pt>
                <c:pt idx="7">
                  <c:v>11.86492146596858</c:v>
                </c:pt>
                <c:pt idx="8">
                  <c:v>12.17586206896552</c:v>
                </c:pt>
                <c:pt idx="9">
                  <c:v>13.1979381443299</c:v>
                </c:pt>
              </c:numCache>
            </c:numRef>
          </c:val>
        </c:ser>
        <c:ser>
          <c:idx val="3"/>
          <c:order val="3"/>
          <c:tx>
            <c:strRef>
              <c:f>'PPT SS COMMISSION'!$E$218</c:f>
              <c:strCache>
                <c:ptCount val="1"/>
                <c:pt idx="0">
                  <c:v> Moy 2014</c:v>
                </c:pt>
              </c:strCache>
            </c:strRef>
          </c:tx>
          <c:invertIfNegative val="0"/>
          <c:cat>
            <c:strRef>
              <c:f>'PPT SS COMMISSION'!$A$219:$A$229</c:f>
              <c:strCache>
                <c:ptCount val="10"/>
                <c:pt idx="0">
                  <c:v>CFA-CM 41</c:v>
                </c:pt>
                <c:pt idx="1">
                  <c:v>LP AMPERE</c:v>
                </c:pt>
                <c:pt idx="2">
                  <c:v>LP DENIS PAPIN</c:v>
                </c:pt>
                <c:pt idx="3">
                  <c:v>LP SONIA DELAUNAY</c:v>
                </c:pt>
                <c:pt idx="4">
                  <c:v>LP ST AIGNAN</c:v>
                </c:pt>
                <c:pt idx="5">
                  <c:v>LPO AUGUSTIN THIERRY</c:v>
                </c:pt>
                <c:pt idx="6">
                  <c:v>LPO RONSARD</c:v>
                </c:pt>
                <c:pt idx="7">
                  <c:v>LPOP LA PROVIDENCE</c:v>
                </c:pt>
                <c:pt idx="8">
                  <c:v>LPP ST JOSEPH 41</c:v>
                </c:pt>
                <c:pt idx="9">
                  <c:v>LYCEE HOTELIER</c:v>
                </c:pt>
              </c:strCache>
            </c:strRef>
          </c:cat>
          <c:val>
            <c:numRef>
              <c:f>'PPT SS COMMISSION'!$E$219:$E$229</c:f>
              <c:numCache>
                <c:formatCode>0.00</c:formatCode>
                <c:ptCount val="10"/>
                <c:pt idx="0">
                  <c:v>12.140625</c:v>
                </c:pt>
                <c:pt idx="1">
                  <c:v>14.053459119496861</c:v>
                </c:pt>
                <c:pt idx="2">
                  <c:v>13.21296296296296</c:v>
                </c:pt>
                <c:pt idx="3">
                  <c:v>13.14491869918699</c:v>
                </c:pt>
                <c:pt idx="4">
                  <c:v>12.306315789473681</c:v>
                </c:pt>
                <c:pt idx="5">
                  <c:v>12.9719298245614</c:v>
                </c:pt>
                <c:pt idx="6">
                  <c:v>11.497413793103449</c:v>
                </c:pt>
                <c:pt idx="7">
                  <c:v>12.16220735785955</c:v>
                </c:pt>
                <c:pt idx="8">
                  <c:v>11.866666666666671</c:v>
                </c:pt>
                <c:pt idx="9">
                  <c:v>12.976315789473681</c:v>
                </c:pt>
              </c:numCache>
            </c:numRef>
          </c:val>
        </c:ser>
        <c:ser>
          <c:idx val="4"/>
          <c:order val="4"/>
          <c:tx>
            <c:strRef>
              <c:f>'PPT SS COMMISSION'!$F$218</c:f>
              <c:strCache>
                <c:ptCount val="1"/>
                <c:pt idx="0">
                  <c:v> Moy 2015</c:v>
                </c:pt>
              </c:strCache>
            </c:strRef>
          </c:tx>
          <c:invertIfNegative val="0"/>
          <c:cat>
            <c:strRef>
              <c:f>'PPT SS COMMISSION'!$A$219:$A$229</c:f>
              <c:strCache>
                <c:ptCount val="10"/>
                <c:pt idx="0">
                  <c:v>CFA-CM 41</c:v>
                </c:pt>
                <c:pt idx="1">
                  <c:v>LP AMPERE</c:v>
                </c:pt>
                <c:pt idx="2">
                  <c:v>LP DENIS PAPIN</c:v>
                </c:pt>
                <c:pt idx="3">
                  <c:v>LP SONIA DELAUNAY</c:v>
                </c:pt>
                <c:pt idx="4">
                  <c:v>LP ST AIGNAN</c:v>
                </c:pt>
                <c:pt idx="5">
                  <c:v>LPO AUGUSTIN THIERRY</c:v>
                </c:pt>
                <c:pt idx="6">
                  <c:v>LPO RONSARD</c:v>
                </c:pt>
                <c:pt idx="7">
                  <c:v>LPOP LA PROVIDENCE</c:v>
                </c:pt>
                <c:pt idx="8">
                  <c:v>LPP ST JOSEPH 41</c:v>
                </c:pt>
                <c:pt idx="9">
                  <c:v>LYCEE HOTELIER</c:v>
                </c:pt>
              </c:strCache>
            </c:strRef>
          </c:cat>
          <c:val>
            <c:numRef>
              <c:f>'PPT SS COMMISSION'!$F$219:$F$229</c:f>
              <c:numCache>
                <c:formatCode>0.00</c:formatCode>
                <c:ptCount val="10"/>
                <c:pt idx="0">
                  <c:v>11.52777777777778</c:v>
                </c:pt>
                <c:pt idx="1">
                  <c:v>12.52287581699346</c:v>
                </c:pt>
                <c:pt idx="2">
                  <c:v>12.22783882783882</c:v>
                </c:pt>
                <c:pt idx="3">
                  <c:v>12.999607843137261</c:v>
                </c:pt>
                <c:pt idx="4">
                  <c:v>13.244094488188971</c:v>
                </c:pt>
                <c:pt idx="5">
                  <c:v>13.43895348837208</c:v>
                </c:pt>
                <c:pt idx="6">
                  <c:v>12.205223880597011</c:v>
                </c:pt>
                <c:pt idx="7">
                  <c:v>13.13197278911564</c:v>
                </c:pt>
                <c:pt idx="8">
                  <c:v>13.631578947368419</c:v>
                </c:pt>
                <c:pt idx="9">
                  <c:v>12.981617647058821</c:v>
                </c:pt>
              </c:numCache>
            </c:numRef>
          </c:val>
        </c:ser>
        <c:dLbls>
          <c:showLegendKey val="0"/>
          <c:showVal val="0"/>
          <c:showCatName val="0"/>
          <c:showSerName val="0"/>
          <c:showPercent val="0"/>
          <c:showBubbleSize val="0"/>
        </c:dLbls>
        <c:gapWidth val="150"/>
        <c:axId val="466914568"/>
        <c:axId val="466919272"/>
      </c:barChart>
      <c:catAx>
        <c:axId val="466914568"/>
        <c:scaling>
          <c:orientation val="minMax"/>
        </c:scaling>
        <c:delete val="0"/>
        <c:axPos val="b"/>
        <c:numFmt formatCode="General" sourceLinked="0"/>
        <c:majorTickMark val="none"/>
        <c:minorTickMark val="none"/>
        <c:tickLblPos val="nextTo"/>
        <c:crossAx val="466919272"/>
        <c:crosses val="autoZero"/>
        <c:auto val="1"/>
        <c:lblAlgn val="ctr"/>
        <c:lblOffset val="100"/>
        <c:noMultiLvlLbl val="0"/>
      </c:catAx>
      <c:valAx>
        <c:axId val="466919272"/>
        <c:scaling>
          <c:orientation val="minMax"/>
          <c:min val="8"/>
        </c:scaling>
        <c:delete val="0"/>
        <c:axPos val="l"/>
        <c:majorGridlines/>
        <c:numFmt formatCode="0.00" sourceLinked="1"/>
        <c:majorTickMark val="none"/>
        <c:minorTickMark val="none"/>
        <c:tickLblPos val="nextTo"/>
        <c:crossAx val="466914568"/>
        <c:crosses val="autoZero"/>
        <c:crossBetween val="between"/>
      </c:valAx>
      <c:dTable>
        <c:showHorzBorder val="1"/>
        <c:showVertBorder val="1"/>
        <c:showOutline val="1"/>
        <c:showKeys val="1"/>
      </c:dTable>
    </c:plotArea>
    <c:plotVisOnly val="1"/>
    <c:dispBlanksAs val="gap"/>
    <c:showDLblsOverMax val="0"/>
  </c:chart>
  <c:externalData r:id="rId2">
    <c:autoUpdate val="0"/>
  </c:externalData>
  <c:extLst>
    <c:ext xmlns:c14="http://schemas.microsoft.com/office/drawing/2007/8/2/chart" uri="{781A3756-C4B2-4CAC-9D66-4F8BD8637D16}">
      <c14:pivotOptions>
        <c14:dropZoneFilter val="1"/>
        <c14:dropZoneCategories val="1"/>
      </c14:pivotOptions>
    </c:ext>
  </c:extLst>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48"/>
    </mc:Choice>
    <mc:Fallback>
      <c:style val="48"/>
    </mc:Fallback>
  </mc:AlternateContent>
  <c:clrMapOvr bg1="lt1" tx1="dk1" bg2="lt2" tx2="dk2" accent1="accent1" accent2="accent2" accent3="accent3" accent4="accent4" accent5="accent5" accent6="accent6" hlink="hlink" folHlink="folHlink"/>
  <c:pivotSource>
    <c:name>[creation base windev filière CAPBEP.xlsm]PPT SS COMMISSION!Tableau croisé dynamique6</c:name>
    <c:fmtId val="-1"/>
  </c:pivotSource>
  <c:chart>
    <c:title>
      <c:tx>
        <c:rich>
          <a:bodyPr/>
          <a:lstStyle/>
          <a:p>
            <a:pPr>
              <a:defRPr/>
            </a:pPr>
            <a:r>
              <a:rPr lang="fr-FR"/>
              <a:t>CAP/BEP : Evolution des moyenness pour les établissements du 37 (1/2)</a:t>
            </a:r>
          </a:p>
        </c:rich>
      </c:tx>
      <c:layout/>
      <c:overlay val="0"/>
    </c:title>
    <c:autoTitleDeleted val="0"/>
    <c:pivotFmts>
      <c:pivotFmt>
        <c:idx val="0"/>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s>
    <c:plotArea>
      <c:layout/>
      <c:barChart>
        <c:barDir val="col"/>
        <c:grouping val="clustered"/>
        <c:varyColors val="0"/>
        <c:ser>
          <c:idx val="0"/>
          <c:order val="0"/>
          <c:tx>
            <c:strRef>
              <c:f>'PPT SS COMMISSION'!$B$220</c:f>
              <c:strCache>
                <c:ptCount val="1"/>
                <c:pt idx="0">
                  <c:v> 2013</c:v>
                </c:pt>
              </c:strCache>
            </c:strRef>
          </c:tx>
          <c:invertIfNegative val="0"/>
          <c:cat>
            <c:strRef>
              <c:f>'PPT SS COMMISSION'!$A$221:$A$233</c:f>
              <c:strCache>
                <c:ptCount val="12"/>
                <c:pt idx="0">
                  <c:v>CFA DES DOUETS</c:v>
                </c:pt>
                <c:pt idx="1">
                  <c:v>IME ST MARTIN DOUETS</c:v>
                </c:pt>
                <c:pt idx="2">
                  <c:v>LP ALBERT BAYET</c:v>
                </c:pt>
                <c:pt idx="3">
                  <c:v>LP D'ARSONVAL</c:v>
                </c:pt>
                <c:pt idx="4">
                  <c:v>LP FRANCOIS CLOUET</c:v>
                </c:pt>
                <c:pt idx="5">
                  <c:v>LP GUSTAVE EIFFEL</c:v>
                </c:pt>
                <c:pt idx="6">
                  <c:v>LP MARTIN NADAUD</c:v>
                </c:pt>
                <c:pt idx="7">
                  <c:v>LP SAINT VINCENT DE</c:v>
                </c:pt>
                <c:pt idx="8">
                  <c:v>LP VICTOR LALOUX</c:v>
                </c:pt>
                <c:pt idx="9">
                  <c:v>LPO FRANCOIS RABELAI</c:v>
                </c:pt>
                <c:pt idx="10">
                  <c:v>LYC SAINT GATIEN</c:v>
                </c:pt>
                <c:pt idx="11">
                  <c:v>LYC STE MARGUERITE</c:v>
                </c:pt>
              </c:strCache>
            </c:strRef>
          </c:cat>
          <c:val>
            <c:numRef>
              <c:f>'PPT SS COMMISSION'!$B$221:$B$233</c:f>
              <c:numCache>
                <c:formatCode>0.00</c:formatCode>
                <c:ptCount val="12"/>
                <c:pt idx="0">
                  <c:v>12.606060606060611</c:v>
                </c:pt>
                <c:pt idx="1">
                  <c:v>8.1666666666666696</c:v>
                </c:pt>
                <c:pt idx="2">
                  <c:v>12.70738636363636</c:v>
                </c:pt>
                <c:pt idx="3">
                  <c:v>13.81034482758621</c:v>
                </c:pt>
                <c:pt idx="4">
                  <c:v>12.295705521472399</c:v>
                </c:pt>
                <c:pt idx="5">
                  <c:v>13.68164251207731</c:v>
                </c:pt>
                <c:pt idx="6">
                  <c:v>12.605026455026451</c:v>
                </c:pt>
                <c:pt idx="7">
                  <c:v>11.89545454545455</c:v>
                </c:pt>
                <c:pt idx="8">
                  <c:v>11.534347826086959</c:v>
                </c:pt>
                <c:pt idx="9">
                  <c:v>14.27051282051282</c:v>
                </c:pt>
                <c:pt idx="10">
                  <c:v>13.97037037037037</c:v>
                </c:pt>
                <c:pt idx="11">
                  <c:v>11.91666666666667</c:v>
                </c:pt>
              </c:numCache>
            </c:numRef>
          </c:val>
        </c:ser>
        <c:ser>
          <c:idx val="1"/>
          <c:order val="1"/>
          <c:tx>
            <c:strRef>
              <c:f>'PPT SS COMMISSION'!$C$220</c:f>
              <c:strCache>
                <c:ptCount val="1"/>
                <c:pt idx="0">
                  <c:v> 2014</c:v>
                </c:pt>
              </c:strCache>
            </c:strRef>
          </c:tx>
          <c:invertIfNegative val="0"/>
          <c:cat>
            <c:strRef>
              <c:f>'PPT SS COMMISSION'!$A$221:$A$233</c:f>
              <c:strCache>
                <c:ptCount val="12"/>
                <c:pt idx="0">
                  <c:v>CFA DES DOUETS</c:v>
                </c:pt>
                <c:pt idx="1">
                  <c:v>IME ST MARTIN DOUETS</c:v>
                </c:pt>
                <c:pt idx="2">
                  <c:v>LP ALBERT BAYET</c:v>
                </c:pt>
                <c:pt idx="3">
                  <c:v>LP D'ARSONVAL</c:v>
                </c:pt>
                <c:pt idx="4">
                  <c:v>LP FRANCOIS CLOUET</c:v>
                </c:pt>
                <c:pt idx="5">
                  <c:v>LP GUSTAVE EIFFEL</c:v>
                </c:pt>
                <c:pt idx="6">
                  <c:v>LP MARTIN NADAUD</c:v>
                </c:pt>
                <c:pt idx="7">
                  <c:v>LP SAINT VINCENT DE</c:v>
                </c:pt>
                <c:pt idx="8">
                  <c:v>LP VICTOR LALOUX</c:v>
                </c:pt>
                <c:pt idx="9">
                  <c:v>LPO FRANCOIS RABELAI</c:v>
                </c:pt>
                <c:pt idx="10">
                  <c:v>LYC SAINT GATIEN</c:v>
                </c:pt>
                <c:pt idx="11">
                  <c:v>LYC STE MARGUERITE</c:v>
                </c:pt>
              </c:strCache>
            </c:strRef>
          </c:cat>
          <c:val>
            <c:numRef>
              <c:f>'PPT SS COMMISSION'!$C$221:$C$233</c:f>
              <c:numCache>
                <c:formatCode>0.00</c:formatCode>
                <c:ptCount val="12"/>
                <c:pt idx="0">
                  <c:v>13.79166666666667</c:v>
                </c:pt>
                <c:pt idx="1">
                  <c:v>9.5</c:v>
                </c:pt>
                <c:pt idx="2">
                  <c:v>12.670833333333331</c:v>
                </c:pt>
                <c:pt idx="3">
                  <c:v>13.23745454545455</c:v>
                </c:pt>
                <c:pt idx="4">
                  <c:v>13.320696324951641</c:v>
                </c:pt>
                <c:pt idx="5">
                  <c:v>14.337037037037041</c:v>
                </c:pt>
                <c:pt idx="6">
                  <c:v>11.965634674922599</c:v>
                </c:pt>
                <c:pt idx="7">
                  <c:v>12.2579185520362</c:v>
                </c:pt>
                <c:pt idx="8">
                  <c:v>12.0796645702306</c:v>
                </c:pt>
                <c:pt idx="9">
                  <c:v>12.53472222222222</c:v>
                </c:pt>
                <c:pt idx="10">
                  <c:v>14.254285714285709</c:v>
                </c:pt>
                <c:pt idx="11">
                  <c:v>13.52739726027397</c:v>
                </c:pt>
              </c:numCache>
            </c:numRef>
          </c:val>
        </c:ser>
        <c:ser>
          <c:idx val="2"/>
          <c:order val="2"/>
          <c:tx>
            <c:strRef>
              <c:f>'PPT SS COMMISSION'!$D$220</c:f>
              <c:strCache>
                <c:ptCount val="1"/>
                <c:pt idx="0">
                  <c:v> 2015</c:v>
                </c:pt>
              </c:strCache>
            </c:strRef>
          </c:tx>
          <c:invertIfNegative val="0"/>
          <c:cat>
            <c:strRef>
              <c:f>'PPT SS COMMISSION'!$A$221:$A$233</c:f>
              <c:strCache>
                <c:ptCount val="12"/>
                <c:pt idx="0">
                  <c:v>CFA DES DOUETS</c:v>
                </c:pt>
                <c:pt idx="1">
                  <c:v>IME ST MARTIN DOUETS</c:v>
                </c:pt>
                <c:pt idx="2">
                  <c:v>LP ALBERT BAYET</c:v>
                </c:pt>
                <c:pt idx="3">
                  <c:v>LP D'ARSONVAL</c:v>
                </c:pt>
                <c:pt idx="4">
                  <c:v>LP FRANCOIS CLOUET</c:v>
                </c:pt>
                <c:pt idx="5">
                  <c:v>LP GUSTAVE EIFFEL</c:v>
                </c:pt>
                <c:pt idx="6">
                  <c:v>LP MARTIN NADAUD</c:v>
                </c:pt>
                <c:pt idx="7">
                  <c:v>LP SAINT VINCENT DE</c:v>
                </c:pt>
                <c:pt idx="8">
                  <c:v>LP VICTOR LALOUX</c:v>
                </c:pt>
                <c:pt idx="9">
                  <c:v>LPO FRANCOIS RABELAI</c:v>
                </c:pt>
                <c:pt idx="10">
                  <c:v>LYC SAINT GATIEN</c:v>
                </c:pt>
                <c:pt idx="11">
                  <c:v>LYC STE MARGUERITE</c:v>
                </c:pt>
              </c:strCache>
            </c:strRef>
          </c:cat>
          <c:val>
            <c:numRef>
              <c:f>'PPT SS COMMISSION'!$D$221:$D$233</c:f>
              <c:numCache>
                <c:formatCode>0.00</c:formatCode>
                <c:ptCount val="12"/>
                <c:pt idx="1">
                  <c:v>12.5</c:v>
                </c:pt>
                <c:pt idx="2">
                  <c:v>13.016032064128259</c:v>
                </c:pt>
                <c:pt idx="3">
                  <c:v>13.228363636363619</c:v>
                </c:pt>
                <c:pt idx="4">
                  <c:v>13.97272727272728</c:v>
                </c:pt>
                <c:pt idx="5">
                  <c:v>13.71324200913242</c:v>
                </c:pt>
                <c:pt idx="6">
                  <c:v>12.64306358381503</c:v>
                </c:pt>
                <c:pt idx="7">
                  <c:v>12.694000000000001</c:v>
                </c:pt>
                <c:pt idx="8">
                  <c:v>13.08158415841584</c:v>
                </c:pt>
                <c:pt idx="9">
                  <c:v>12.146875</c:v>
                </c:pt>
                <c:pt idx="10">
                  <c:v>12.533707865168539</c:v>
                </c:pt>
                <c:pt idx="11">
                  <c:v>12.116666666666671</c:v>
                </c:pt>
              </c:numCache>
            </c:numRef>
          </c:val>
        </c:ser>
        <c:dLbls>
          <c:showLegendKey val="0"/>
          <c:showVal val="0"/>
          <c:showCatName val="0"/>
          <c:showSerName val="0"/>
          <c:showPercent val="0"/>
          <c:showBubbleSize val="0"/>
        </c:dLbls>
        <c:gapWidth val="150"/>
        <c:axId val="469111768"/>
        <c:axId val="469108632"/>
      </c:barChart>
      <c:catAx>
        <c:axId val="469111768"/>
        <c:scaling>
          <c:orientation val="minMax"/>
        </c:scaling>
        <c:delete val="0"/>
        <c:axPos val="b"/>
        <c:numFmt formatCode="General" sourceLinked="0"/>
        <c:majorTickMark val="none"/>
        <c:minorTickMark val="none"/>
        <c:tickLblPos val="nextTo"/>
        <c:crossAx val="469108632"/>
        <c:crosses val="autoZero"/>
        <c:auto val="1"/>
        <c:lblAlgn val="ctr"/>
        <c:lblOffset val="100"/>
        <c:noMultiLvlLbl val="0"/>
      </c:catAx>
      <c:valAx>
        <c:axId val="469108632"/>
        <c:scaling>
          <c:orientation val="minMax"/>
          <c:min val="8"/>
        </c:scaling>
        <c:delete val="0"/>
        <c:axPos val="l"/>
        <c:majorGridlines/>
        <c:numFmt formatCode="0.00" sourceLinked="1"/>
        <c:majorTickMark val="none"/>
        <c:minorTickMark val="none"/>
        <c:tickLblPos val="nextTo"/>
        <c:crossAx val="469111768"/>
        <c:crosses val="autoZero"/>
        <c:crossBetween val="between"/>
      </c:valAx>
      <c:dTable>
        <c:showHorzBorder val="1"/>
        <c:showVertBorder val="1"/>
        <c:showOutline val="1"/>
        <c:showKeys val="1"/>
      </c:dTable>
    </c:plotArea>
    <c:plotVisOnly val="1"/>
    <c:dispBlanksAs val="gap"/>
    <c:showDLblsOverMax val="0"/>
  </c:chart>
  <c:externalData r:id="rId2">
    <c:autoUpdate val="0"/>
  </c:externalData>
  <c:extLst>
    <c:ext xmlns:c14="http://schemas.microsoft.com/office/drawing/2007/8/2/chart" uri="{781A3756-C4B2-4CAC-9D66-4F8BD8637D16}">
      <c14:pivotOptions>
        <c14:dropZoneFilter val="1"/>
        <c14:dropZoneCategories val="1"/>
        <c14:dropZoneData val="1"/>
      </c14:pivotOptions>
    </c:ext>
  </c:extLst>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48"/>
    </mc:Choice>
    <mc:Fallback>
      <c:style val="48"/>
    </mc:Fallback>
  </mc:AlternateContent>
  <c:clrMapOvr bg1="lt1" tx1="dk1" bg2="lt2" tx2="dk2" accent1="accent1" accent2="accent2" accent3="accent3" accent4="accent4" accent5="accent5" accent6="accent6" hlink="hlink" folHlink="folHlink"/>
  <c:pivotSource>
    <c:name>[creation base windev filière CAPBEP.xlsm]PPT SS COMMISSION!Tableau croisé dynamique7</c:name>
    <c:fmtId val="-1"/>
  </c:pivotSource>
  <c:chart>
    <c:title>
      <c:tx>
        <c:rich>
          <a:bodyPr/>
          <a:lstStyle/>
          <a:p>
            <a:pPr>
              <a:defRPr/>
            </a:pPr>
            <a:r>
              <a:rPr lang="fr-FR"/>
              <a:t>CAP/BEP : Evolution des moyennes pour les établissements du 37 (2/2)</a:t>
            </a:r>
          </a:p>
        </c:rich>
      </c:tx>
      <c:layout/>
      <c:overlay val="0"/>
    </c:title>
    <c:autoTitleDeleted val="0"/>
    <c:pivotFmts>
      <c:pivotFmt>
        <c:idx val="0"/>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s>
    <c:plotArea>
      <c:layout/>
      <c:barChart>
        <c:barDir val="col"/>
        <c:grouping val="clustered"/>
        <c:varyColors val="0"/>
        <c:ser>
          <c:idx val="0"/>
          <c:order val="0"/>
          <c:tx>
            <c:strRef>
              <c:f>'PPT SS COMMISSION'!$M$220</c:f>
              <c:strCache>
                <c:ptCount val="1"/>
                <c:pt idx="0">
                  <c:v> 2013</c:v>
                </c:pt>
              </c:strCache>
            </c:strRef>
          </c:tx>
          <c:invertIfNegative val="0"/>
          <c:cat>
            <c:strRef>
              <c:f>'PPT SS COMMISSION'!$L$221:$L$235</c:f>
              <c:strCache>
                <c:ptCount val="14"/>
                <c:pt idx="0">
                  <c:v>BTP CFA 37</c:v>
                </c:pt>
                <c:pt idx="1">
                  <c:v>CFA CARTIF</c:v>
                </c:pt>
                <c:pt idx="2">
                  <c:v>CFA DE LA PROPRETE</c:v>
                </c:pt>
                <c:pt idx="3">
                  <c:v>CFAI CENTRE ANT. AMB</c:v>
                </c:pt>
                <c:pt idx="4">
                  <c:v>ITEP METTRAY</c:v>
                </c:pt>
                <c:pt idx="5">
                  <c:v>LP BEAUREGARD</c:v>
                </c:pt>
                <c:pt idx="6">
                  <c:v>LP EMILE DELATAILLE</c:v>
                </c:pt>
                <c:pt idx="7">
                  <c:v>LP FRANCOIS CLOUET</c:v>
                </c:pt>
                <c:pt idx="8">
                  <c:v>LP HENRI BECQUEREL</c:v>
                </c:pt>
                <c:pt idx="9">
                  <c:v>LP JEAN CHAPTAL</c:v>
                </c:pt>
                <c:pt idx="10">
                  <c:v>LP JOSEPH CUGNOT</c:v>
                </c:pt>
                <c:pt idx="11">
                  <c:v>LP SAINT MARTIN</c:v>
                </c:pt>
                <c:pt idx="12">
                  <c:v>LYC ESTHETIQUE DE TO</c:v>
                </c:pt>
                <c:pt idx="13">
                  <c:v>LYC FONTIVILLE</c:v>
                </c:pt>
              </c:strCache>
            </c:strRef>
          </c:cat>
          <c:val>
            <c:numRef>
              <c:f>'PPT SS COMMISSION'!$M$221:$M$235</c:f>
              <c:numCache>
                <c:formatCode>0.00</c:formatCode>
                <c:ptCount val="14"/>
                <c:pt idx="0">
                  <c:v>12.137285902503271</c:v>
                </c:pt>
                <c:pt idx="1">
                  <c:v>13.66666666666667</c:v>
                </c:pt>
                <c:pt idx="2">
                  <c:v>12.509803921568629</c:v>
                </c:pt>
                <c:pt idx="3">
                  <c:v>13.53333333333334</c:v>
                </c:pt>
                <c:pt idx="4">
                  <c:v>11.33333333333333</c:v>
                </c:pt>
                <c:pt idx="5">
                  <c:v>11.99462365591398</c:v>
                </c:pt>
                <c:pt idx="6">
                  <c:v>12.609890109890109</c:v>
                </c:pt>
                <c:pt idx="7">
                  <c:v>12.295705521472399</c:v>
                </c:pt>
                <c:pt idx="8">
                  <c:v>12.089072847682109</c:v>
                </c:pt>
                <c:pt idx="9">
                  <c:v>14.30804953560372</c:v>
                </c:pt>
                <c:pt idx="10">
                  <c:v>13.67842323651452</c:v>
                </c:pt>
                <c:pt idx="11">
                  <c:v>13.511111111111109</c:v>
                </c:pt>
                <c:pt idx="12">
                  <c:v>12.28260869565217</c:v>
                </c:pt>
                <c:pt idx="13">
                  <c:v>12.678409090909099</c:v>
                </c:pt>
              </c:numCache>
            </c:numRef>
          </c:val>
        </c:ser>
        <c:ser>
          <c:idx val="1"/>
          <c:order val="1"/>
          <c:tx>
            <c:strRef>
              <c:f>'PPT SS COMMISSION'!$N$220</c:f>
              <c:strCache>
                <c:ptCount val="1"/>
                <c:pt idx="0">
                  <c:v> 2014</c:v>
                </c:pt>
              </c:strCache>
            </c:strRef>
          </c:tx>
          <c:invertIfNegative val="0"/>
          <c:cat>
            <c:strRef>
              <c:f>'PPT SS COMMISSION'!$L$221:$L$235</c:f>
              <c:strCache>
                <c:ptCount val="14"/>
                <c:pt idx="0">
                  <c:v>BTP CFA 37</c:v>
                </c:pt>
                <c:pt idx="1">
                  <c:v>CFA CARTIF</c:v>
                </c:pt>
                <c:pt idx="2">
                  <c:v>CFA DE LA PROPRETE</c:v>
                </c:pt>
                <c:pt idx="3">
                  <c:v>CFAI CENTRE ANT. AMB</c:v>
                </c:pt>
                <c:pt idx="4">
                  <c:v>ITEP METTRAY</c:v>
                </c:pt>
                <c:pt idx="5">
                  <c:v>LP BEAUREGARD</c:v>
                </c:pt>
                <c:pt idx="6">
                  <c:v>LP EMILE DELATAILLE</c:v>
                </c:pt>
                <c:pt idx="7">
                  <c:v>LP FRANCOIS CLOUET</c:v>
                </c:pt>
                <c:pt idx="8">
                  <c:v>LP HENRI BECQUEREL</c:v>
                </c:pt>
                <c:pt idx="9">
                  <c:v>LP JEAN CHAPTAL</c:v>
                </c:pt>
                <c:pt idx="10">
                  <c:v>LP JOSEPH CUGNOT</c:v>
                </c:pt>
                <c:pt idx="11">
                  <c:v>LP SAINT MARTIN</c:v>
                </c:pt>
                <c:pt idx="12">
                  <c:v>LYC ESTHETIQUE DE TO</c:v>
                </c:pt>
                <c:pt idx="13">
                  <c:v>LYC FONTIVILLE</c:v>
                </c:pt>
              </c:strCache>
            </c:strRef>
          </c:cat>
          <c:val>
            <c:numRef>
              <c:f>'PPT SS COMMISSION'!$N$221:$N$235</c:f>
              <c:numCache>
                <c:formatCode>0.00</c:formatCode>
                <c:ptCount val="14"/>
                <c:pt idx="0">
                  <c:v>12.02819237147593</c:v>
                </c:pt>
                <c:pt idx="1">
                  <c:v>13.77777777777778</c:v>
                </c:pt>
                <c:pt idx="2">
                  <c:v>12.04166666666667</c:v>
                </c:pt>
                <c:pt idx="3">
                  <c:v>13.174796747967481</c:v>
                </c:pt>
                <c:pt idx="5">
                  <c:v>9.6194968553459201</c:v>
                </c:pt>
                <c:pt idx="6">
                  <c:v>12.337004405286351</c:v>
                </c:pt>
                <c:pt idx="7">
                  <c:v>13.320696324951641</c:v>
                </c:pt>
                <c:pt idx="8">
                  <c:v>13.337037037037019</c:v>
                </c:pt>
                <c:pt idx="9">
                  <c:v>13.965806451612901</c:v>
                </c:pt>
                <c:pt idx="10">
                  <c:v>13.427857142857119</c:v>
                </c:pt>
                <c:pt idx="11">
                  <c:v>12.913043478260869</c:v>
                </c:pt>
                <c:pt idx="12">
                  <c:v>14.36125</c:v>
                </c:pt>
                <c:pt idx="13">
                  <c:v>12.58333333333333</c:v>
                </c:pt>
              </c:numCache>
            </c:numRef>
          </c:val>
        </c:ser>
        <c:ser>
          <c:idx val="2"/>
          <c:order val="2"/>
          <c:tx>
            <c:strRef>
              <c:f>'PPT SS COMMISSION'!$O$220</c:f>
              <c:strCache>
                <c:ptCount val="1"/>
                <c:pt idx="0">
                  <c:v> 2015</c:v>
                </c:pt>
              </c:strCache>
            </c:strRef>
          </c:tx>
          <c:invertIfNegative val="0"/>
          <c:cat>
            <c:strRef>
              <c:f>'PPT SS COMMISSION'!$L$221:$L$235</c:f>
              <c:strCache>
                <c:ptCount val="14"/>
                <c:pt idx="0">
                  <c:v>BTP CFA 37</c:v>
                </c:pt>
                <c:pt idx="1">
                  <c:v>CFA CARTIF</c:v>
                </c:pt>
                <c:pt idx="2">
                  <c:v>CFA DE LA PROPRETE</c:v>
                </c:pt>
                <c:pt idx="3">
                  <c:v>CFAI CENTRE ANT. AMB</c:v>
                </c:pt>
                <c:pt idx="4">
                  <c:v>ITEP METTRAY</c:v>
                </c:pt>
                <c:pt idx="5">
                  <c:v>LP BEAUREGARD</c:v>
                </c:pt>
                <c:pt idx="6">
                  <c:v>LP EMILE DELATAILLE</c:v>
                </c:pt>
                <c:pt idx="7">
                  <c:v>LP FRANCOIS CLOUET</c:v>
                </c:pt>
                <c:pt idx="8">
                  <c:v>LP HENRI BECQUEREL</c:v>
                </c:pt>
                <c:pt idx="9">
                  <c:v>LP JEAN CHAPTAL</c:v>
                </c:pt>
                <c:pt idx="10">
                  <c:v>LP JOSEPH CUGNOT</c:v>
                </c:pt>
                <c:pt idx="11">
                  <c:v>LP SAINT MARTIN</c:v>
                </c:pt>
                <c:pt idx="12">
                  <c:v>LYC ESTHETIQUE DE TO</c:v>
                </c:pt>
                <c:pt idx="13">
                  <c:v>LYC FONTIVILLE</c:v>
                </c:pt>
              </c:strCache>
            </c:strRef>
          </c:cat>
          <c:val>
            <c:numRef>
              <c:f>'PPT SS COMMISSION'!$O$221:$O$235</c:f>
              <c:numCache>
                <c:formatCode>0.00</c:formatCode>
                <c:ptCount val="14"/>
                <c:pt idx="0">
                  <c:v>11.57199211045363</c:v>
                </c:pt>
                <c:pt idx="1">
                  <c:v>13.0897435897436</c:v>
                </c:pt>
                <c:pt idx="2">
                  <c:v>13.476190476190469</c:v>
                </c:pt>
                <c:pt idx="3">
                  <c:v>13.40666666666667</c:v>
                </c:pt>
                <c:pt idx="5">
                  <c:v>11.094202898550719</c:v>
                </c:pt>
                <c:pt idx="6">
                  <c:v>12.46601941747573</c:v>
                </c:pt>
                <c:pt idx="7">
                  <c:v>13.97272727272728</c:v>
                </c:pt>
                <c:pt idx="8">
                  <c:v>13.505000000000001</c:v>
                </c:pt>
                <c:pt idx="9">
                  <c:v>14.06592592592593</c:v>
                </c:pt>
                <c:pt idx="10">
                  <c:v>12.83535714285714</c:v>
                </c:pt>
                <c:pt idx="11">
                  <c:v>14.512048192771079</c:v>
                </c:pt>
                <c:pt idx="12">
                  <c:v>13.119718309859151</c:v>
                </c:pt>
                <c:pt idx="13">
                  <c:v>13.786324786324791</c:v>
                </c:pt>
              </c:numCache>
            </c:numRef>
          </c:val>
        </c:ser>
        <c:dLbls>
          <c:showLegendKey val="0"/>
          <c:showVal val="0"/>
          <c:showCatName val="0"/>
          <c:showSerName val="0"/>
          <c:showPercent val="0"/>
          <c:showBubbleSize val="0"/>
        </c:dLbls>
        <c:gapWidth val="150"/>
        <c:axId val="469113336"/>
        <c:axId val="469113728"/>
      </c:barChart>
      <c:catAx>
        <c:axId val="469113336"/>
        <c:scaling>
          <c:orientation val="minMax"/>
        </c:scaling>
        <c:delete val="0"/>
        <c:axPos val="b"/>
        <c:numFmt formatCode="General" sourceLinked="0"/>
        <c:majorTickMark val="none"/>
        <c:minorTickMark val="none"/>
        <c:tickLblPos val="nextTo"/>
        <c:crossAx val="469113728"/>
        <c:crosses val="autoZero"/>
        <c:auto val="1"/>
        <c:lblAlgn val="ctr"/>
        <c:lblOffset val="100"/>
        <c:noMultiLvlLbl val="0"/>
      </c:catAx>
      <c:valAx>
        <c:axId val="469113728"/>
        <c:scaling>
          <c:orientation val="minMax"/>
          <c:min val="8"/>
        </c:scaling>
        <c:delete val="0"/>
        <c:axPos val="l"/>
        <c:majorGridlines/>
        <c:numFmt formatCode="0.00" sourceLinked="1"/>
        <c:majorTickMark val="none"/>
        <c:minorTickMark val="none"/>
        <c:tickLblPos val="nextTo"/>
        <c:crossAx val="469113336"/>
        <c:crosses val="autoZero"/>
        <c:crossBetween val="between"/>
      </c:valAx>
      <c:dTable>
        <c:showHorzBorder val="1"/>
        <c:showVertBorder val="1"/>
        <c:showOutline val="1"/>
        <c:showKeys val="1"/>
      </c:dTable>
    </c:plotArea>
    <c:plotVisOnly val="1"/>
    <c:dispBlanksAs val="gap"/>
    <c:showDLblsOverMax val="0"/>
  </c:chart>
  <c:externalData r:id="rId2">
    <c:autoUpdate val="0"/>
  </c:externalData>
  <c:extLst>
    <c:ext xmlns:c14="http://schemas.microsoft.com/office/drawing/2007/8/2/chart" uri="{781A3756-C4B2-4CAC-9D66-4F8BD8637D16}">
      <c14:pivotOptions>
        <c14:dropZoneFilter val="1"/>
        <c14:dropZoneCategories val="1"/>
        <c14:dropZoneData val="1"/>
      </c14:pivotOptions>
    </c:ext>
  </c:extLst>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48"/>
    </mc:Choice>
    <mc:Fallback>
      <c:style val="48"/>
    </mc:Fallback>
  </mc:AlternateContent>
  <c:clrMapOvr bg1="lt1" tx1="dk1" bg2="lt2" tx2="dk2" accent1="accent1" accent2="accent2" accent3="accent3" accent4="accent4" accent5="accent5" accent6="accent6" hlink="hlink" folHlink="folHlink"/>
  <c:pivotSource>
    <c:name>[creation base windev filière pro.xlsm]PPT SS COMMISSION!Tableau croisé dynamique10</c:name>
    <c:fmtId val="-1"/>
  </c:pivotSource>
  <c:chart>
    <c:title>
      <c:tx>
        <c:rich>
          <a:bodyPr/>
          <a:lstStyle/>
          <a:p>
            <a:pPr>
              <a:defRPr/>
            </a:pPr>
            <a:r>
              <a:rPr lang="fr-FR"/>
              <a:t>BAC PRO : Evolution des</a:t>
            </a:r>
            <a:r>
              <a:rPr lang="fr-FR" baseline="0"/>
              <a:t> moyennes pour les établissements du 37 (2/2)</a:t>
            </a:r>
            <a:endParaRPr lang="fr-FR"/>
          </a:p>
        </c:rich>
      </c:tx>
      <c:layout/>
      <c:overlay val="0"/>
    </c:title>
    <c:autoTitleDeleted val="0"/>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
        <c:idx val="9"/>
        <c:marker>
          <c:symbol val="none"/>
        </c:marker>
      </c:pivotFmt>
      <c:pivotFmt>
        <c:idx val="10"/>
        <c:marker>
          <c:symbol val="none"/>
        </c:marker>
      </c:pivotFmt>
      <c:pivotFmt>
        <c:idx val="11"/>
        <c:marker>
          <c:symbol val="none"/>
        </c:marker>
      </c:pivotFmt>
      <c:pivotFmt>
        <c:idx val="12"/>
        <c:marker>
          <c:symbol val="none"/>
        </c:marker>
      </c:pivotFmt>
      <c:pivotFmt>
        <c:idx val="13"/>
        <c:marker>
          <c:symbol val="none"/>
        </c:marker>
      </c:pivotFmt>
      <c:pivotFmt>
        <c:idx val="14"/>
        <c:marker>
          <c:symbol val="none"/>
        </c:marker>
      </c:pivotFmt>
    </c:pivotFmts>
    <c:plotArea>
      <c:layout/>
      <c:barChart>
        <c:barDir val="col"/>
        <c:grouping val="clustered"/>
        <c:varyColors val="0"/>
        <c:ser>
          <c:idx val="0"/>
          <c:order val="0"/>
          <c:tx>
            <c:strRef>
              <c:f>'PPT SS COMMISSION'!$S$220</c:f>
              <c:strCache>
                <c:ptCount val="1"/>
                <c:pt idx="0">
                  <c:v>  Moy 2011</c:v>
                </c:pt>
              </c:strCache>
            </c:strRef>
          </c:tx>
          <c:invertIfNegative val="0"/>
          <c:cat>
            <c:strRef>
              <c:f>'PPT SS COMMISSION'!$R$221:$R$233</c:f>
              <c:strCache>
                <c:ptCount val="12"/>
                <c:pt idx="0">
                  <c:v>LP F. CLOUET</c:v>
                </c:pt>
                <c:pt idx="1">
                  <c:v>LP G. EIFFEL</c:v>
                </c:pt>
                <c:pt idx="2">
                  <c:v>LP HENRI BECQUEREL</c:v>
                </c:pt>
                <c:pt idx="3">
                  <c:v>LP JOSEPH CUGNOT</c:v>
                </c:pt>
                <c:pt idx="4">
                  <c:v>LP MARTIN NADAUD</c:v>
                </c:pt>
                <c:pt idx="5">
                  <c:v>LP VICTOR LALOUX</c:v>
                </c:pt>
                <c:pt idx="6">
                  <c:v>LPO F. RAELAIS</c:v>
                </c:pt>
                <c:pt idx="7">
                  <c:v>LPOP ESTHETIQUE DE T</c:v>
                </c:pt>
                <c:pt idx="8">
                  <c:v>LPOP SAINT GATIEN</c:v>
                </c:pt>
                <c:pt idx="9">
                  <c:v>LPP FONTIVILLE</c:v>
                </c:pt>
                <c:pt idx="10">
                  <c:v>LPP ST VINC. DE PAUL</c:v>
                </c:pt>
                <c:pt idx="11">
                  <c:v>LPP STE MARGUERITE</c:v>
                </c:pt>
              </c:strCache>
            </c:strRef>
          </c:cat>
          <c:val>
            <c:numRef>
              <c:f>'PPT SS COMMISSION'!$S$221:$S$233</c:f>
              <c:numCache>
                <c:formatCode>0.00</c:formatCode>
                <c:ptCount val="12"/>
                <c:pt idx="0">
                  <c:v>12.61188118811881</c:v>
                </c:pt>
                <c:pt idx="1">
                  <c:v>13.09700598802395</c:v>
                </c:pt>
                <c:pt idx="2">
                  <c:v>12.76166666666666</c:v>
                </c:pt>
                <c:pt idx="3">
                  <c:v>12.94528301886792</c:v>
                </c:pt>
                <c:pt idx="4">
                  <c:v>13.701851851851851</c:v>
                </c:pt>
                <c:pt idx="5">
                  <c:v>12.489095744680849</c:v>
                </c:pt>
                <c:pt idx="6">
                  <c:v>12.79193548387097</c:v>
                </c:pt>
                <c:pt idx="7">
                  <c:v>14.133928571428569</c:v>
                </c:pt>
                <c:pt idx="9">
                  <c:v>13.75</c:v>
                </c:pt>
                <c:pt idx="10">
                  <c:v>12.249808429118771</c:v>
                </c:pt>
                <c:pt idx="11">
                  <c:v>12.7196261682243</c:v>
                </c:pt>
              </c:numCache>
            </c:numRef>
          </c:val>
        </c:ser>
        <c:ser>
          <c:idx val="1"/>
          <c:order val="1"/>
          <c:tx>
            <c:strRef>
              <c:f>'PPT SS COMMISSION'!$T$220</c:f>
              <c:strCache>
                <c:ptCount val="1"/>
                <c:pt idx="0">
                  <c:v>  Moy 2012</c:v>
                </c:pt>
              </c:strCache>
            </c:strRef>
          </c:tx>
          <c:invertIfNegative val="0"/>
          <c:cat>
            <c:strRef>
              <c:f>'PPT SS COMMISSION'!$R$221:$R$233</c:f>
              <c:strCache>
                <c:ptCount val="12"/>
                <c:pt idx="0">
                  <c:v>LP F. CLOUET</c:v>
                </c:pt>
                <c:pt idx="1">
                  <c:v>LP G. EIFFEL</c:v>
                </c:pt>
                <c:pt idx="2">
                  <c:v>LP HENRI BECQUEREL</c:v>
                </c:pt>
                <c:pt idx="3">
                  <c:v>LP JOSEPH CUGNOT</c:v>
                </c:pt>
                <c:pt idx="4">
                  <c:v>LP MARTIN NADAUD</c:v>
                </c:pt>
                <c:pt idx="5">
                  <c:v>LP VICTOR LALOUX</c:v>
                </c:pt>
                <c:pt idx="6">
                  <c:v>LPO F. RAELAIS</c:v>
                </c:pt>
                <c:pt idx="7">
                  <c:v>LPOP ESTHETIQUE DE T</c:v>
                </c:pt>
                <c:pt idx="8">
                  <c:v>LPOP SAINT GATIEN</c:v>
                </c:pt>
                <c:pt idx="9">
                  <c:v>LPP FONTIVILLE</c:v>
                </c:pt>
                <c:pt idx="10">
                  <c:v>LPP ST VINC. DE PAUL</c:v>
                </c:pt>
                <c:pt idx="11">
                  <c:v>LPP STE MARGUERITE</c:v>
                </c:pt>
              </c:strCache>
            </c:strRef>
          </c:cat>
          <c:val>
            <c:numRef>
              <c:f>'PPT SS COMMISSION'!$T$221:$T$233</c:f>
              <c:numCache>
                <c:formatCode>0.00</c:formatCode>
                <c:ptCount val="12"/>
                <c:pt idx="0">
                  <c:v>13.092934782608699</c:v>
                </c:pt>
                <c:pt idx="1">
                  <c:v>12.104191616766469</c:v>
                </c:pt>
                <c:pt idx="2">
                  <c:v>12.95314960629922</c:v>
                </c:pt>
                <c:pt idx="3">
                  <c:v>13.25806451612903</c:v>
                </c:pt>
                <c:pt idx="4">
                  <c:v>13.475335120643431</c:v>
                </c:pt>
                <c:pt idx="5">
                  <c:v>12.93791348600509</c:v>
                </c:pt>
                <c:pt idx="6">
                  <c:v>12.34603174603175</c:v>
                </c:pt>
                <c:pt idx="7">
                  <c:v>13.0595041322314</c:v>
                </c:pt>
                <c:pt idx="8">
                  <c:v>13.76632653061225</c:v>
                </c:pt>
                <c:pt idx="9">
                  <c:v>13.868421052631581</c:v>
                </c:pt>
                <c:pt idx="10">
                  <c:v>12.291346153846151</c:v>
                </c:pt>
                <c:pt idx="11">
                  <c:v>12.81111111111111</c:v>
                </c:pt>
              </c:numCache>
            </c:numRef>
          </c:val>
        </c:ser>
        <c:ser>
          <c:idx val="2"/>
          <c:order val="2"/>
          <c:tx>
            <c:strRef>
              <c:f>'PPT SS COMMISSION'!$U$220</c:f>
              <c:strCache>
                <c:ptCount val="1"/>
                <c:pt idx="0">
                  <c:v>  Moy 2013</c:v>
                </c:pt>
              </c:strCache>
            </c:strRef>
          </c:tx>
          <c:invertIfNegative val="0"/>
          <c:cat>
            <c:strRef>
              <c:f>'PPT SS COMMISSION'!$R$221:$R$233</c:f>
              <c:strCache>
                <c:ptCount val="12"/>
                <c:pt idx="0">
                  <c:v>LP F. CLOUET</c:v>
                </c:pt>
                <c:pt idx="1">
                  <c:v>LP G. EIFFEL</c:v>
                </c:pt>
                <c:pt idx="2">
                  <c:v>LP HENRI BECQUEREL</c:v>
                </c:pt>
                <c:pt idx="3">
                  <c:v>LP JOSEPH CUGNOT</c:v>
                </c:pt>
                <c:pt idx="4">
                  <c:v>LP MARTIN NADAUD</c:v>
                </c:pt>
                <c:pt idx="5">
                  <c:v>LP VICTOR LALOUX</c:v>
                </c:pt>
                <c:pt idx="6">
                  <c:v>LPO F. RAELAIS</c:v>
                </c:pt>
                <c:pt idx="7">
                  <c:v>LPOP ESTHETIQUE DE T</c:v>
                </c:pt>
                <c:pt idx="8">
                  <c:v>LPOP SAINT GATIEN</c:v>
                </c:pt>
                <c:pt idx="9">
                  <c:v>LPP FONTIVILLE</c:v>
                </c:pt>
                <c:pt idx="10">
                  <c:v>LPP ST VINC. DE PAUL</c:v>
                </c:pt>
                <c:pt idx="11">
                  <c:v>LPP STE MARGUERITE</c:v>
                </c:pt>
              </c:strCache>
            </c:strRef>
          </c:cat>
          <c:val>
            <c:numRef>
              <c:f>'PPT SS COMMISSION'!$U$221:$U$233</c:f>
              <c:numCache>
                <c:formatCode>0.00</c:formatCode>
                <c:ptCount val="12"/>
                <c:pt idx="0">
                  <c:v>13.216569767441859</c:v>
                </c:pt>
                <c:pt idx="1">
                  <c:v>13.004</c:v>
                </c:pt>
                <c:pt idx="2">
                  <c:v>11.976000000000001</c:v>
                </c:pt>
                <c:pt idx="3">
                  <c:v>14.347154471544719</c:v>
                </c:pt>
                <c:pt idx="4">
                  <c:v>13.285365853658529</c:v>
                </c:pt>
                <c:pt idx="5">
                  <c:v>12.577591036414571</c:v>
                </c:pt>
                <c:pt idx="6">
                  <c:v>13.64915254237288</c:v>
                </c:pt>
                <c:pt idx="7">
                  <c:v>14.641666666666669</c:v>
                </c:pt>
                <c:pt idx="8">
                  <c:v>12.78809523809524</c:v>
                </c:pt>
                <c:pt idx="9">
                  <c:v>12.66666666666667</c:v>
                </c:pt>
                <c:pt idx="10">
                  <c:v>12.53314285714286</c:v>
                </c:pt>
                <c:pt idx="11">
                  <c:v>12.627450980392149</c:v>
                </c:pt>
              </c:numCache>
            </c:numRef>
          </c:val>
        </c:ser>
        <c:ser>
          <c:idx val="3"/>
          <c:order val="3"/>
          <c:tx>
            <c:strRef>
              <c:f>'PPT SS COMMISSION'!$V$220</c:f>
              <c:strCache>
                <c:ptCount val="1"/>
                <c:pt idx="0">
                  <c:v>  Moy 2014</c:v>
                </c:pt>
              </c:strCache>
            </c:strRef>
          </c:tx>
          <c:invertIfNegative val="0"/>
          <c:cat>
            <c:strRef>
              <c:f>'PPT SS COMMISSION'!$R$221:$R$233</c:f>
              <c:strCache>
                <c:ptCount val="12"/>
                <c:pt idx="0">
                  <c:v>LP F. CLOUET</c:v>
                </c:pt>
                <c:pt idx="1">
                  <c:v>LP G. EIFFEL</c:v>
                </c:pt>
                <c:pt idx="2">
                  <c:v>LP HENRI BECQUEREL</c:v>
                </c:pt>
                <c:pt idx="3">
                  <c:v>LP JOSEPH CUGNOT</c:v>
                </c:pt>
                <c:pt idx="4">
                  <c:v>LP MARTIN NADAUD</c:v>
                </c:pt>
                <c:pt idx="5">
                  <c:v>LP VICTOR LALOUX</c:v>
                </c:pt>
                <c:pt idx="6">
                  <c:v>LPO F. RAELAIS</c:v>
                </c:pt>
                <c:pt idx="7">
                  <c:v>LPOP ESTHETIQUE DE T</c:v>
                </c:pt>
                <c:pt idx="8">
                  <c:v>LPOP SAINT GATIEN</c:v>
                </c:pt>
                <c:pt idx="9">
                  <c:v>LPP FONTIVILLE</c:v>
                </c:pt>
                <c:pt idx="10">
                  <c:v>LPP ST VINC. DE PAUL</c:v>
                </c:pt>
                <c:pt idx="11">
                  <c:v>LPP STE MARGUERITE</c:v>
                </c:pt>
              </c:strCache>
            </c:strRef>
          </c:cat>
          <c:val>
            <c:numRef>
              <c:f>'PPT SS COMMISSION'!$V$221:$V$233</c:f>
              <c:numCache>
                <c:formatCode>0.00</c:formatCode>
                <c:ptCount val="12"/>
                <c:pt idx="0">
                  <c:v>12.43838582677165</c:v>
                </c:pt>
                <c:pt idx="1">
                  <c:v>13.761486486486501</c:v>
                </c:pt>
                <c:pt idx="2">
                  <c:v>13.06239669421487</c:v>
                </c:pt>
                <c:pt idx="3">
                  <c:v>14.268279569892471</c:v>
                </c:pt>
                <c:pt idx="4">
                  <c:v>13.1612676056338</c:v>
                </c:pt>
                <c:pt idx="5">
                  <c:v>12.4</c:v>
                </c:pt>
                <c:pt idx="6">
                  <c:v>11.51351351351351</c:v>
                </c:pt>
                <c:pt idx="7">
                  <c:v>14.44354838709677</c:v>
                </c:pt>
                <c:pt idx="8">
                  <c:v>12.877659574468099</c:v>
                </c:pt>
                <c:pt idx="9">
                  <c:v>13.33152173913043</c:v>
                </c:pt>
                <c:pt idx="10">
                  <c:v>12.962999999999999</c:v>
                </c:pt>
                <c:pt idx="11">
                  <c:v>11.32753623188407</c:v>
                </c:pt>
              </c:numCache>
            </c:numRef>
          </c:val>
        </c:ser>
        <c:ser>
          <c:idx val="4"/>
          <c:order val="4"/>
          <c:tx>
            <c:strRef>
              <c:f>'PPT SS COMMISSION'!$W$220</c:f>
              <c:strCache>
                <c:ptCount val="1"/>
                <c:pt idx="0">
                  <c:v>  Moy 2015</c:v>
                </c:pt>
              </c:strCache>
            </c:strRef>
          </c:tx>
          <c:invertIfNegative val="0"/>
          <c:cat>
            <c:strRef>
              <c:f>'PPT SS COMMISSION'!$R$221:$R$233</c:f>
              <c:strCache>
                <c:ptCount val="12"/>
                <c:pt idx="0">
                  <c:v>LP F. CLOUET</c:v>
                </c:pt>
                <c:pt idx="1">
                  <c:v>LP G. EIFFEL</c:v>
                </c:pt>
                <c:pt idx="2">
                  <c:v>LP HENRI BECQUEREL</c:v>
                </c:pt>
                <c:pt idx="3">
                  <c:v>LP JOSEPH CUGNOT</c:v>
                </c:pt>
                <c:pt idx="4">
                  <c:v>LP MARTIN NADAUD</c:v>
                </c:pt>
                <c:pt idx="5">
                  <c:v>LP VICTOR LALOUX</c:v>
                </c:pt>
                <c:pt idx="6">
                  <c:v>LPO F. RAELAIS</c:v>
                </c:pt>
                <c:pt idx="7">
                  <c:v>LPOP ESTHETIQUE DE T</c:v>
                </c:pt>
                <c:pt idx="8">
                  <c:v>LPOP SAINT GATIEN</c:v>
                </c:pt>
                <c:pt idx="9">
                  <c:v>LPP FONTIVILLE</c:v>
                </c:pt>
                <c:pt idx="10">
                  <c:v>LPP ST VINC. DE PAUL</c:v>
                </c:pt>
                <c:pt idx="11">
                  <c:v>LPP STE MARGUERITE</c:v>
                </c:pt>
              </c:strCache>
            </c:strRef>
          </c:cat>
          <c:val>
            <c:numRef>
              <c:f>'PPT SS COMMISSION'!$W$221:$W$233</c:f>
              <c:numCache>
                <c:formatCode>0.00</c:formatCode>
                <c:ptCount val="12"/>
                <c:pt idx="0">
                  <c:v>12.63169291338583</c:v>
                </c:pt>
                <c:pt idx="1">
                  <c:v>13.076136363636371</c:v>
                </c:pt>
                <c:pt idx="2">
                  <c:v>13.84147465437788</c:v>
                </c:pt>
                <c:pt idx="3">
                  <c:v>14.62087912087912</c:v>
                </c:pt>
                <c:pt idx="4">
                  <c:v>13.4024647887324</c:v>
                </c:pt>
                <c:pt idx="5">
                  <c:v>12.312781954887219</c:v>
                </c:pt>
                <c:pt idx="6">
                  <c:v>12.71315789473684</c:v>
                </c:pt>
                <c:pt idx="7">
                  <c:v>13.42388059701493</c:v>
                </c:pt>
                <c:pt idx="8">
                  <c:v>13.03333333333333</c:v>
                </c:pt>
                <c:pt idx="9">
                  <c:v>12.789156626506021</c:v>
                </c:pt>
                <c:pt idx="10">
                  <c:v>12.81516587677725</c:v>
                </c:pt>
                <c:pt idx="11">
                  <c:v>12.956756756756761</c:v>
                </c:pt>
              </c:numCache>
            </c:numRef>
          </c:val>
        </c:ser>
        <c:dLbls>
          <c:showLegendKey val="0"/>
          <c:showVal val="0"/>
          <c:showCatName val="0"/>
          <c:showSerName val="0"/>
          <c:showPercent val="0"/>
          <c:showBubbleSize val="0"/>
        </c:dLbls>
        <c:gapWidth val="150"/>
        <c:axId val="469114120"/>
        <c:axId val="469112160"/>
      </c:barChart>
      <c:catAx>
        <c:axId val="469114120"/>
        <c:scaling>
          <c:orientation val="minMax"/>
        </c:scaling>
        <c:delete val="0"/>
        <c:axPos val="b"/>
        <c:numFmt formatCode="General" sourceLinked="0"/>
        <c:majorTickMark val="none"/>
        <c:minorTickMark val="none"/>
        <c:tickLblPos val="nextTo"/>
        <c:crossAx val="469112160"/>
        <c:crosses val="autoZero"/>
        <c:auto val="1"/>
        <c:lblAlgn val="ctr"/>
        <c:lblOffset val="100"/>
        <c:noMultiLvlLbl val="0"/>
      </c:catAx>
      <c:valAx>
        <c:axId val="469112160"/>
        <c:scaling>
          <c:orientation val="minMax"/>
          <c:min val="8"/>
        </c:scaling>
        <c:delete val="0"/>
        <c:axPos val="l"/>
        <c:majorGridlines/>
        <c:numFmt formatCode="0.00" sourceLinked="1"/>
        <c:majorTickMark val="none"/>
        <c:minorTickMark val="none"/>
        <c:tickLblPos val="nextTo"/>
        <c:crossAx val="469114120"/>
        <c:crosses val="autoZero"/>
        <c:crossBetween val="between"/>
      </c:valAx>
      <c:dTable>
        <c:showHorzBorder val="1"/>
        <c:showVertBorder val="1"/>
        <c:showOutline val="1"/>
        <c:showKeys val="1"/>
      </c:dTable>
    </c:plotArea>
    <c:plotVisOnly val="1"/>
    <c:dispBlanksAs val="gap"/>
    <c:showDLblsOverMax val="0"/>
  </c:chart>
  <c:externalData r:id="rId2">
    <c:autoUpdate val="0"/>
  </c:externalData>
  <c:extLst>
    <c:ext xmlns:c14="http://schemas.microsoft.com/office/drawing/2007/8/2/chart" uri="{781A3756-C4B2-4CAC-9D66-4F8BD8637D16}">
      <c14:pivotOptions>
        <c14:dropZoneFilter val="1"/>
        <c14:dropZoneCategories val="1"/>
      </c14:pivotOptions>
    </c:ext>
  </c:extLst>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48"/>
    </mc:Choice>
    <mc:Fallback>
      <c:style val="48"/>
    </mc:Fallback>
  </mc:AlternateContent>
  <c:clrMapOvr bg1="lt1" tx1="dk1" bg2="lt2" tx2="dk2" accent1="accent1" accent2="accent2" accent3="accent3" accent4="accent4" accent5="accent5" accent6="accent6" hlink="hlink" folHlink="folHlink"/>
  <c:pivotSource>
    <c:name>[creation base windev filière pro.xlsm]PPT SS COMMISSION!Tableau croisé dynamique6</c:name>
    <c:fmtId val="-1"/>
  </c:pivotSource>
  <c:chart>
    <c:title>
      <c:tx>
        <c:rich>
          <a:bodyPr/>
          <a:lstStyle/>
          <a:p>
            <a:pPr>
              <a:defRPr/>
            </a:pPr>
            <a:r>
              <a:rPr lang="fr-FR"/>
              <a:t>BAC PRO : Evolution des moyennes pour les établissements du 37 (1/2)</a:t>
            </a:r>
          </a:p>
        </c:rich>
      </c:tx>
      <c:layout/>
      <c:overlay val="0"/>
    </c:title>
    <c:autoTitleDeleted val="0"/>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
        <c:idx val="9"/>
        <c:marker>
          <c:symbol val="none"/>
        </c:marker>
      </c:pivotFmt>
      <c:pivotFmt>
        <c:idx val="10"/>
        <c:marker>
          <c:symbol val="none"/>
        </c:marker>
      </c:pivotFmt>
      <c:pivotFmt>
        <c:idx val="11"/>
        <c:marker>
          <c:symbol val="none"/>
        </c:marker>
      </c:pivotFmt>
      <c:pivotFmt>
        <c:idx val="12"/>
        <c:marker>
          <c:symbol val="none"/>
        </c:marker>
      </c:pivotFmt>
      <c:pivotFmt>
        <c:idx val="13"/>
        <c:marker>
          <c:symbol val="none"/>
        </c:marker>
      </c:pivotFmt>
      <c:pivotFmt>
        <c:idx val="14"/>
        <c:marker>
          <c:symbol val="none"/>
        </c:marker>
      </c:pivotFmt>
    </c:pivotFmts>
    <c:plotArea>
      <c:layout/>
      <c:barChart>
        <c:barDir val="col"/>
        <c:grouping val="clustered"/>
        <c:varyColors val="0"/>
        <c:ser>
          <c:idx val="0"/>
          <c:order val="0"/>
          <c:tx>
            <c:strRef>
              <c:f>'PPT SS COMMISSION'!$M$187</c:f>
              <c:strCache>
                <c:ptCount val="1"/>
                <c:pt idx="0">
                  <c:v> Moy 2011</c:v>
                </c:pt>
              </c:strCache>
            </c:strRef>
          </c:tx>
          <c:invertIfNegative val="0"/>
          <c:cat>
            <c:strRef>
              <c:f>'PPT SS COMMISSION'!$L$188:$L$201</c:f>
              <c:strCache>
                <c:ptCount val="13"/>
                <c:pt idx="0">
                  <c:v>CARTIF TOURS</c:v>
                </c:pt>
                <c:pt idx="1">
                  <c:v>CFA CM JOUE</c:v>
                </c:pt>
                <c:pt idx="2">
                  <c:v>CFA DE LA M.F.E.O</c:v>
                </c:pt>
                <c:pt idx="3">
                  <c:v>CFA DES DOUETS</c:v>
                </c:pt>
                <c:pt idx="4">
                  <c:v>CFA INHNI</c:v>
                </c:pt>
                <c:pt idx="5">
                  <c:v>CFAI CENTRE AMBOISE</c:v>
                </c:pt>
                <c:pt idx="6">
                  <c:v>IREO ROUGEMONT</c:v>
                </c:pt>
                <c:pt idx="7">
                  <c:v>LP   SAINT MARTIN</c:v>
                </c:pt>
                <c:pt idx="8">
                  <c:v>LP A. BAYET</c:v>
                </c:pt>
                <c:pt idx="9">
                  <c:v>LP BEAUREGARD</c:v>
                </c:pt>
                <c:pt idx="10">
                  <c:v>LP CHAPTAL</c:v>
                </c:pt>
                <c:pt idx="11">
                  <c:v>LP D'ARSONVAL</c:v>
                </c:pt>
                <c:pt idx="12">
                  <c:v>LP EMILE DELATAILLE</c:v>
                </c:pt>
              </c:strCache>
            </c:strRef>
          </c:cat>
          <c:val>
            <c:numRef>
              <c:f>'PPT SS COMMISSION'!$M$188:$M$201</c:f>
              <c:numCache>
                <c:formatCode>0.00</c:formatCode>
                <c:ptCount val="13"/>
                <c:pt idx="0">
                  <c:v>13.65555555555556</c:v>
                </c:pt>
                <c:pt idx="1">
                  <c:v>14.138888888888889</c:v>
                </c:pt>
                <c:pt idx="2">
                  <c:v>11.83333333333333</c:v>
                </c:pt>
                <c:pt idx="3">
                  <c:v>12.739130434782609</c:v>
                </c:pt>
                <c:pt idx="4">
                  <c:v>11.15</c:v>
                </c:pt>
                <c:pt idx="5">
                  <c:v>12.809895833333339</c:v>
                </c:pt>
                <c:pt idx="6">
                  <c:v>12.018518518518521</c:v>
                </c:pt>
                <c:pt idx="8">
                  <c:v>13.79962962962963</c:v>
                </c:pt>
                <c:pt idx="9">
                  <c:v>13.20299145299145</c:v>
                </c:pt>
                <c:pt idx="10">
                  <c:v>12.62710280373831</c:v>
                </c:pt>
                <c:pt idx="11">
                  <c:v>12.84761904761905</c:v>
                </c:pt>
                <c:pt idx="12">
                  <c:v>11.87916666666667</c:v>
                </c:pt>
              </c:numCache>
            </c:numRef>
          </c:val>
        </c:ser>
        <c:ser>
          <c:idx val="1"/>
          <c:order val="1"/>
          <c:tx>
            <c:strRef>
              <c:f>'PPT SS COMMISSION'!$N$187</c:f>
              <c:strCache>
                <c:ptCount val="1"/>
                <c:pt idx="0">
                  <c:v> Moy 2012</c:v>
                </c:pt>
              </c:strCache>
            </c:strRef>
          </c:tx>
          <c:invertIfNegative val="0"/>
          <c:cat>
            <c:strRef>
              <c:f>'PPT SS COMMISSION'!$L$188:$L$201</c:f>
              <c:strCache>
                <c:ptCount val="13"/>
                <c:pt idx="0">
                  <c:v>CARTIF TOURS</c:v>
                </c:pt>
                <c:pt idx="1">
                  <c:v>CFA CM JOUE</c:v>
                </c:pt>
                <c:pt idx="2">
                  <c:v>CFA DE LA M.F.E.O</c:v>
                </c:pt>
                <c:pt idx="3">
                  <c:v>CFA DES DOUETS</c:v>
                </c:pt>
                <c:pt idx="4">
                  <c:v>CFA INHNI</c:v>
                </c:pt>
                <c:pt idx="5">
                  <c:v>CFAI CENTRE AMBOISE</c:v>
                </c:pt>
                <c:pt idx="6">
                  <c:v>IREO ROUGEMONT</c:v>
                </c:pt>
                <c:pt idx="7">
                  <c:v>LP   SAINT MARTIN</c:v>
                </c:pt>
                <c:pt idx="8">
                  <c:v>LP A. BAYET</c:v>
                </c:pt>
                <c:pt idx="9">
                  <c:v>LP BEAUREGARD</c:v>
                </c:pt>
                <c:pt idx="10">
                  <c:v>LP CHAPTAL</c:v>
                </c:pt>
                <c:pt idx="11">
                  <c:v>LP D'ARSONVAL</c:v>
                </c:pt>
                <c:pt idx="12">
                  <c:v>LP EMILE DELATAILLE</c:v>
                </c:pt>
              </c:strCache>
            </c:strRef>
          </c:cat>
          <c:val>
            <c:numRef>
              <c:f>'PPT SS COMMISSION'!$N$188:$N$201</c:f>
              <c:numCache>
                <c:formatCode>0.00</c:formatCode>
                <c:ptCount val="13"/>
                <c:pt idx="0">
                  <c:v>12.94</c:v>
                </c:pt>
                <c:pt idx="1">
                  <c:v>14.31205673758866</c:v>
                </c:pt>
                <c:pt idx="2">
                  <c:v>12.44188034188034</c:v>
                </c:pt>
                <c:pt idx="3">
                  <c:v>13.776</c:v>
                </c:pt>
                <c:pt idx="4">
                  <c:v>13.80392156862745</c:v>
                </c:pt>
                <c:pt idx="5">
                  <c:v>12.61232876712328</c:v>
                </c:pt>
                <c:pt idx="6">
                  <c:v>13.571428571428569</c:v>
                </c:pt>
                <c:pt idx="8">
                  <c:v>12.5855855855856</c:v>
                </c:pt>
                <c:pt idx="9">
                  <c:v>11.15860215053763</c:v>
                </c:pt>
                <c:pt idx="10">
                  <c:v>11.206382978723401</c:v>
                </c:pt>
                <c:pt idx="11">
                  <c:v>12.53121546961327</c:v>
                </c:pt>
                <c:pt idx="12">
                  <c:v>12.73426573426573</c:v>
                </c:pt>
              </c:numCache>
            </c:numRef>
          </c:val>
        </c:ser>
        <c:ser>
          <c:idx val="2"/>
          <c:order val="2"/>
          <c:tx>
            <c:strRef>
              <c:f>'PPT SS COMMISSION'!$O$187</c:f>
              <c:strCache>
                <c:ptCount val="1"/>
                <c:pt idx="0">
                  <c:v> Moy 2013</c:v>
                </c:pt>
              </c:strCache>
            </c:strRef>
          </c:tx>
          <c:invertIfNegative val="0"/>
          <c:cat>
            <c:strRef>
              <c:f>'PPT SS COMMISSION'!$L$188:$L$201</c:f>
              <c:strCache>
                <c:ptCount val="13"/>
                <c:pt idx="0">
                  <c:v>CARTIF TOURS</c:v>
                </c:pt>
                <c:pt idx="1">
                  <c:v>CFA CM JOUE</c:v>
                </c:pt>
                <c:pt idx="2">
                  <c:v>CFA DE LA M.F.E.O</c:v>
                </c:pt>
                <c:pt idx="3">
                  <c:v>CFA DES DOUETS</c:v>
                </c:pt>
                <c:pt idx="4">
                  <c:v>CFA INHNI</c:v>
                </c:pt>
                <c:pt idx="5">
                  <c:v>CFAI CENTRE AMBOISE</c:v>
                </c:pt>
                <c:pt idx="6">
                  <c:v>IREO ROUGEMONT</c:v>
                </c:pt>
                <c:pt idx="7">
                  <c:v>LP   SAINT MARTIN</c:v>
                </c:pt>
                <c:pt idx="8">
                  <c:v>LP A. BAYET</c:v>
                </c:pt>
                <c:pt idx="9">
                  <c:v>LP BEAUREGARD</c:v>
                </c:pt>
                <c:pt idx="10">
                  <c:v>LP CHAPTAL</c:v>
                </c:pt>
                <c:pt idx="11">
                  <c:v>LP D'ARSONVAL</c:v>
                </c:pt>
                <c:pt idx="12">
                  <c:v>LP EMILE DELATAILLE</c:v>
                </c:pt>
              </c:strCache>
            </c:strRef>
          </c:cat>
          <c:val>
            <c:numRef>
              <c:f>'PPT SS COMMISSION'!$O$188:$O$201</c:f>
              <c:numCache>
                <c:formatCode>0.00</c:formatCode>
                <c:ptCount val="13"/>
                <c:pt idx="0">
                  <c:v>14</c:v>
                </c:pt>
                <c:pt idx="1">
                  <c:v>13.77173913043478</c:v>
                </c:pt>
                <c:pt idx="2">
                  <c:v>12.5025974025974</c:v>
                </c:pt>
                <c:pt idx="3">
                  <c:v>12.14</c:v>
                </c:pt>
                <c:pt idx="4">
                  <c:v>13.696969696969701</c:v>
                </c:pt>
                <c:pt idx="5">
                  <c:v>12.8974358974359</c:v>
                </c:pt>
                <c:pt idx="6">
                  <c:v>11.95833333333333</c:v>
                </c:pt>
                <c:pt idx="8">
                  <c:v>13.65740740740741</c:v>
                </c:pt>
                <c:pt idx="9">
                  <c:v>13.85151515151515</c:v>
                </c:pt>
                <c:pt idx="10">
                  <c:v>12.66740740740741</c:v>
                </c:pt>
                <c:pt idx="11">
                  <c:v>12.7720472440945</c:v>
                </c:pt>
                <c:pt idx="12">
                  <c:v>12.57894736842105</c:v>
                </c:pt>
              </c:numCache>
            </c:numRef>
          </c:val>
        </c:ser>
        <c:ser>
          <c:idx val="3"/>
          <c:order val="3"/>
          <c:tx>
            <c:strRef>
              <c:f>'PPT SS COMMISSION'!$P$187</c:f>
              <c:strCache>
                <c:ptCount val="1"/>
                <c:pt idx="0">
                  <c:v> Moy 2014</c:v>
                </c:pt>
              </c:strCache>
            </c:strRef>
          </c:tx>
          <c:invertIfNegative val="0"/>
          <c:cat>
            <c:strRef>
              <c:f>'PPT SS COMMISSION'!$L$188:$L$201</c:f>
              <c:strCache>
                <c:ptCount val="13"/>
                <c:pt idx="0">
                  <c:v>CARTIF TOURS</c:v>
                </c:pt>
                <c:pt idx="1">
                  <c:v>CFA CM JOUE</c:v>
                </c:pt>
                <c:pt idx="2">
                  <c:v>CFA DE LA M.F.E.O</c:v>
                </c:pt>
                <c:pt idx="3">
                  <c:v>CFA DES DOUETS</c:v>
                </c:pt>
                <c:pt idx="4">
                  <c:v>CFA INHNI</c:v>
                </c:pt>
                <c:pt idx="5">
                  <c:v>CFAI CENTRE AMBOISE</c:v>
                </c:pt>
                <c:pt idx="6">
                  <c:v>IREO ROUGEMONT</c:v>
                </c:pt>
                <c:pt idx="7">
                  <c:v>LP   SAINT MARTIN</c:v>
                </c:pt>
                <c:pt idx="8">
                  <c:v>LP A. BAYET</c:v>
                </c:pt>
                <c:pt idx="9">
                  <c:v>LP BEAUREGARD</c:v>
                </c:pt>
                <c:pt idx="10">
                  <c:v>LP CHAPTAL</c:v>
                </c:pt>
                <c:pt idx="11">
                  <c:v>LP D'ARSONVAL</c:v>
                </c:pt>
                <c:pt idx="12">
                  <c:v>LP EMILE DELATAILLE</c:v>
                </c:pt>
              </c:strCache>
            </c:strRef>
          </c:cat>
          <c:val>
            <c:numRef>
              <c:f>'PPT SS COMMISSION'!$P$188:$P$201</c:f>
              <c:numCache>
                <c:formatCode>0.00</c:formatCode>
                <c:ptCount val="13"/>
                <c:pt idx="0">
                  <c:v>13.196969696969701</c:v>
                </c:pt>
                <c:pt idx="1">
                  <c:v>12.366666666666671</c:v>
                </c:pt>
                <c:pt idx="2">
                  <c:v>12.51346153846154</c:v>
                </c:pt>
                <c:pt idx="3">
                  <c:v>13.02222222222222</c:v>
                </c:pt>
                <c:pt idx="4">
                  <c:v>13.95833333333333</c:v>
                </c:pt>
                <c:pt idx="5">
                  <c:v>12.22988505747127</c:v>
                </c:pt>
                <c:pt idx="6">
                  <c:v>11.91666666666667</c:v>
                </c:pt>
                <c:pt idx="7">
                  <c:v>12.76442307692308</c:v>
                </c:pt>
                <c:pt idx="8">
                  <c:v>12.695402298850571</c:v>
                </c:pt>
                <c:pt idx="9">
                  <c:v>12.69607843137255</c:v>
                </c:pt>
                <c:pt idx="10">
                  <c:v>13.145703125000001</c:v>
                </c:pt>
                <c:pt idx="11">
                  <c:v>13.261660079051399</c:v>
                </c:pt>
                <c:pt idx="12">
                  <c:v>12.49290780141844</c:v>
                </c:pt>
              </c:numCache>
            </c:numRef>
          </c:val>
        </c:ser>
        <c:ser>
          <c:idx val="4"/>
          <c:order val="4"/>
          <c:tx>
            <c:strRef>
              <c:f>'PPT SS COMMISSION'!$Q$187</c:f>
              <c:strCache>
                <c:ptCount val="1"/>
                <c:pt idx="0">
                  <c:v> Moy 2015</c:v>
                </c:pt>
              </c:strCache>
            </c:strRef>
          </c:tx>
          <c:invertIfNegative val="0"/>
          <c:cat>
            <c:strRef>
              <c:f>'PPT SS COMMISSION'!$L$188:$L$201</c:f>
              <c:strCache>
                <c:ptCount val="13"/>
                <c:pt idx="0">
                  <c:v>CARTIF TOURS</c:v>
                </c:pt>
                <c:pt idx="1">
                  <c:v>CFA CM JOUE</c:v>
                </c:pt>
                <c:pt idx="2">
                  <c:v>CFA DE LA M.F.E.O</c:v>
                </c:pt>
                <c:pt idx="3">
                  <c:v>CFA DES DOUETS</c:v>
                </c:pt>
                <c:pt idx="4">
                  <c:v>CFA INHNI</c:v>
                </c:pt>
                <c:pt idx="5">
                  <c:v>CFAI CENTRE AMBOISE</c:v>
                </c:pt>
                <c:pt idx="6">
                  <c:v>IREO ROUGEMONT</c:v>
                </c:pt>
                <c:pt idx="7">
                  <c:v>LP   SAINT MARTIN</c:v>
                </c:pt>
                <c:pt idx="8">
                  <c:v>LP A. BAYET</c:v>
                </c:pt>
                <c:pt idx="9">
                  <c:v>LP BEAUREGARD</c:v>
                </c:pt>
                <c:pt idx="10">
                  <c:v>LP CHAPTAL</c:v>
                </c:pt>
                <c:pt idx="11">
                  <c:v>LP D'ARSONVAL</c:v>
                </c:pt>
                <c:pt idx="12">
                  <c:v>LP EMILE DELATAILLE</c:v>
                </c:pt>
              </c:strCache>
            </c:strRef>
          </c:cat>
          <c:val>
            <c:numRef>
              <c:f>'PPT SS COMMISSION'!$Q$188:$Q$201</c:f>
              <c:numCache>
                <c:formatCode>0.00</c:formatCode>
                <c:ptCount val="13"/>
                <c:pt idx="0">
                  <c:v>14.282051282051279</c:v>
                </c:pt>
                <c:pt idx="1">
                  <c:v>12.62056737588652</c:v>
                </c:pt>
                <c:pt idx="2">
                  <c:v>12.660256410256411</c:v>
                </c:pt>
                <c:pt idx="3">
                  <c:v>13.41414141414141</c:v>
                </c:pt>
                <c:pt idx="4">
                  <c:v>14.15384615384616</c:v>
                </c:pt>
                <c:pt idx="5">
                  <c:v>12.72948717948718</c:v>
                </c:pt>
                <c:pt idx="7">
                  <c:v>12.456250000000001</c:v>
                </c:pt>
                <c:pt idx="8">
                  <c:v>13.43543956043956</c:v>
                </c:pt>
                <c:pt idx="9">
                  <c:v>11.61347517730497</c:v>
                </c:pt>
                <c:pt idx="10">
                  <c:v>13.2780876494024</c:v>
                </c:pt>
                <c:pt idx="11">
                  <c:v>12.57186311787072</c:v>
                </c:pt>
                <c:pt idx="12">
                  <c:v>11.768211920529801</c:v>
                </c:pt>
              </c:numCache>
            </c:numRef>
          </c:val>
        </c:ser>
        <c:dLbls>
          <c:showLegendKey val="0"/>
          <c:showVal val="0"/>
          <c:showCatName val="0"/>
          <c:showSerName val="0"/>
          <c:showPercent val="0"/>
          <c:showBubbleSize val="0"/>
        </c:dLbls>
        <c:gapWidth val="150"/>
        <c:axId val="469107064"/>
        <c:axId val="469110592"/>
      </c:barChart>
      <c:catAx>
        <c:axId val="469107064"/>
        <c:scaling>
          <c:orientation val="minMax"/>
        </c:scaling>
        <c:delete val="0"/>
        <c:axPos val="b"/>
        <c:numFmt formatCode="General" sourceLinked="0"/>
        <c:majorTickMark val="none"/>
        <c:minorTickMark val="none"/>
        <c:tickLblPos val="nextTo"/>
        <c:crossAx val="469110592"/>
        <c:crosses val="autoZero"/>
        <c:auto val="1"/>
        <c:lblAlgn val="ctr"/>
        <c:lblOffset val="100"/>
        <c:noMultiLvlLbl val="0"/>
      </c:catAx>
      <c:valAx>
        <c:axId val="469110592"/>
        <c:scaling>
          <c:orientation val="minMax"/>
          <c:min val="8"/>
        </c:scaling>
        <c:delete val="0"/>
        <c:axPos val="l"/>
        <c:majorGridlines/>
        <c:numFmt formatCode="0.00" sourceLinked="1"/>
        <c:majorTickMark val="none"/>
        <c:minorTickMark val="none"/>
        <c:tickLblPos val="nextTo"/>
        <c:crossAx val="469107064"/>
        <c:crosses val="autoZero"/>
        <c:crossBetween val="between"/>
      </c:valAx>
      <c:dTable>
        <c:showHorzBorder val="1"/>
        <c:showVertBorder val="1"/>
        <c:showOutline val="1"/>
        <c:showKeys val="1"/>
      </c:dTable>
    </c:plotArea>
    <c:plotVisOnly val="1"/>
    <c:dispBlanksAs val="gap"/>
    <c:showDLblsOverMax val="0"/>
  </c:chart>
  <c:externalData r:id="rId2">
    <c:autoUpdate val="0"/>
  </c:externalData>
  <c:extLst>
    <c:ext xmlns:c14="http://schemas.microsoft.com/office/drawing/2007/8/2/chart" uri="{781A3756-C4B2-4CAC-9D66-4F8BD8637D16}">
      <c14:pivotOptions>
        <c14:dropZoneFilter val="1"/>
        <c14:dropZoneCategories val="1"/>
      </c14:pivotOptions>
    </c:ext>
  </c:extLst>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Feuil1!$B$1</c:f>
              <c:strCache>
                <c:ptCount val="1"/>
                <c:pt idx="0">
                  <c:v>Moyennes OT</c:v>
                </c:pt>
              </c:strCache>
            </c:strRef>
          </c:tx>
          <c:invertIfNegative val="0"/>
          <c:dLbls>
            <c:dLbl>
              <c:idx val="0"/>
              <c:layout>
                <c:manualLayout>
                  <c:x val="-1.4912279980757301E-2"/>
                  <c:y val="3.3135790202097901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6403507978832998E-2"/>
                  <c:y val="9.941519857468349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0438713406057501E-2"/>
                  <c:y val="6.6276799049789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spPr/>
              <c:txPr>
                <a:bodyPr/>
                <a:lstStyle/>
                <a:p>
                  <a:pPr>
                    <a:defRPr sz="1800" b="0">
                      <a:solidFill>
                        <a:schemeClr val="bg1"/>
                      </a:solidFill>
                    </a:defRPr>
                  </a:pPr>
                  <a:endParaRPr lang="fr-FR"/>
                </a:p>
              </c:txPr>
              <c:showLegendKey val="0"/>
              <c:showVal val="1"/>
              <c:showCatName val="0"/>
              <c:showSerName val="0"/>
              <c:showPercent val="0"/>
              <c:showBubbleSize val="0"/>
            </c:dLbl>
            <c:dLbl>
              <c:idx val="4"/>
              <c:spPr/>
              <c:txPr>
                <a:bodyPr/>
                <a:lstStyle/>
                <a:p>
                  <a:pPr>
                    <a:defRPr sz="1800" b="0">
                      <a:solidFill>
                        <a:schemeClr val="bg1"/>
                      </a:solidFill>
                    </a:defRPr>
                  </a:pPr>
                  <a:endParaRPr lang="fr-FR"/>
                </a:p>
              </c:txPr>
              <c:showLegendKey val="0"/>
              <c:showVal val="1"/>
              <c:showCatName val="0"/>
              <c:showSerName val="0"/>
              <c:showPercent val="0"/>
              <c:showBubbleSize val="0"/>
            </c:dLbl>
            <c:spPr>
              <a:noFill/>
              <a:ln>
                <a:noFill/>
              </a:ln>
              <a:effectLst/>
            </c:spPr>
            <c:txPr>
              <a:bodyPr/>
              <a:lstStyle/>
              <a:p>
                <a:pPr>
                  <a:defRPr>
                    <a:solidFill>
                      <a:srgbClr val="FFFFFF"/>
                    </a:solidFill>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Feuil1!$A$2:$A$7</c:f>
              <c:numCache>
                <c:formatCode>General</c:formatCode>
                <c:ptCount val="6"/>
                <c:pt idx="0">
                  <c:v>2010</c:v>
                </c:pt>
                <c:pt idx="1">
                  <c:v>2011</c:v>
                </c:pt>
                <c:pt idx="2">
                  <c:v>2012</c:v>
                </c:pt>
                <c:pt idx="3">
                  <c:v>2013</c:v>
                </c:pt>
                <c:pt idx="4">
                  <c:v>2014</c:v>
                </c:pt>
                <c:pt idx="5">
                  <c:v>2015</c:v>
                </c:pt>
              </c:numCache>
            </c:numRef>
          </c:cat>
          <c:val>
            <c:numRef>
              <c:f>Feuil1!$B$2:$B$7</c:f>
              <c:numCache>
                <c:formatCode>General</c:formatCode>
                <c:ptCount val="6"/>
                <c:pt idx="0">
                  <c:v>12.7</c:v>
                </c:pt>
                <c:pt idx="1">
                  <c:v>12.3</c:v>
                </c:pt>
                <c:pt idx="2" formatCode="0.00">
                  <c:v>12.7</c:v>
                </c:pt>
                <c:pt idx="3" formatCode="0.00">
                  <c:v>12.72</c:v>
                </c:pt>
                <c:pt idx="4">
                  <c:v>12.84</c:v>
                </c:pt>
                <c:pt idx="5">
                  <c:v>12.87</c:v>
                </c:pt>
              </c:numCache>
            </c:numRef>
          </c:val>
        </c:ser>
        <c:ser>
          <c:idx val="1"/>
          <c:order val="1"/>
          <c:tx>
            <c:strRef>
              <c:f>Feuil1!$C$1</c:f>
              <c:strCache>
                <c:ptCount val="1"/>
                <c:pt idx="0">
                  <c:v>Moyennes France</c:v>
                </c:pt>
              </c:strCache>
            </c:strRef>
          </c:tx>
          <c:invertIfNegative val="0"/>
          <c:dLbls>
            <c:dLbl>
              <c:idx val="0"/>
              <c:layout>
                <c:manualLayout>
                  <c:x val="4.4736839942271902E-3"/>
                  <c:y val="6.6276799049789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1929823984605801E-2"/>
                  <c:y val="1.3255359809957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9473679884543196E-3"/>
                  <c:y val="6.6276799049789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8.9473679884543699E-3"/>
                  <c:y val="2.319687966742610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3421051982681601E-2"/>
                  <c:y val="2.3196879667426201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a:solidFill>
                      <a:srgbClr val="FFFFFF"/>
                    </a:solidFill>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Feuil1!$A$2:$A$7</c:f>
              <c:numCache>
                <c:formatCode>General</c:formatCode>
                <c:ptCount val="6"/>
                <c:pt idx="0">
                  <c:v>2010</c:v>
                </c:pt>
                <c:pt idx="1">
                  <c:v>2011</c:v>
                </c:pt>
                <c:pt idx="2">
                  <c:v>2012</c:v>
                </c:pt>
                <c:pt idx="3">
                  <c:v>2013</c:v>
                </c:pt>
                <c:pt idx="4">
                  <c:v>2014</c:v>
                </c:pt>
                <c:pt idx="5">
                  <c:v>2015</c:v>
                </c:pt>
              </c:numCache>
            </c:numRef>
          </c:cat>
          <c:val>
            <c:numRef>
              <c:f>Feuil1!$C$2:$C$7</c:f>
              <c:numCache>
                <c:formatCode>General</c:formatCode>
                <c:ptCount val="6"/>
                <c:pt idx="0">
                  <c:v>12.9</c:v>
                </c:pt>
                <c:pt idx="1">
                  <c:v>12.38</c:v>
                </c:pt>
                <c:pt idx="2">
                  <c:v>12.5</c:v>
                </c:pt>
                <c:pt idx="3">
                  <c:v>12.51</c:v>
                </c:pt>
                <c:pt idx="4">
                  <c:v>12.66</c:v>
                </c:pt>
              </c:numCache>
            </c:numRef>
          </c:val>
        </c:ser>
        <c:dLbls>
          <c:showLegendKey val="0"/>
          <c:showVal val="0"/>
          <c:showCatName val="0"/>
          <c:showSerName val="0"/>
          <c:showPercent val="0"/>
          <c:showBubbleSize val="0"/>
        </c:dLbls>
        <c:gapWidth val="150"/>
        <c:axId val="471415176"/>
        <c:axId val="471417528"/>
      </c:barChart>
      <c:catAx>
        <c:axId val="471415176"/>
        <c:scaling>
          <c:orientation val="minMax"/>
        </c:scaling>
        <c:delete val="0"/>
        <c:axPos val="b"/>
        <c:numFmt formatCode="General" sourceLinked="1"/>
        <c:majorTickMark val="out"/>
        <c:minorTickMark val="none"/>
        <c:tickLblPos val="nextTo"/>
        <c:txPr>
          <a:bodyPr/>
          <a:lstStyle/>
          <a:p>
            <a:pPr>
              <a:defRPr>
                <a:solidFill>
                  <a:srgbClr val="FFFFFF"/>
                </a:solidFill>
              </a:defRPr>
            </a:pPr>
            <a:endParaRPr lang="fr-FR"/>
          </a:p>
        </c:txPr>
        <c:crossAx val="471417528"/>
        <c:crosses val="autoZero"/>
        <c:auto val="1"/>
        <c:lblAlgn val="ctr"/>
        <c:lblOffset val="100"/>
        <c:noMultiLvlLbl val="0"/>
      </c:catAx>
      <c:valAx>
        <c:axId val="471417528"/>
        <c:scaling>
          <c:orientation val="minMax"/>
          <c:max val="14"/>
          <c:min val="12"/>
        </c:scaling>
        <c:delete val="0"/>
        <c:axPos val="l"/>
        <c:majorGridlines/>
        <c:numFmt formatCode="General" sourceLinked="1"/>
        <c:majorTickMark val="out"/>
        <c:minorTickMark val="none"/>
        <c:tickLblPos val="nextTo"/>
        <c:txPr>
          <a:bodyPr/>
          <a:lstStyle/>
          <a:p>
            <a:pPr>
              <a:defRPr>
                <a:solidFill>
                  <a:srgbClr val="FFFFFF"/>
                </a:solidFill>
              </a:defRPr>
            </a:pPr>
            <a:endParaRPr lang="fr-FR"/>
          </a:p>
        </c:txPr>
        <c:crossAx val="471415176"/>
        <c:crosses val="autoZero"/>
        <c:crossBetween val="between"/>
        <c:majorUnit val="0.5"/>
        <c:minorUnit val="0.4"/>
      </c:valAx>
    </c:plotArea>
    <c:legend>
      <c:legendPos val="r"/>
      <c:layout/>
      <c:overlay val="0"/>
      <c:txPr>
        <a:bodyPr/>
        <a:lstStyle/>
        <a:p>
          <a:pPr>
            <a:defRPr>
              <a:solidFill>
                <a:srgbClr val="FFFFFF"/>
              </a:solidFill>
            </a:defRPr>
          </a:pPr>
          <a:endParaRPr lang="fr-FR"/>
        </a:p>
      </c:txPr>
    </c:legend>
    <c:plotVisOnly val="1"/>
    <c:dispBlanksAs val="gap"/>
    <c:showDLblsOverMax val="0"/>
  </c:chart>
  <c:txPr>
    <a:bodyPr/>
    <a:lstStyle/>
    <a:p>
      <a:pPr>
        <a:defRPr sz="1800"/>
      </a:pPr>
      <a:endParaRPr lang="fr-F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Feuil1!$B$1</c:f>
              <c:strCache>
                <c:ptCount val="1"/>
                <c:pt idx="0">
                  <c:v>Moyennes OT</c:v>
                </c:pt>
              </c:strCache>
            </c:strRef>
          </c:tx>
          <c:invertIfNegative val="0"/>
          <c:dLbls>
            <c:dLbl>
              <c:idx val="5"/>
              <c:layout/>
              <c:spPr/>
              <c:txPr>
                <a:bodyPr rot="0" vert="horz"/>
                <a:lstStyle/>
                <a:p>
                  <a:pPr>
                    <a:defRPr sz="2000" b="1" i="0" baseline="0">
                      <a:solidFill>
                        <a:srgbClr val="FFFF00"/>
                      </a:solidFill>
                    </a:defRPr>
                  </a:pPr>
                  <a:endParaRPr lang="fr-FR"/>
                </a:p>
              </c:txPr>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lstStyle/>
              <a:p>
                <a:pPr>
                  <a:defRPr sz="1800" b="0" i="0" baseline="0">
                    <a:solidFill>
                      <a:schemeClr val="bg1"/>
                    </a:solidFill>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Feuil1!$A$2:$A$7</c:f>
              <c:numCache>
                <c:formatCode>General</c:formatCode>
                <c:ptCount val="6"/>
                <c:pt idx="0">
                  <c:v>2010</c:v>
                </c:pt>
                <c:pt idx="1">
                  <c:v>2011</c:v>
                </c:pt>
                <c:pt idx="2">
                  <c:v>2012</c:v>
                </c:pt>
                <c:pt idx="3">
                  <c:v>2013</c:v>
                </c:pt>
                <c:pt idx="4">
                  <c:v>2014</c:v>
                </c:pt>
                <c:pt idx="5">
                  <c:v>2015</c:v>
                </c:pt>
              </c:numCache>
            </c:numRef>
          </c:cat>
          <c:val>
            <c:numRef>
              <c:f>Feuil1!$B$2:$B$7</c:f>
              <c:numCache>
                <c:formatCode>General</c:formatCode>
                <c:ptCount val="6"/>
                <c:pt idx="0">
                  <c:v>12.79</c:v>
                </c:pt>
                <c:pt idx="1">
                  <c:v>12.68</c:v>
                </c:pt>
                <c:pt idx="2" formatCode="0.00">
                  <c:v>12.76</c:v>
                </c:pt>
                <c:pt idx="3" formatCode="0.00">
                  <c:v>12.75</c:v>
                </c:pt>
                <c:pt idx="4">
                  <c:v>12.87</c:v>
                </c:pt>
                <c:pt idx="5">
                  <c:v>12.89</c:v>
                </c:pt>
              </c:numCache>
            </c:numRef>
          </c:val>
        </c:ser>
        <c:ser>
          <c:idx val="1"/>
          <c:order val="1"/>
          <c:tx>
            <c:strRef>
              <c:f>Feuil1!$C$1</c:f>
              <c:strCache>
                <c:ptCount val="1"/>
                <c:pt idx="0">
                  <c:v>Moyennes France</c:v>
                </c:pt>
              </c:strCache>
            </c:strRef>
          </c:tx>
          <c:invertIfNegative val="0"/>
          <c:dLbls>
            <c:spPr>
              <a:noFill/>
              <a:ln>
                <a:noFill/>
              </a:ln>
              <a:effectLst/>
            </c:spPr>
            <c:txPr>
              <a:bodyPr rot="-5400000" vert="horz"/>
              <a:lstStyle/>
              <a:p>
                <a:pPr>
                  <a:defRPr>
                    <a:solidFill>
                      <a:srgbClr val="FFFFFF"/>
                    </a:solidFill>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Feuil1!$A$2:$A$7</c:f>
              <c:numCache>
                <c:formatCode>General</c:formatCode>
                <c:ptCount val="6"/>
                <c:pt idx="0">
                  <c:v>2010</c:v>
                </c:pt>
                <c:pt idx="1">
                  <c:v>2011</c:v>
                </c:pt>
                <c:pt idx="2">
                  <c:v>2012</c:v>
                </c:pt>
                <c:pt idx="3">
                  <c:v>2013</c:v>
                </c:pt>
                <c:pt idx="4">
                  <c:v>2014</c:v>
                </c:pt>
                <c:pt idx="5">
                  <c:v>2015</c:v>
                </c:pt>
              </c:numCache>
            </c:numRef>
          </c:cat>
          <c:val>
            <c:numRef>
              <c:f>Feuil1!$C$2:$C$7</c:f>
              <c:numCache>
                <c:formatCode>General</c:formatCode>
                <c:ptCount val="6"/>
                <c:pt idx="0">
                  <c:v>12.8</c:v>
                </c:pt>
                <c:pt idx="1">
                  <c:v>12.69</c:v>
                </c:pt>
                <c:pt idx="2">
                  <c:v>12.72</c:v>
                </c:pt>
                <c:pt idx="3">
                  <c:v>12.81</c:v>
                </c:pt>
                <c:pt idx="4">
                  <c:v>12.83</c:v>
                </c:pt>
              </c:numCache>
            </c:numRef>
          </c:val>
        </c:ser>
        <c:dLbls>
          <c:showLegendKey val="0"/>
          <c:showVal val="0"/>
          <c:showCatName val="0"/>
          <c:showSerName val="0"/>
          <c:showPercent val="0"/>
          <c:showBubbleSize val="0"/>
        </c:dLbls>
        <c:gapWidth val="150"/>
        <c:axId val="471425368"/>
        <c:axId val="471416352"/>
      </c:barChart>
      <c:catAx>
        <c:axId val="471425368"/>
        <c:scaling>
          <c:orientation val="minMax"/>
        </c:scaling>
        <c:delete val="0"/>
        <c:axPos val="b"/>
        <c:numFmt formatCode="General" sourceLinked="1"/>
        <c:majorTickMark val="out"/>
        <c:minorTickMark val="none"/>
        <c:tickLblPos val="nextTo"/>
        <c:txPr>
          <a:bodyPr/>
          <a:lstStyle/>
          <a:p>
            <a:pPr>
              <a:defRPr>
                <a:solidFill>
                  <a:srgbClr val="FFFFFF"/>
                </a:solidFill>
              </a:defRPr>
            </a:pPr>
            <a:endParaRPr lang="fr-FR"/>
          </a:p>
        </c:txPr>
        <c:crossAx val="471416352"/>
        <c:crosses val="autoZero"/>
        <c:auto val="1"/>
        <c:lblAlgn val="ctr"/>
        <c:lblOffset val="100"/>
        <c:noMultiLvlLbl val="0"/>
      </c:catAx>
      <c:valAx>
        <c:axId val="471416352"/>
        <c:scaling>
          <c:orientation val="minMax"/>
          <c:max val="14"/>
          <c:min val="12"/>
        </c:scaling>
        <c:delete val="0"/>
        <c:axPos val="l"/>
        <c:majorGridlines/>
        <c:numFmt formatCode="General" sourceLinked="1"/>
        <c:majorTickMark val="out"/>
        <c:minorTickMark val="none"/>
        <c:tickLblPos val="nextTo"/>
        <c:txPr>
          <a:bodyPr/>
          <a:lstStyle/>
          <a:p>
            <a:pPr>
              <a:defRPr>
                <a:solidFill>
                  <a:srgbClr val="FFFFFF"/>
                </a:solidFill>
              </a:defRPr>
            </a:pPr>
            <a:endParaRPr lang="fr-FR"/>
          </a:p>
        </c:txPr>
        <c:crossAx val="471425368"/>
        <c:crosses val="autoZero"/>
        <c:crossBetween val="between"/>
        <c:majorUnit val="0.5"/>
        <c:minorUnit val="0.4"/>
      </c:valAx>
    </c:plotArea>
    <c:legend>
      <c:legendPos val="r"/>
      <c:layout/>
      <c:overlay val="0"/>
      <c:txPr>
        <a:bodyPr/>
        <a:lstStyle/>
        <a:p>
          <a:pPr>
            <a:defRPr>
              <a:solidFill>
                <a:srgbClr val="FFFFFF"/>
              </a:solidFill>
            </a:defRPr>
          </a:pPr>
          <a:endParaRPr lang="fr-FR"/>
        </a:p>
      </c:txPr>
    </c:legend>
    <c:plotVisOnly val="1"/>
    <c:dispBlanksAs val="gap"/>
    <c:showDLblsOverMax val="0"/>
  </c:chart>
  <c:txPr>
    <a:bodyPr/>
    <a:lstStyle/>
    <a:p>
      <a:pPr>
        <a:defRPr sz="1800"/>
      </a:pPr>
      <a:endParaRPr lang="fr-F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1"/>
          <c:order val="1"/>
          <c:tx>
            <c:v>Effectifs par Département</c:v>
          </c:tx>
          <c:invertIfNegative val="0"/>
          <c:dLbls>
            <c:spPr>
              <a:noFill/>
              <a:ln>
                <a:noFill/>
              </a:ln>
              <a:effectLst/>
            </c:spPr>
            <c:txPr>
              <a:bodyPr/>
              <a:lstStyle/>
              <a:p>
                <a:pPr>
                  <a:defRPr sz="1600" b="1">
                    <a:solidFill>
                      <a:schemeClr val="bg1"/>
                    </a:solidFill>
                  </a:defRPr>
                </a:pPr>
                <a:endParaRPr lang="fr-FR"/>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'PPT SS COMMISSION'!$L$126:$L$131</c:f>
              <c:strCache>
                <c:ptCount val="6"/>
                <c:pt idx="0">
                  <c:v>CHER</c:v>
                </c:pt>
                <c:pt idx="1">
                  <c:v>EURE ET LOIR</c:v>
                </c:pt>
                <c:pt idx="2">
                  <c:v>INDRE</c:v>
                </c:pt>
                <c:pt idx="3">
                  <c:v>INDRE ET LOIRE</c:v>
                </c:pt>
                <c:pt idx="4">
                  <c:v>LOIR ET CHER</c:v>
                </c:pt>
                <c:pt idx="5">
                  <c:v>LOIRET</c:v>
                </c:pt>
              </c:strCache>
            </c:strRef>
          </c:cat>
          <c:val>
            <c:numRef>
              <c:f>'PPT SS COMMISSION'!$N$126:$N$131</c:f>
              <c:numCache>
                <c:formatCode>General</c:formatCode>
                <c:ptCount val="6"/>
                <c:pt idx="0">
                  <c:v>967</c:v>
                </c:pt>
                <c:pt idx="1">
                  <c:v>1293</c:v>
                </c:pt>
                <c:pt idx="2">
                  <c:v>685</c:v>
                </c:pt>
                <c:pt idx="3">
                  <c:v>1756</c:v>
                </c:pt>
                <c:pt idx="4">
                  <c:v>960</c:v>
                </c:pt>
                <c:pt idx="5">
                  <c:v>2130</c:v>
                </c:pt>
              </c:numCache>
            </c:numRef>
          </c:val>
        </c:ser>
        <c:dLbls>
          <c:showLegendKey val="0"/>
          <c:showVal val="0"/>
          <c:showCatName val="0"/>
          <c:showSerName val="0"/>
          <c:showPercent val="0"/>
          <c:showBubbleSize val="0"/>
        </c:dLbls>
        <c:gapWidth val="150"/>
        <c:axId val="466103336"/>
        <c:axId val="466101768"/>
      </c:barChart>
      <c:lineChart>
        <c:grouping val="standard"/>
        <c:varyColors val="0"/>
        <c:ser>
          <c:idx val="0"/>
          <c:order val="0"/>
          <c:tx>
            <c:v>Moyennes par Département</c:v>
          </c:tx>
          <c:dLbls>
            <c:spPr>
              <a:noFill/>
              <a:ln>
                <a:noFill/>
              </a:ln>
              <a:effectLst/>
            </c:spPr>
            <c:txPr>
              <a:bodyPr/>
              <a:lstStyle/>
              <a:p>
                <a:pPr>
                  <a:defRPr sz="1200" b="1"/>
                </a:pPr>
                <a:endParaRPr lang="fr-FR"/>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'PPT SS COMMISSION'!$L$126:$L$131</c:f>
              <c:strCache>
                <c:ptCount val="6"/>
                <c:pt idx="0">
                  <c:v>CHER</c:v>
                </c:pt>
                <c:pt idx="1">
                  <c:v>EURE ET LOIR</c:v>
                </c:pt>
                <c:pt idx="2">
                  <c:v>INDRE</c:v>
                </c:pt>
                <c:pt idx="3">
                  <c:v>INDRE ET LOIRE</c:v>
                </c:pt>
                <c:pt idx="4">
                  <c:v>LOIR ET CHER</c:v>
                </c:pt>
                <c:pt idx="5">
                  <c:v>LOIRET</c:v>
                </c:pt>
              </c:strCache>
            </c:strRef>
          </c:cat>
          <c:val>
            <c:numRef>
              <c:f>'PPT SS COMMISSION'!$M$126:$M$131</c:f>
              <c:numCache>
                <c:formatCode>0.00</c:formatCode>
                <c:ptCount val="6"/>
                <c:pt idx="0">
                  <c:v>12.895471014492751</c:v>
                </c:pt>
                <c:pt idx="1">
                  <c:v>12.87412961971075</c:v>
                </c:pt>
                <c:pt idx="2">
                  <c:v>12.644782168186429</c:v>
                </c:pt>
                <c:pt idx="3">
                  <c:v>12.98174761146497</c:v>
                </c:pt>
                <c:pt idx="4">
                  <c:v>12.92917424518007</c:v>
                </c:pt>
                <c:pt idx="5">
                  <c:v>12.80105471324984</c:v>
                </c:pt>
              </c:numCache>
            </c:numRef>
          </c:val>
          <c:smooth val="0"/>
        </c:ser>
        <c:ser>
          <c:idx val="2"/>
          <c:order val="2"/>
          <c:tx>
            <c:v>MOYENNE ACAD</c:v>
          </c:tx>
          <c:spPr>
            <a:ln>
              <a:solidFill>
                <a:schemeClr val="tx1"/>
              </a:solidFill>
            </a:ln>
          </c:spPr>
          <c:marker>
            <c:symbol val="none"/>
          </c:marker>
          <c:cat>
            <c:strRef>
              <c:f>'PPT SS COMMISSION'!$L$126:$L$131</c:f>
              <c:strCache>
                <c:ptCount val="6"/>
                <c:pt idx="0">
                  <c:v>CHER</c:v>
                </c:pt>
                <c:pt idx="1">
                  <c:v>EURE ET LOIR</c:v>
                </c:pt>
                <c:pt idx="2">
                  <c:v>INDRE</c:v>
                </c:pt>
                <c:pt idx="3">
                  <c:v>INDRE ET LOIRE</c:v>
                </c:pt>
                <c:pt idx="4">
                  <c:v>LOIR ET CHER</c:v>
                </c:pt>
                <c:pt idx="5">
                  <c:v>LOIRET</c:v>
                </c:pt>
              </c:strCache>
            </c:strRef>
          </c:cat>
          <c:val>
            <c:numRef>
              <c:f>'PPT SS COMMISSION'!$O$126:$O$131</c:f>
              <c:numCache>
                <c:formatCode>0.00</c:formatCode>
                <c:ptCount val="6"/>
                <c:pt idx="0">
                  <c:v>12.86761844995301</c:v>
                </c:pt>
                <c:pt idx="1">
                  <c:v>12.86761844995301</c:v>
                </c:pt>
                <c:pt idx="2">
                  <c:v>12.86761844995301</c:v>
                </c:pt>
                <c:pt idx="3">
                  <c:v>12.86761844995301</c:v>
                </c:pt>
                <c:pt idx="4">
                  <c:v>12.86761844995301</c:v>
                </c:pt>
                <c:pt idx="5">
                  <c:v>12.86761844995301</c:v>
                </c:pt>
              </c:numCache>
            </c:numRef>
          </c:val>
          <c:smooth val="0"/>
        </c:ser>
        <c:dLbls>
          <c:showLegendKey val="0"/>
          <c:showVal val="0"/>
          <c:showCatName val="0"/>
          <c:showSerName val="0"/>
          <c:showPercent val="0"/>
          <c:showBubbleSize val="0"/>
        </c:dLbls>
        <c:marker val="1"/>
        <c:smooth val="0"/>
        <c:axId val="466102160"/>
        <c:axId val="466106472"/>
      </c:lineChart>
      <c:catAx>
        <c:axId val="466103336"/>
        <c:scaling>
          <c:orientation val="minMax"/>
        </c:scaling>
        <c:delete val="0"/>
        <c:axPos val="b"/>
        <c:numFmt formatCode="General" sourceLinked="0"/>
        <c:majorTickMark val="out"/>
        <c:minorTickMark val="none"/>
        <c:tickLblPos val="nextTo"/>
        <c:crossAx val="466101768"/>
        <c:crosses val="autoZero"/>
        <c:auto val="1"/>
        <c:lblAlgn val="ctr"/>
        <c:lblOffset val="100"/>
        <c:noMultiLvlLbl val="0"/>
      </c:catAx>
      <c:valAx>
        <c:axId val="466101768"/>
        <c:scaling>
          <c:orientation val="minMax"/>
        </c:scaling>
        <c:delete val="0"/>
        <c:axPos val="l"/>
        <c:majorGridlines/>
        <c:numFmt formatCode="General" sourceLinked="1"/>
        <c:majorTickMark val="out"/>
        <c:minorTickMark val="none"/>
        <c:tickLblPos val="nextTo"/>
        <c:crossAx val="466103336"/>
        <c:crosses val="autoZero"/>
        <c:crossBetween val="between"/>
      </c:valAx>
      <c:valAx>
        <c:axId val="466106472"/>
        <c:scaling>
          <c:orientation val="minMax"/>
        </c:scaling>
        <c:delete val="0"/>
        <c:axPos val="r"/>
        <c:numFmt formatCode="0.00" sourceLinked="1"/>
        <c:majorTickMark val="out"/>
        <c:minorTickMark val="none"/>
        <c:tickLblPos val="nextTo"/>
        <c:crossAx val="466102160"/>
        <c:crosses val="max"/>
        <c:crossBetween val="between"/>
      </c:valAx>
      <c:catAx>
        <c:axId val="466102160"/>
        <c:scaling>
          <c:orientation val="minMax"/>
        </c:scaling>
        <c:delete val="1"/>
        <c:axPos val="b"/>
        <c:numFmt formatCode="General" sourceLinked="1"/>
        <c:majorTickMark val="out"/>
        <c:minorTickMark val="none"/>
        <c:tickLblPos val="nextTo"/>
        <c:crossAx val="466106472"/>
        <c:crosses val="autoZero"/>
        <c:auto val="1"/>
        <c:lblAlgn val="ctr"/>
        <c:lblOffset val="100"/>
        <c:noMultiLvlLbl val="0"/>
      </c:catAx>
    </c:plotArea>
    <c:legend>
      <c:legendPos val="t"/>
      <c:layout/>
      <c:overlay val="0"/>
    </c:legend>
    <c:plotVisOnly val="1"/>
    <c:dispBlanksAs val="gap"/>
    <c:showDLblsOverMax val="0"/>
  </c:chart>
  <c:spPr>
    <a:solidFill>
      <a:sysClr val="window" lastClr="FFFFFF">
        <a:lumMod val="95000"/>
      </a:sysClr>
    </a:solidFill>
  </c:sp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1"/>
          <c:order val="1"/>
          <c:tx>
            <c:v>Effectifs par Département</c:v>
          </c:tx>
          <c:invertIfNegative val="0"/>
          <c:dLbls>
            <c:spPr>
              <a:noFill/>
              <a:ln>
                <a:noFill/>
              </a:ln>
              <a:effectLst/>
            </c:spPr>
            <c:txPr>
              <a:bodyPr/>
              <a:lstStyle/>
              <a:p>
                <a:pPr>
                  <a:defRPr sz="1600" b="1">
                    <a:solidFill>
                      <a:schemeClr val="bg1"/>
                    </a:solidFill>
                  </a:defRPr>
                </a:pPr>
                <a:endParaRPr lang="fr-FR"/>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'PPT SS COMMISSION'!$L$126:$L$131</c:f>
              <c:strCache>
                <c:ptCount val="6"/>
                <c:pt idx="0">
                  <c:v>CHER</c:v>
                </c:pt>
                <c:pt idx="1">
                  <c:v>EURE ET LOIR</c:v>
                </c:pt>
                <c:pt idx="2">
                  <c:v>INDRE</c:v>
                </c:pt>
                <c:pt idx="3">
                  <c:v>INDRE ET LOIRE</c:v>
                </c:pt>
                <c:pt idx="4">
                  <c:v>LOIR ET CHER</c:v>
                </c:pt>
                <c:pt idx="5">
                  <c:v>LOIRET</c:v>
                </c:pt>
              </c:strCache>
            </c:strRef>
          </c:cat>
          <c:val>
            <c:numRef>
              <c:f>'PPT SS COMMISSION'!$N$126:$N$131</c:f>
              <c:numCache>
                <c:formatCode>General</c:formatCode>
                <c:ptCount val="6"/>
                <c:pt idx="0">
                  <c:v>768</c:v>
                </c:pt>
                <c:pt idx="1">
                  <c:v>893</c:v>
                </c:pt>
                <c:pt idx="2">
                  <c:v>456</c:v>
                </c:pt>
                <c:pt idx="3">
                  <c:v>1482</c:v>
                </c:pt>
                <c:pt idx="4">
                  <c:v>677</c:v>
                </c:pt>
                <c:pt idx="5">
                  <c:v>1708</c:v>
                </c:pt>
              </c:numCache>
            </c:numRef>
          </c:val>
        </c:ser>
        <c:dLbls>
          <c:showLegendKey val="0"/>
          <c:showVal val="0"/>
          <c:showCatName val="0"/>
          <c:showSerName val="0"/>
          <c:showPercent val="0"/>
          <c:showBubbleSize val="0"/>
        </c:dLbls>
        <c:gapWidth val="150"/>
        <c:axId val="466104904"/>
        <c:axId val="466100592"/>
      </c:barChart>
      <c:lineChart>
        <c:grouping val="standard"/>
        <c:varyColors val="0"/>
        <c:ser>
          <c:idx val="0"/>
          <c:order val="0"/>
          <c:tx>
            <c:v>Moyennes par Département</c:v>
          </c:tx>
          <c:dLbls>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fr-FR"/>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'PPT SS COMMISSION'!$L$126:$L$131</c:f>
              <c:strCache>
                <c:ptCount val="6"/>
                <c:pt idx="0">
                  <c:v>CHER</c:v>
                </c:pt>
                <c:pt idx="1">
                  <c:v>EURE ET LOIR</c:v>
                </c:pt>
                <c:pt idx="2">
                  <c:v>INDRE</c:v>
                </c:pt>
                <c:pt idx="3">
                  <c:v>INDRE ET LOIRE</c:v>
                </c:pt>
                <c:pt idx="4">
                  <c:v>LOIR ET CHER</c:v>
                </c:pt>
                <c:pt idx="5">
                  <c:v>LOIRET</c:v>
                </c:pt>
              </c:strCache>
            </c:strRef>
          </c:cat>
          <c:val>
            <c:numRef>
              <c:f>'PPT SS COMMISSION'!$M$126:$M$131</c:f>
              <c:numCache>
                <c:formatCode>0.00</c:formatCode>
                <c:ptCount val="6"/>
                <c:pt idx="0">
                  <c:v>12.83633425669438</c:v>
                </c:pt>
                <c:pt idx="1">
                  <c:v>12.8188679245283</c:v>
                </c:pt>
                <c:pt idx="2">
                  <c:v>13.014000000000021</c:v>
                </c:pt>
                <c:pt idx="3">
                  <c:v>12.95158425348056</c:v>
                </c:pt>
                <c:pt idx="4">
                  <c:v>12.86009513742073</c:v>
                </c:pt>
                <c:pt idx="5">
                  <c:v>12.882112114213729</c:v>
                </c:pt>
              </c:numCache>
            </c:numRef>
          </c:val>
          <c:smooth val="0"/>
        </c:ser>
        <c:ser>
          <c:idx val="2"/>
          <c:order val="2"/>
          <c:tx>
            <c:v>MOYENNE ACAD</c:v>
          </c:tx>
          <c:spPr>
            <a:ln>
              <a:solidFill>
                <a:schemeClr val="tx1"/>
              </a:solidFill>
            </a:ln>
          </c:spPr>
          <c:marker>
            <c:symbol val="none"/>
          </c:marker>
          <c:cat>
            <c:strRef>
              <c:f>'PPT SS COMMISSION'!$L$126:$L$131</c:f>
              <c:strCache>
                <c:ptCount val="6"/>
                <c:pt idx="0">
                  <c:v>CHER</c:v>
                </c:pt>
                <c:pt idx="1">
                  <c:v>EURE ET LOIR</c:v>
                </c:pt>
                <c:pt idx="2">
                  <c:v>INDRE</c:v>
                </c:pt>
                <c:pt idx="3">
                  <c:v>INDRE ET LOIRE</c:v>
                </c:pt>
                <c:pt idx="4">
                  <c:v>LOIR ET CHER</c:v>
                </c:pt>
                <c:pt idx="5">
                  <c:v>LOIRET</c:v>
                </c:pt>
              </c:strCache>
            </c:strRef>
          </c:cat>
          <c:val>
            <c:numRef>
              <c:f>'PPT SS COMMISSION'!$O$126:$O$131</c:f>
              <c:numCache>
                <c:formatCode>0.00</c:formatCode>
                <c:ptCount val="6"/>
                <c:pt idx="0">
                  <c:v>12.891569128394099</c:v>
                </c:pt>
                <c:pt idx="1">
                  <c:v>12.891569128394099</c:v>
                </c:pt>
                <c:pt idx="2">
                  <c:v>12.891569128394099</c:v>
                </c:pt>
                <c:pt idx="3">
                  <c:v>12.891569128394099</c:v>
                </c:pt>
                <c:pt idx="4">
                  <c:v>12.891569128394099</c:v>
                </c:pt>
                <c:pt idx="5">
                  <c:v>12.891569128394099</c:v>
                </c:pt>
              </c:numCache>
            </c:numRef>
          </c:val>
          <c:smooth val="0"/>
        </c:ser>
        <c:dLbls>
          <c:showLegendKey val="0"/>
          <c:showVal val="0"/>
          <c:showCatName val="0"/>
          <c:showSerName val="0"/>
          <c:showPercent val="0"/>
          <c:showBubbleSize val="0"/>
        </c:dLbls>
        <c:marker val="1"/>
        <c:smooth val="0"/>
        <c:axId val="466100200"/>
        <c:axId val="466102944"/>
      </c:lineChart>
      <c:catAx>
        <c:axId val="466104904"/>
        <c:scaling>
          <c:orientation val="minMax"/>
        </c:scaling>
        <c:delete val="0"/>
        <c:axPos val="b"/>
        <c:numFmt formatCode="General" sourceLinked="0"/>
        <c:majorTickMark val="out"/>
        <c:minorTickMark val="none"/>
        <c:tickLblPos val="nextTo"/>
        <c:crossAx val="466100592"/>
        <c:crosses val="autoZero"/>
        <c:auto val="1"/>
        <c:lblAlgn val="ctr"/>
        <c:lblOffset val="100"/>
        <c:noMultiLvlLbl val="0"/>
      </c:catAx>
      <c:valAx>
        <c:axId val="466100592"/>
        <c:scaling>
          <c:orientation val="minMax"/>
        </c:scaling>
        <c:delete val="0"/>
        <c:axPos val="l"/>
        <c:majorGridlines/>
        <c:numFmt formatCode="General" sourceLinked="1"/>
        <c:majorTickMark val="out"/>
        <c:minorTickMark val="none"/>
        <c:tickLblPos val="nextTo"/>
        <c:crossAx val="466104904"/>
        <c:crosses val="autoZero"/>
        <c:crossBetween val="between"/>
      </c:valAx>
      <c:valAx>
        <c:axId val="466102944"/>
        <c:scaling>
          <c:orientation val="minMax"/>
          <c:max val="13.5"/>
          <c:min val="12"/>
        </c:scaling>
        <c:delete val="0"/>
        <c:axPos val="r"/>
        <c:numFmt formatCode="0.00" sourceLinked="1"/>
        <c:majorTickMark val="out"/>
        <c:minorTickMark val="none"/>
        <c:tickLblPos val="nextTo"/>
        <c:crossAx val="466100200"/>
        <c:crosses val="max"/>
        <c:crossBetween val="between"/>
      </c:valAx>
      <c:catAx>
        <c:axId val="466100200"/>
        <c:scaling>
          <c:orientation val="minMax"/>
        </c:scaling>
        <c:delete val="1"/>
        <c:axPos val="b"/>
        <c:numFmt formatCode="General" sourceLinked="1"/>
        <c:majorTickMark val="out"/>
        <c:minorTickMark val="none"/>
        <c:tickLblPos val="nextTo"/>
        <c:crossAx val="466102944"/>
        <c:crosses val="autoZero"/>
        <c:auto val="1"/>
        <c:lblAlgn val="ctr"/>
        <c:lblOffset val="100"/>
        <c:noMultiLvlLbl val="0"/>
      </c:catAx>
    </c:plotArea>
    <c:legend>
      <c:legendPos val="t"/>
      <c:layout/>
      <c:overlay val="0"/>
    </c:legend>
    <c:plotVisOnly val="1"/>
    <c:dispBlanksAs val="gap"/>
    <c:showDLblsOverMax val="0"/>
  </c:chart>
  <c:spPr>
    <a:solidFill>
      <a:sysClr val="window" lastClr="FFFFFF">
        <a:lumMod val="95000"/>
      </a:sysClr>
    </a:solidFill>
  </c:sp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42"/>
    </mc:Choice>
    <mc:Fallback>
      <c:style val="4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v>Moyennes Etab 45</c:v>
          </c:tx>
          <c:spPr>
            <a:solidFill>
              <a:srgbClr val="C0504D"/>
            </a:solidFill>
          </c:spPr>
          <c:invertIfNegative val="0"/>
          <c:dLbls>
            <c:dLbl>
              <c:idx val="24"/>
              <c:delete val="1"/>
              <c:extLst>
                <c:ext xmlns:c15="http://schemas.microsoft.com/office/drawing/2012/chart" uri="{CE6537A1-D6FC-4f65-9D91-7224C49458BB}"/>
              </c:extLst>
            </c:dLbl>
            <c:spPr>
              <a:noFill/>
              <a:ln>
                <a:noFill/>
              </a:ln>
              <a:effectLst/>
            </c:spPr>
            <c:txPr>
              <a:bodyPr rot="-5400000" vert="horz"/>
              <a:lstStyle/>
              <a:p>
                <a:pPr>
                  <a:defRPr sz="1800" b="1"/>
                </a:pPr>
                <a:endParaRPr lang="fr-FR"/>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errBars>
            <c:errBarType val="both"/>
            <c:errValType val="cust"/>
            <c:noEndCap val="0"/>
            <c:plus>
              <c:numRef>
                <c:f>'DONNEES ETAB'!$J$92:$J$118</c:f>
                <c:numCache>
                  <c:formatCode>General</c:formatCode>
                  <c:ptCount val="27"/>
                  <c:pt idx="0">
                    <c:v>4.0636542880215316</c:v>
                  </c:pt>
                  <c:pt idx="1">
                    <c:v>3.5990908381299729</c:v>
                  </c:pt>
                  <c:pt idx="2">
                    <c:v>3.3278771525982411</c:v>
                  </c:pt>
                  <c:pt idx="3">
                    <c:v>2.572402697936782</c:v>
                  </c:pt>
                  <c:pt idx="4">
                    <c:v>3.4270978918951842</c:v>
                  </c:pt>
                  <c:pt idx="5">
                    <c:v>3.3395110397144969</c:v>
                  </c:pt>
                  <c:pt idx="6">
                    <c:v>4.0160627109348503</c:v>
                  </c:pt>
                  <c:pt idx="7">
                    <c:v>4.503898198343208</c:v>
                  </c:pt>
                  <c:pt idx="8">
                    <c:v>3.5679293735259701</c:v>
                  </c:pt>
                  <c:pt idx="9">
                    <c:v>3.8483934732745011</c:v>
                  </c:pt>
                  <c:pt idx="10">
                    <c:v>3.0512039580535548</c:v>
                  </c:pt>
                  <c:pt idx="11">
                    <c:v>4.6328492485726303</c:v>
                  </c:pt>
                  <c:pt idx="12">
                    <c:v>1.938801992995695</c:v>
                  </c:pt>
                  <c:pt idx="13">
                    <c:v>1.657381543352922</c:v>
                  </c:pt>
                  <c:pt idx="14">
                    <c:v>4.6189512601673526</c:v>
                  </c:pt>
                  <c:pt idx="15">
                    <c:v>3.3839050241072401</c:v>
                  </c:pt>
                  <c:pt idx="16">
                    <c:v>3.968173693468878</c:v>
                  </c:pt>
                  <c:pt idx="17">
                    <c:v>3.4244209657425722</c:v>
                  </c:pt>
                  <c:pt idx="18">
                    <c:v>3.4505942897055339</c:v>
                  </c:pt>
                  <c:pt idx="19">
                    <c:v>4.1772294097688896</c:v>
                  </c:pt>
                  <c:pt idx="20">
                    <c:v>2.4195385234929958</c:v>
                  </c:pt>
                  <c:pt idx="21">
                    <c:v>3.575465091045352</c:v>
                  </c:pt>
                  <c:pt idx="22">
                    <c:v>3.2873146866751979</c:v>
                  </c:pt>
                  <c:pt idx="23">
                    <c:v>3.0230595245361749</c:v>
                  </c:pt>
                  <c:pt idx="24">
                    <c:v>0</c:v>
                  </c:pt>
                  <c:pt idx="25">
                    <c:v>3.1234246535724828</c:v>
                  </c:pt>
                  <c:pt idx="26">
                    <c:v>4.6404282539616197</c:v>
                  </c:pt>
                </c:numCache>
              </c:numRef>
            </c:plus>
            <c:minus>
              <c:numRef>
                <c:f>'DONNEES ETAB'!$J$92:$J$118</c:f>
                <c:numCache>
                  <c:formatCode>General</c:formatCode>
                  <c:ptCount val="27"/>
                  <c:pt idx="0">
                    <c:v>4.0636542880215316</c:v>
                  </c:pt>
                  <c:pt idx="1">
                    <c:v>3.5990908381299729</c:v>
                  </c:pt>
                  <c:pt idx="2">
                    <c:v>3.3278771525982411</c:v>
                  </c:pt>
                  <c:pt idx="3">
                    <c:v>2.572402697936782</c:v>
                  </c:pt>
                  <c:pt idx="4">
                    <c:v>3.4270978918951842</c:v>
                  </c:pt>
                  <c:pt idx="5">
                    <c:v>3.3395110397144969</c:v>
                  </c:pt>
                  <c:pt idx="6">
                    <c:v>4.0160627109348503</c:v>
                  </c:pt>
                  <c:pt idx="7">
                    <c:v>4.503898198343208</c:v>
                  </c:pt>
                  <c:pt idx="8">
                    <c:v>3.5679293735259701</c:v>
                  </c:pt>
                  <c:pt idx="9">
                    <c:v>3.8483934732745011</c:v>
                  </c:pt>
                  <c:pt idx="10">
                    <c:v>3.0512039580535548</c:v>
                  </c:pt>
                  <c:pt idx="11">
                    <c:v>4.6328492485726303</c:v>
                  </c:pt>
                  <c:pt idx="12">
                    <c:v>1.938801992995695</c:v>
                  </c:pt>
                  <c:pt idx="13">
                    <c:v>1.657381543352922</c:v>
                  </c:pt>
                  <c:pt idx="14">
                    <c:v>4.6189512601673526</c:v>
                  </c:pt>
                  <c:pt idx="15">
                    <c:v>3.3839050241072401</c:v>
                  </c:pt>
                  <c:pt idx="16">
                    <c:v>3.968173693468878</c:v>
                  </c:pt>
                  <c:pt idx="17">
                    <c:v>3.4244209657425722</c:v>
                  </c:pt>
                  <c:pt idx="18">
                    <c:v>3.4505942897055339</c:v>
                  </c:pt>
                  <c:pt idx="19">
                    <c:v>4.1772294097688896</c:v>
                  </c:pt>
                  <c:pt idx="20">
                    <c:v>2.4195385234929958</c:v>
                  </c:pt>
                  <c:pt idx="21">
                    <c:v>3.575465091045352</c:v>
                  </c:pt>
                  <c:pt idx="22">
                    <c:v>3.2873146866751979</c:v>
                  </c:pt>
                  <c:pt idx="23">
                    <c:v>3.0230595245361749</c:v>
                  </c:pt>
                  <c:pt idx="24">
                    <c:v>0</c:v>
                  </c:pt>
                  <c:pt idx="25">
                    <c:v>3.1234246535724828</c:v>
                  </c:pt>
                  <c:pt idx="26">
                    <c:v>4.6404282539616197</c:v>
                  </c:pt>
                </c:numCache>
              </c:numRef>
            </c:minus>
          </c:errBars>
          <c:cat>
            <c:strRef>
              <c:f>'DONNEES ETAB'!$G$92:$G$118</c:f>
              <c:strCache>
                <c:ptCount val="27"/>
                <c:pt idx="0">
                  <c:v>LP JEANNETTE VERDIER</c:v>
                </c:pt>
                <c:pt idx="1">
                  <c:v>LPO JEAN ZAY</c:v>
                </c:pt>
                <c:pt idx="2">
                  <c:v>LPO BENJAMIN FRANKLI</c:v>
                </c:pt>
                <c:pt idx="3">
                  <c:v>LP GAUDIER-BRZESKA</c:v>
                </c:pt>
                <c:pt idx="4">
                  <c:v>LP MAL LECLERC DE H.</c:v>
                </c:pt>
                <c:pt idx="5">
                  <c:v>LYCEE ST FRANCOIS</c:v>
                </c:pt>
                <c:pt idx="6">
                  <c:v>LYC SAINT LOUIS</c:v>
                </c:pt>
                <c:pt idx="7">
                  <c:v>LP JEAN DE LA TAILLE</c:v>
                </c:pt>
                <c:pt idx="8">
                  <c:v>LYCEE ST PAUL-BOURDO</c:v>
                </c:pt>
                <c:pt idx="9">
                  <c:v>LPP L'ABBAYE</c:v>
                </c:pt>
                <c:pt idx="10">
                  <c:v>LPP BLANCHE DE CAST.</c:v>
                </c:pt>
                <c:pt idx="11">
                  <c:v>LP PAUL GAUGUIN</c:v>
                </c:pt>
                <c:pt idx="12">
                  <c:v>CFA AGGLO ORLEANS</c:v>
                </c:pt>
                <c:pt idx="13">
                  <c:v>CFA CMA ORLEANS</c:v>
                </c:pt>
                <c:pt idx="14">
                  <c:v>CFA AFORPROBA 45</c:v>
                </c:pt>
                <c:pt idx="15">
                  <c:v>LP MARGUERITE AUDOUX</c:v>
                </c:pt>
                <c:pt idx="16">
                  <c:v>LP JEAN LURCAT</c:v>
                </c:pt>
                <c:pt idx="17">
                  <c:v>EREA SIMONE VEIL</c:v>
                </c:pt>
                <c:pt idx="18">
                  <c:v>LP FRANCOISE DOLTO</c:v>
                </c:pt>
                <c:pt idx="19">
                  <c:v>CFAS CREAI</c:v>
                </c:pt>
                <c:pt idx="20">
                  <c:v>IME LA SOURCE</c:v>
                </c:pt>
                <c:pt idx="21">
                  <c:v>IME CHANTEMERLE GIEN</c:v>
                </c:pt>
                <c:pt idx="22">
                  <c:v>LP CHATEAU BLANC</c:v>
                </c:pt>
                <c:pt idx="23">
                  <c:v>LPO MAURICE GENEVOIX</c:v>
                </c:pt>
                <c:pt idx="24">
                  <c:v>AFTEC-ST PAUL</c:v>
                </c:pt>
                <c:pt idx="25">
                  <c:v>LPPO STE CROIX ST EU</c:v>
                </c:pt>
                <c:pt idx="26">
                  <c:v>CFAI CENTRE</c:v>
                </c:pt>
              </c:strCache>
            </c:strRef>
          </c:cat>
          <c:val>
            <c:numRef>
              <c:f>'DONNEES ETAB'!$I$92:$I$118</c:f>
              <c:numCache>
                <c:formatCode>0.00</c:formatCode>
                <c:ptCount val="27"/>
                <c:pt idx="0">
                  <c:v>12.533050847457631</c:v>
                </c:pt>
                <c:pt idx="1">
                  <c:v>14.170833333333331</c:v>
                </c:pt>
                <c:pt idx="2">
                  <c:v>12.62276422764228</c:v>
                </c:pt>
                <c:pt idx="3">
                  <c:v>14.18514150943396</c:v>
                </c:pt>
                <c:pt idx="4">
                  <c:v>12.3390873015873</c:v>
                </c:pt>
                <c:pt idx="5">
                  <c:v>11.821875</c:v>
                </c:pt>
                <c:pt idx="6">
                  <c:v>13.489690721649501</c:v>
                </c:pt>
                <c:pt idx="7">
                  <c:v>11.90206489675516</c:v>
                </c:pt>
                <c:pt idx="8">
                  <c:v>13.49299516908213</c:v>
                </c:pt>
                <c:pt idx="9">
                  <c:v>12.81739130434782</c:v>
                </c:pt>
                <c:pt idx="10">
                  <c:v>12.38757396449704</c:v>
                </c:pt>
                <c:pt idx="11">
                  <c:v>11.6472</c:v>
                </c:pt>
                <c:pt idx="12">
                  <c:v>13.27272727272728</c:v>
                </c:pt>
                <c:pt idx="13">
                  <c:v>12.94444444444445</c:v>
                </c:pt>
                <c:pt idx="14">
                  <c:v>13.27272727272728</c:v>
                </c:pt>
                <c:pt idx="15">
                  <c:v>12.9155069582505</c:v>
                </c:pt>
                <c:pt idx="16">
                  <c:v>13.156000000000001</c:v>
                </c:pt>
                <c:pt idx="17">
                  <c:v>12.34722222222222</c:v>
                </c:pt>
                <c:pt idx="18">
                  <c:v>11.92578125</c:v>
                </c:pt>
                <c:pt idx="19">
                  <c:v>11.296296296296299</c:v>
                </c:pt>
                <c:pt idx="20">
                  <c:v>12.75</c:v>
                </c:pt>
                <c:pt idx="21">
                  <c:v>11.77777777777778</c:v>
                </c:pt>
                <c:pt idx="22">
                  <c:v>12.964851485148509</c:v>
                </c:pt>
                <c:pt idx="23">
                  <c:v>12.66666666666667</c:v>
                </c:pt>
                <c:pt idx="24">
                  <c:v>0</c:v>
                </c:pt>
                <c:pt idx="25">
                  <c:v>13.388654353562011</c:v>
                </c:pt>
                <c:pt idx="26">
                  <c:v>12.52272727272728</c:v>
                </c:pt>
              </c:numCache>
            </c:numRef>
          </c:val>
        </c:ser>
        <c:dLbls>
          <c:showLegendKey val="0"/>
          <c:showVal val="0"/>
          <c:showCatName val="0"/>
          <c:showSerName val="0"/>
          <c:showPercent val="0"/>
          <c:showBubbleSize val="0"/>
        </c:dLbls>
        <c:gapWidth val="36"/>
        <c:axId val="466100984"/>
        <c:axId val="466101376"/>
      </c:barChart>
      <c:lineChart>
        <c:grouping val="standard"/>
        <c:varyColors val="0"/>
        <c:ser>
          <c:idx val="1"/>
          <c:order val="1"/>
          <c:tx>
            <c:v>Moyenne Dept 45 : 12,80</c:v>
          </c:tx>
          <c:marker>
            <c:symbol val="none"/>
          </c:marker>
          <c:cat>
            <c:strRef>
              <c:f>'DONNEES ETAB'!$G$92:$G$118</c:f>
              <c:strCache>
                <c:ptCount val="27"/>
                <c:pt idx="0">
                  <c:v>LP JEANNETTE VERDIER</c:v>
                </c:pt>
                <c:pt idx="1">
                  <c:v>LPO JEAN ZAY</c:v>
                </c:pt>
                <c:pt idx="2">
                  <c:v>LPO BENJAMIN FRANKLI</c:v>
                </c:pt>
                <c:pt idx="3">
                  <c:v>LP GAUDIER-BRZESKA</c:v>
                </c:pt>
                <c:pt idx="4">
                  <c:v>LP MAL LECLERC DE H.</c:v>
                </c:pt>
                <c:pt idx="5">
                  <c:v>LYCEE ST FRANCOIS</c:v>
                </c:pt>
                <c:pt idx="6">
                  <c:v>LYC SAINT LOUIS</c:v>
                </c:pt>
                <c:pt idx="7">
                  <c:v>LP JEAN DE LA TAILLE</c:v>
                </c:pt>
                <c:pt idx="8">
                  <c:v>LYCEE ST PAUL-BOURDO</c:v>
                </c:pt>
                <c:pt idx="9">
                  <c:v>LPP L'ABBAYE</c:v>
                </c:pt>
                <c:pt idx="10">
                  <c:v>LPP BLANCHE DE CAST.</c:v>
                </c:pt>
                <c:pt idx="11">
                  <c:v>LP PAUL GAUGUIN</c:v>
                </c:pt>
                <c:pt idx="12">
                  <c:v>CFA AGGLO ORLEANS</c:v>
                </c:pt>
                <c:pt idx="13">
                  <c:v>CFA CMA ORLEANS</c:v>
                </c:pt>
                <c:pt idx="14">
                  <c:v>CFA AFORPROBA 45</c:v>
                </c:pt>
                <c:pt idx="15">
                  <c:v>LP MARGUERITE AUDOUX</c:v>
                </c:pt>
                <c:pt idx="16">
                  <c:v>LP JEAN LURCAT</c:v>
                </c:pt>
                <c:pt idx="17">
                  <c:v>EREA SIMONE VEIL</c:v>
                </c:pt>
                <c:pt idx="18">
                  <c:v>LP FRANCOISE DOLTO</c:v>
                </c:pt>
                <c:pt idx="19">
                  <c:v>CFAS CREAI</c:v>
                </c:pt>
                <c:pt idx="20">
                  <c:v>IME LA SOURCE</c:v>
                </c:pt>
                <c:pt idx="21">
                  <c:v>IME CHANTEMERLE GIEN</c:v>
                </c:pt>
                <c:pt idx="22">
                  <c:v>LP CHATEAU BLANC</c:v>
                </c:pt>
                <c:pt idx="23">
                  <c:v>LPO MAURICE GENEVOIX</c:v>
                </c:pt>
                <c:pt idx="24">
                  <c:v>AFTEC-ST PAUL</c:v>
                </c:pt>
                <c:pt idx="25">
                  <c:v>LPPO STE CROIX ST EU</c:v>
                </c:pt>
                <c:pt idx="26">
                  <c:v>CFAI CENTRE</c:v>
                </c:pt>
              </c:strCache>
            </c:strRef>
          </c:cat>
          <c:val>
            <c:numRef>
              <c:f>'DONNEES ETAB'!$K$92:$K$118</c:f>
              <c:numCache>
                <c:formatCode>0.00</c:formatCode>
                <c:ptCount val="27"/>
                <c:pt idx="0">
                  <c:v>12.80105471324984</c:v>
                </c:pt>
                <c:pt idx="1">
                  <c:v>12.80105471324984</c:v>
                </c:pt>
                <c:pt idx="2">
                  <c:v>12.80105471324984</c:v>
                </c:pt>
                <c:pt idx="3">
                  <c:v>12.80105471324984</c:v>
                </c:pt>
                <c:pt idx="4">
                  <c:v>12.80105471324984</c:v>
                </c:pt>
                <c:pt idx="5">
                  <c:v>12.80105471324984</c:v>
                </c:pt>
                <c:pt idx="6">
                  <c:v>12.80105471324984</c:v>
                </c:pt>
                <c:pt idx="7">
                  <c:v>12.80105471324984</c:v>
                </c:pt>
                <c:pt idx="8">
                  <c:v>12.80105471324984</c:v>
                </c:pt>
                <c:pt idx="9">
                  <c:v>12.80105471324984</c:v>
                </c:pt>
                <c:pt idx="10">
                  <c:v>12.80105471324984</c:v>
                </c:pt>
                <c:pt idx="11">
                  <c:v>12.80105471324984</c:v>
                </c:pt>
                <c:pt idx="12">
                  <c:v>12.80105471324984</c:v>
                </c:pt>
                <c:pt idx="13">
                  <c:v>12.80105471324984</c:v>
                </c:pt>
                <c:pt idx="14">
                  <c:v>12.80105471324984</c:v>
                </c:pt>
                <c:pt idx="15">
                  <c:v>12.80105471324984</c:v>
                </c:pt>
                <c:pt idx="16">
                  <c:v>12.80105471324984</c:v>
                </c:pt>
                <c:pt idx="17">
                  <c:v>12.80105471324984</c:v>
                </c:pt>
                <c:pt idx="18">
                  <c:v>12.80105471324984</c:v>
                </c:pt>
                <c:pt idx="19">
                  <c:v>12.80105471324984</c:v>
                </c:pt>
                <c:pt idx="20">
                  <c:v>12.80105471324984</c:v>
                </c:pt>
                <c:pt idx="21">
                  <c:v>12.80105471324984</c:v>
                </c:pt>
                <c:pt idx="22">
                  <c:v>12.80105471324984</c:v>
                </c:pt>
                <c:pt idx="23">
                  <c:v>12.80105471324984</c:v>
                </c:pt>
                <c:pt idx="24">
                  <c:v>12.80105471324984</c:v>
                </c:pt>
                <c:pt idx="25">
                  <c:v>12.80105471324984</c:v>
                </c:pt>
                <c:pt idx="26">
                  <c:v>12.80105471324984</c:v>
                </c:pt>
              </c:numCache>
            </c:numRef>
          </c:val>
          <c:smooth val="0"/>
        </c:ser>
        <c:ser>
          <c:idx val="2"/>
          <c:order val="2"/>
          <c:tx>
            <c:v>Moyenne Acad : 12,87</c:v>
          </c:tx>
          <c:marker>
            <c:symbol val="none"/>
          </c:marker>
          <c:cat>
            <c:strRef>
              <c:f>'DONNEES ETAB'!$G$92:$G$118</c:f>
              <c:strCache>
                <c:ptCount val="27"/>
                <c:pt idx="0">
                  <c:v>LP JEANNETTE VERDIER</c:v>
                </c:pt>
                <c:pt idx="1">
                  <c:v>LPO JEAN ZAY</c:v>
                </c:pt>
                <c:pt idx="2">
                  <c:v>LPO BENJAMIN FRANKLI</c:v>
                </c:pt>
                <c:pt idx="3">
                  <c:v>LP GAUDIER-BRZESKA</c:v>
                </c:pt>
                <c:pt idx="4">
                  <c:v>LP MAL LECLERC DE H.</c:v>
                </c:pt>
                <c:pt idx="5">
                  <c:v>LYCEE ST FRANCOIS</c:v>
                </c:pt>
                <c:pt idx="6">
                  <c:v>LYC SAINT LOUIS</c:v>
                </c:pt>
                <c:pt idx="7">
                  <c:v>LP JEAN DE LA TAILLE</c:v>
                </c:pt>
                <c:pt idx="8">
                  <c:v>LYCEE ST PAUL-BOURDO</c:v>
                </c:pt>
                <c:pt idx="9">
                  <c:v>LPP L'ABBAYE</c:v>
                </c:pt>
                <c:pt idx="10">
                  <c:v>LPP BLANCHE DE CAST.</c:v>
                </c:pt>
                <c:pt idx="11">
                  <c:v>LP PAUL GAUGUIN</c:v>
                </c:pt>
                <c:pt idx="12">
                  <c:v>CFA AGGLO ORLEANS</c:v>
                </c:pt>
                <c:pt idx="13">
                  <c:v>CFA CMA ORLEANS</c:v>
                </c:pt>
                <c:pt idx="14">
                  <c:v>CFA AFORPROBA 45</c:v>
                </c:pt>
                <c:pt idx="15">
                  <c:v>LP MARGUERITE AUDOUX</c:v>
                </c:pt>
                <c:pt idx="16">
                  <c:v>LP JEAN LURCAT</c:v>
                </c:pt>
                <c:pt idx="17">
                  <c:v>EREA SIMONE VEIL</c:v>
                </c:pt>
                <c:pt idx="18">
                  <c:v>LP FRANCOISE DOLTO</c:v>
                </c:pt>
                <c:pt idx="19">
                  <c:v>CFAS CREAI</c:v>
                </c:pt>
                <c:pt idx="20">
                  <c:v>IME LA SOURCE</c:v>
                </c:pt>
                <c:pt idx="21">
                  <c:v>IME CHANTEMERLE GIEN</c:v>
                </c:pt>
                <c:pt idx="22">
                  <c:v>LP CHATEAU BLANC</c:v>
                </c:pt>
                <c:pt idx="23">
                  <c:v>LPO MAURICE GENEVOIX</c:v>
                </c:pt>
                <c:pt idx="24">
                  <c:v>AFTEC-ST PAUL</c:v>
                </c:pt>
                <c:pt idx="25">
                  <c:v>LPPO STE CROIX ST EU</c:v>
                </c:pt>
                <c:pt idx="26">
                  <c:v>CFAI CENTRE</c:v>
                </c:pt>
              </c:strCache>
            </c:strRef>
          </c:cat>
          <c:val>
            <c:numRef>
              <c:f>'DONNEES ETAB'!$M$92:$M$118</c:f>
              <c:numCache>
                <c:formatCode>0.00</c:formatCode>
                <c:ptCount val="27"/>
                <c:pt idx="0">
                  <c:v>12.86761844995301</c:v>
                </c:pt>
                <c:pt idx="1">
                  <c:v>12.86761844995301</c:v>
                </c:pt>
                <c:pt idx="2">
                  <c:v>12.86761844995301</c:v>
                </c:pt>
                <c:pt idx="3">
                  <c:v>12.86761844995301</c:v>
                </c:pt>
                <c:pt idx="4">
                  <c:v>12.86761844995301</c:v>
                </c:pt>
                <c:pt idx="5">
                  <c:v>12.86761844995301</c:v>
                </c:pt>
                <c:pt idx="6">
                  <c:v>12.86761844995301</c:v>
                </c:pt>
                <c:pt idx="7">
                  <c:v>12.86761844995301</c:v>
                </c:pt>
                <c:pt idx="8">
                  <c:v>12.86761844995301</c:v>
                </c:pt>
                <c:pt idx="9">
                  <c:v>12.86761844995301</c:v>
                </c:pt>
                <c:pt idx="10">
                  <c:v>12.86761844995301</c:v>
                </c:pt>
                <c:pt idx="11">
                  <c:v>12.86761844995301</c:v>
                </c:pt>
                <c:pt idx="12">
                  <c:v>12.86761844995301</c:v>
                </c:pt>
                <c:pt idx="13">
                  <c:v>12.86761844995301</c:v>
                </c:pt>
                <c:pt idx="14">
                  <c:v>12.86761844995301</c:v>
                </c:pt>
                <c:pt idx="15">
                  <c:v>12.86761844995301</c:v>
                </c:pt>
                <c:pt idx="16">
                  <c:v>12.86761844995301</c:v>
                </c:pt>
                <c:pt idx="17">
                  <c:v>12.86761844995301</c:v>
                </c:pt>
                <c:pt idx="18">
                  <c:v>12.86761844995301</c:v>
                </c:pt>
                <c:pt idx="19">
                  <c:v>12.86761844995301</c:v>
                </c:pt>
                <c:pt idx="20">
                  <c:v>12.86761844995301</c:v>
                </c:pt>
                <c:pt idx="21">
                  <c:v>12.86761844995301</c:v>
                </c:pt>
                <c:pt idx="22">
                  <c:v>12.86761844995301</c:v>
                </c:pt>
                <c:pt idx="23">
                  <c:v>12.86761844995301</c:v>
                </c:pt>
                <c:pt idx="24">
                  <c:v>12.86761844995301</c:v>
                </c:pt>
                <c:pt idx="25">
                  <c:v>12.86761844995301</c:v>
                </c:pt>
                <c:pt idx="26">
                  <c:v>12.86761844995301</c:v>
                </c:pt>
              </c:numCache>
            </c:numRef>
          </c:val>
          <c:smooth val="0"/>
        </c:ser>
        <c:dLbls>
          <c:showLegendKey val="0"/>
          <c:showVal val="0"/>
          <c:showCatName val="0"/>
          <c:showSerName val="0"/>
          <c:showPercent val="0"/>
          <c:showBubbleSize val="0"/>
        </c:dLbls>
        <c:marker val="1"/>
        <c:smooth val="0"/>
        <c:axId val="466100984"/>
        <c:axId val="466101376"/>
      </c:lineChart>
      <c:catAx>
        <c:axId val="466100984"/>
        <c:scaling>
          <c:orientation val="minMax"/>
        </c:scaling>
        <c:delete val="0"/>
        <c:axPos val="b"/>
        <c:numFmt formatCode="General" sourceLinked="0"/>
        <c:majorTickMark val="out"/>
        <c:minorTickMark val="none"/>
        <c:tickLblPos val="nextTo"/>
        <c:crossAx val="466101376"/>
        <c:crosses val="autoZero"/>
        <c:auto val="1"/>
        <c:lblAlgn val="ctr"/>
        <c:lblOffset val="100"/>
        <c:noMultiLvlLbl val="0"/>
      </c:catAx>
      <c:valAx>
        <c:axId val="466101376"/>
        <c:scaling>
          <c:orientation val="minMax"/>
          <c:max val="20"/>
          <c:min val="4"/>
        </c:scaling>
        <c:delete val="0"/>
        <c:axPos val="l"/>
        <c:majorGridlines/>
        <c:numFmt formatCode="0.00" sourceLinked="1"/>
        <c:majorTickMark val="out"/>
        <c:minorTickMark val="none"/>
        <c:tickLblPos val="nextTo"/>
        <c:crossAx val="466100984"/>
        <c:crosses val="autoZero"/>
        <c:crossBetween val="between"/>
      </c:valAx>
      <c:spPr>
        <a:noFill/>
      </c:spPr>
    </c:plotArea>
    <c:legend>
      <c:legendPos val="t"/>
      <c:layout/>
      <c:overlay val="0"/>
    </c:legend>
    <c:plotVisOnly val="1"/>
    <c:dispBlanksAs val="gap"/>
    <c:showDLblsOverMax val="0"/>
  </c:chart>
  <c:spPr>
    <a:noFill/>
  </c:sp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42"/>
    </mc:Choice>
    <mc:Fallback>
      <c:style val="4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v>Moyennes Etab 45</c:v>
          </c:tx>
          <c:spPr>
            <a:solidFill>
              <a:srgbClr val="C0504D"/>
            </a:solidFill>
          </c:spPr>
          <c:invertIfNegative val="0"/>
          <c:dLbls>
            <c:spPr>
              <a:noFill/>
              <a:ln>
                <a:noFill/>
              </a:ln>
              <a:effectLst/>
            </c:spPr>
            <c:txPr>
              <a:bodyPr rot="-5400000" vert="horz"/>
              <a:lstStyle/>
              <a:p>
                <a:pPr>
                  <a:defRPr sz="1800" b="1"/>
                </a:pPr>
                <a:endParaRPr lang="fr-FR"/>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errBars>
            <c:errBarType val="both"/>
            <c:errValType val="cust"/>
            <c:noEndCap val="0"/>
            <c:plus>
              <c:numRef>
                <c:f>'DONNEES ETAB'!$J$81:$J$102</c:f>
                <c:numCache>
                  <c:formatCode>General</c:formatCode>
                  <c:ptCount val="22"/>
                  <c:pt idx="0">
                    <c:v>4.1339962640218664</c:v>
                  </c:pt>
                  <c:pt idx="1">
                    <c:v>3.6805713078087039</c:v>
                  </c:pt>
                  <c:pt idx="2">
                    <c:v>3.5883119764363678</c:v>
                  </c:pt>
                  <c:pt idx="3">
                    <c:v>2.561562023453658</c:v>
                  </c:pt>
                  <c:pt idx="4">
                    <c:v>3.3809601502299409</c:v>
                  </c:pt>
                  <c:pt idx="5">
                    <c:v>2.836378861337999</c:v>
                  </c:pt>
                  <c:pt idx="6">
                    <c:v>3.8947926669680721</c:v>
                  </c:pt>
                  <c:pt idx="7">
                    <c:v>3.546914824869047</c:v>
                  </c:pt>
                  <c:pt idx="8">
                    <c:v>3.835841190873984</c:v>
                  </c:pt>
                  <c:pt idx="9">
                    <c:v>3.4159338005750062</c:v>
                  </c:pt>
                  <c:pt idx="10">
                    <c:v>3.49990106706238</c:v>
                  </c:pt>
                  <c:pt idx="11">
                    <c:v>2.9446353242774319</c:v>
                  </c:pt>
                  <c:pt idx="12">
                    <c:v>4.2039461539494214</c:v>
                  </c:pt>
                  <c:pt idx="13">
                    <c:v>3.0024095007039522</c:v>
                  </c:pt>
                  <c:pt idx="14">
                    <c:v>2.6579287607076711</c:v>
                  </c:pt>
                  <c:pt idx="15">
                    <c:v>2.8574689493705221</c:v>
                  </c:pt>
                  <c:pt idx="16">
                    <c:v>3.5979645803000562</c:v>
                  </c:pt>
                  <c:pt idx="17">
                    <c:v>3.8547972289243568</c:v>
                  </c:pt>
                  <c:pt idx="18">
                    <c:v>2.731699310401674</c:v>
                  </c:pt>
                  <c:pt idx="19">
                    <c:v>2.9044047008235938</c:v>
                  </c:pt>
                  <c:pt idx="20">
                    <c:v>3.7208924697206571</c:v>
                  </c:pt>
                  <c:pt idx="21">
                    <c:v>2.9507473889502371</c:v>
                  </c:pt>
                </c:numCache>
              </c:numRef>
            </c:plus>
            <c:minus>
              <c:numRef>
                <c:f>'DONNEES ETAB'!$J$81:$J$102</c:f>
                <c:numCache>
                  <c:formatCode>General</c:formatCode>
                  <c:ptCount val="22"/>
                  <c:pt idx="0">
                    <c:v>4.1339962640218664</c:v>
                  </c:pt>
                  <c:pt idx="1">
                    <c:v>3.6805713078087039</c:v>
                  </c:pt>
                  <c:pt idx="2">
                    <c:v>3.5883119764363678</c:v>
                  </c:pt>
                  <c:pt idx="3">
                    <c:v>2.561562023453658</c:v>
                  </c:pt>
                  <c:pt idx="4">
                    <c:v>3.3809601502299409</c:v>
                  </c:pt>
                  <c:pt idx="5">
                    <c:v>2.836378861337999</c:v>
                  </c:pt>
                  <c:pt idx="6">
                    <c:v>3.8947926669680721</c:v>
                  </c:pt>
                  <c:pt idx="7">
                    <c:v>3.546914824869047</c:v>
                  </c:pt>
                  <c:pt idx="8">
                    <c:v>3.835841190873984</c:v>
                  </c:pt>
                  <c:pt idx="9">
                    <c:v>3.4159338005750062</c:v>
                  </c:pt>
                  <c:pt idx="10">
                    <c:v>3.49990106706238</c:v>
                  </c:pt>
                  <c:pt idx="11">
                    <c:v>2.9446353242774319</c:v>
                  </c:pt>
                  <c:pt idx="12">
                    <c:v>4.2039461539494214</c:v>
                  </c:pt>
                  <c:pt idx="13">
                    <c:v>3.0024095007039522</c:v>
                  </c:pt>
                  <c:pt idx="14">
                    <c:v>2.6579287607076711</c:v>
                  </c:pt>
                  <c:pt idx="15">
                    <c:v>2.8574689493705221</c:v>
                  </c:pt>
                  <c:pt idx="16">
                    <c:v>3.5979645803000562</c:v>
                  </c:pt>
                  <c:pt idx="17">
                    <c:v>3.8547972289243568</c:v>
                  </c:pt>
                  <c:pt idx="18">
                    <c:v>2.731699310401674</c:v>
                  </c:pt>
                  <c:pt idx="19">
                    <c:v>2.9044047008235938</c:v>
                  </c:pt>
                  <c:pt idx="20">
                    <c:v>3.7208924697206571</c:v>
                  </c:pt>
                  <c:pt idx="21">
                    <c:v>2.9507473889502371</c:v>
                  </c:pt>
                </c:numCache>
              </c:numRef>
            </c:minus>
          </c:errBars>
          <c:cat>
            <c:strRef>
              <c:f>'DONNEES ETAB'!$G$81:$G$102</c:f>
              <c:strCache>
                <c:ptCount val="22"/>
                <c:pt idx="0">
                  <c:v>LPP ABBAYE</c:v>
                </c:pt>
                <c:pt idx="1">
                  <c:v>LPP ST F. DE SALES</c:v>
                </c:pt>
                <c:pt idx="2">
                  <c:v>LP JEAN DE LA TAILLE</c:v>
                </c:pt>
                <c:pt idx="3">
                  <c:v>LPP B. DE CASTILLE</c:v>
                </c:pt>
                <c:pt idx="4">
                  <c:v>LP CHATEAU BLANC</c:v>
                </c:pt>
                <c:pt idx="5">
                  <c:v>LPO M. GENEVOIX</c:v>
                </c:pt>
                <c:pt idx="6">
                  <c:v>LP PAUL GAUGUIN</c:v>
                </c:pt>
                <c:pt idx="7">
                  <c:v>LP MARECHAL LECLERC</c:v>
                </c:pt>
                <c:pt idx="8">
                  <c:v>LP J. VERDIER</c:v>
                </c:pt>
                <c:pt idx="9">
                  <c:v>LP JEAN LURCAT</c:v>
                </c:pt>
                <c:pt idx="10">
                  <c:v>CFAI CENTRE CHAPELLE</c:v>
                </c:pt>
                <c:pt idx="11">
                  <c:v>LPO JEAN ZAY</c:v>
                </c:pt>
                <c:pt idx="12">
                  <c:v>LP FRANCOISE DOLTO</c:v>
                </c:pt>
                <c:pt idx="13">
                  <c:v>CFA CMA ORLEANS</c:v>
                </c:pt>
                <c:pt idx="14">
                  <c:v>LP   STE CROIX ST EU</c:v>
                </c:pt>
                <c:pt idx="15">
                  <c:v>LPP SAINT LOUIS</c:v>
                </c:pt>
                <c:pt idx="16">
                  <c:v>LPO B. FRANKLIN</c:v>
                </c:pt>
                <c:pt idx="17">
                  <c:v>LPP SAINT PAUL</c:v>
                </c:pt>
                <c:pt idx="18">
                  <c:v>CFA AGGLO ORLEANS</c:v>
                </c:pt>
                <c:pt idx="19">
                  <c:v>LP GAUDIER BRZESKA</c:v>
                </c:pt>
                <c:pt idx="20">
                  <c:v>LP MARGUERITE AUDOUX</c:v>
                </c:pt>
                <c:pt idx="21">
                  <c:v>AFTEC-ST PAUL</c:v>
                </c:pt>
              </c:strCache>
            </c:strRef>
          </c:cat>
          <c:val>
            <c:numRef>
              <c:f>'DONNEES ETAB'!$I$81:$I$102</c:f>
              <c:numCache>
                <c:formatCode>0.00</c:formatCode>
                <c:ptCount val="22"/>
                <c:pt idx="0">
                  <c:v>12.866346153846161</c:v>
                </c:pt>
                <c:pt idx="1">
                  <c:v>12.625490196078429</c:v>
                </c:pt>
                <c:pt idx="2">
                  <c:v>13.033076923076919</c:v>
                </c:pt>
                <c:pt idx="3">
                  <c:v>12.22</c:v>
                </c:pt>
                <c:pt idx="4">
                  <c:v>12.36535947712418</c:v>
                </c:pt>
                <c:pt idx="5">
                  <c:v>13</c:v>
                </c:pt>
                <c:pt idx="6">
                  <c:v>12.160485651214129</c:v>
                </c:pt>
                <c:pt idx="7">
                  <c:v>11.713417721518979</c:v>
                </c:pt>
                <c:pt idx="8">
                  <c:v>12.728228228228231</c:v>
                </c:pt>
                <c:pt idx="9">
                  <c:v>13.196012269938651</c:v>
                </c:pt>
                <c:pt idx="10">
                  <c:v>12.52631578947368</c:v>
                </c:pt>
                <c:pt idx="11">
                  <c:v>12.7</c:v>
                </c:pt>
                <c:pt idx="12">
                  <c:v>13.74285714285714</c:v>
                </c:pt>
                <c:pt idx="13">
                  <c:v>13.090909090909101</c:v>
                </c:pt>
                <c:pt idx="14">
                  <c:v>13.752892561983471</c:v>
                </c:pt>
                <c:pt idx="15">
                  <c:v>13.872549019607851</c:v>
                </c:pt>
                <c:pt idx="16">
                  <c:v>13.4390625</c:v>
                </c:pt>
                <c:pt idx="17">
                  <c:v>12.79971671388102</c:v>
                </c:pt>
                <c:pt idx="18">
                  <c:v>12.43214285714286</c:v>
                </c:pt>
                <c:pt idx="19">
                  <c:v>13.729977628635339</c:v>
                </c:pt>
                <c:pt idx="20">
                  <c:v>12.86728395061728</c:v>
                </c:pt>
                <c:pt idx="21">
                  <c:v>13.110810810810809</c:v>
                </c:pt>
              </c:numCache>
            </c:numRef>
          </c:val>
        </c:ser>
        <c:dLbls>
          <c:showLegendKey val="0"/>
          <c:showVal val="0"/>
          <c:showCatName val="0"/>
          <c:showSerName val="0"/>
          <c:showPercent val="0"/>
          <c:showBubbleSize val="0"/>
        </c:dLbls>
        <c:gapWidth val="51"/>
        <c:axId val="466106080"/>
        <c:axId val="468141048"/>
      </c:barChart>
      <c:lineChart>
        <c:grouping val="standard"/>
        <c:varyColors val="0"/>
        <c:ser>
          <c:idx val="1"/>
          <c:order val="1"/>
          <c:tx>
            <c:v>Moyenne Dept 45 : 12,88</c:v>
          </c:tx>
          <c:marker>
            <c:symbol val="none"/>
          </c:marker>
          <c:cat>
            <c:strRef>
              <c:f>'DONNEES ETAB'!$G$81:$G$102</c:f>
              <c:strCache>
                <c:ptCount val="22"/>
                <c:pt idx="0">
                  <c:v>LPP ABBAYE</c:v>
                </c:pt>
                <c:pt idx="1">
                  <c:v>LPP ST F. DE SALES</c:v>
                </c:pt>
                <c:pt idx="2">
                  <c:v>LP JEAN DE LA TAILLE</c:v>
                </c:pt>
                <c:pt idx="3">
                  <c:v>LPP B. DE CASTILLE</c:v>
                </c:pt>
                <c:pt idx="4">
                  <c:v>LP CHATEAU BLANC</c:v>
                </c:pt>
                <c:pt idx="5">
                  <c:v>LPO M. GENEVOIX</c:v>
                </c:pt>
                <c:pt idx="6">
                  <c:v>LP PAUL GAUGUIN</c:v>
                </c:pt>
                <c:pt idx="7">
                  <c:v>LP MARECHAL LECLERC</c:v>
                </c:pt>
                <c:pt idx="8">
                  <c:v>LP J. VERDIER</c:v>
                </c:pt>
                <c:pt idx="9">
                  <c:v>LP JEAN LURCAT</c:v>
                </c:pt>
                <c:pt idx="10">
                  <c:v>CFAI CENTRE CHAPELLE</c:v>
                </c:pt>
                <c:pt idx="11">
                  <c:v>LPO JEAN ZAY</c:v>
                </c:pt>
                <c:pt idx="12">
                  <c:v>LP FRANCOISE DOLTO</c:v>
                </c:pt>
                <c:pt idx="13">
                  <c:v>CFA CMA ORLEANS</c:v>
                </c:pt>
                <c:pt idx="14">
                  <c:v>LP   STE CROIX ST EU</c:v>
                </c:pt>
                <c:pt idx="15">
                  <c:v>LPP SAINT LOUIS</c:v>
                </c:pt>
                <c:pt idx="16">
                  <c:v>LPO B. FRANKLIN</c:v>
                </c:pt>
                <c:pt idx="17">
                  <c:v>LPP SAINT PAUL</c:v>
                </c:pt>
                <c:pt idx="18">
                  <c:v>CFA AGGLO ORLEANS</c:v>
                </c:pt>
                <c:pt idx="19">
                  <c:v>LP GAUDIER BRZESKA</c:v>
                </c:pt>
                <c:pt idx="20">
                  <c:v>LP MARGUERITE AUDOUX</c:v>
                </c:pt>
                <c:pt idx="21">
                  <c:v>AFTEC-ST PAUL</c:v>
                </c:pt>
              </c:strCache>
            </c:strRef>
          </c:cat>
          <c:val>
            <c:numRef>
              <c:f>'DONNEES ETAB'!$K$81:$K$102</c:f>
              <c:numCache>
                <c:formatCode>0.00</c:formatCode>
                <c:ptCount val="22"/>
                <c:pt idx="0">
                  <c:v>12.882112114213729</c:v>
                </c:pt>
                <c:pt idx="1">
                  <c:v>12.882112114213729</c:v>
                </c:pt>
                <c:pt idx="2">
                  <c:v>12.882112114213729</c:v>
                </c:pt>
                <c:pt idx="3">
                  <c:v>12.882112114213729</c:v>
                </c:pt>
                <c:pt idx="4">
                  <c:v>12.882112114213729</c:v>
                </c:pt>
                <c:pt idx="5">
                  <c:v>12.882112114213729</c:v>
                </c:pt>
                <c:pt idx="6">
                  <c:v>12.882112114213729</c:v>
                </c:pt>
                <c:pt idx="7">
                  <c:v>12.882112114213729</c:v>
                </c:pt>
                <c:pt idx="8">
                  <c:v>12.882112114213729</c:v>
                </c:pt>
                <c:pt idx="9">
                  <c:v>12.882112114213729</c:v>
                </c:pt>
                <c:pt idx="10">
                  <c:v>12.882112114213729</c:v>
                </c:pt>
                <c:pt idx="11">
                  <c:v>12.882112114213729</c:v>
                </c:pt>
                <c:pt idx="12">
                  <c:v>12.882112114213729</c:v>
                </c:pt>
                <c:pt idx="13">
                  <c:v>12.882112114213729</c:v>
                </c:pt>
                <c:pt idx="14">
                  <c:v>12.882112114213729</c:v>
                </c:pt>
                <c:pt idx="15">
                  <c:v>12.882112114213729</c:v>
                </c:pt>
                <c:pt idx="16">
                  <c:v>12.882112114213729</c:v>
                </c:pt>
                <c:pt idx="17">
                  <c:v>12.882112114213729</c:v>
                </c:pt>
                <c:pt idx="18">
                  <c:v>12.882112114213729</c:v>
                </c:pt>
                <c:pt idx="19">
                  <c:v>12.882112114213729</c:v>
                </c:pt>
                <c:pt idx="20">
                  <c:v>12.882112114213729</c:v>
                </c:pt>
                <c:pt idx="21">
                  <c:v>12.882112114213729</c:v>
                </c:pt>
              </c:numCache>
            </c:numRef>
          </c:val>
          <c:smooth val="0"/>
        </c:ser>
        <c:ser>
          <c:idx val="2"/>
          <c:order val="2"/>
          <c:tx>
            <c:v>Moyenne Acad : 12,89</c:v>
          </c:tx>
          <c:marker>
            <c:symbol val="none"/>
          </c:marker>
          <c:cat>
            <c:strRef>
              <c:f>'DONNEES ETAB'!$G$81:$G$102</c:f>
              <c:strCache>
                <c:ptCount val="22"/>
                <c:pt idx="0">
                  <c:v>LPP ABBAYE</c:v>
                </c:pt>
                <c:pt idx="1">
                  <c:v>LPP ST F. DE SALES</c:v>
                </c:pt>
                <c:pt idx="2">
                  <c:v>LP JEAN DE LA TAILLE</c:v>
                </c:pt>
                <c:pt idx="3">
                  <c:v>LPP B. DE CASTILLE</c:v>
                </c:pt>
                <c:pt idx="4">
                  <c:v>LP CHATEAU BLANC</c:v>
                </c:pt>
                <c:pt idx="5">
                  <c:v>LPO M. GENEVOIX</c:v>
                </c:pt>
                <c:pt idx="6">
                  <c:v>LP PAUL GAUGUIN</c:v>
                </c:pt>
                <c:pt idx="7">
                  <c:v>LP MARECHAL LECLERC</c:v>
                </c:pt>
                <c:pt idx="8">
                  <c:v>LP J. VERDIER</c:v>
                </c:pt>
                <c:pt idx="9">
                  <c:v>LP JEAN LURCAT</c:v>
                </c:pt>
                <c:pt idx="10">
                  <c:v>CFAI CENTRE CHAPELLE</c:v>
                </c:pt>
                <c:pt idx="11">
                  <c:v>LPO JEAN ZAY</c:v>
                </c:pt>
                <c:pt idx="12">
                  <c:v>LP FRANCOISE DOLTO</c:v>
                </c:pt>
                <c:pt idx="13">
                  <c:v>CFA CMA ORLEANS</c:v>
                </c:pt>
                <c:pt idx="14">
                  <c:v>LP   STE CROIX ST EU</c:v>
                </c:pt>
                <c:pt idx="15">
                  <c:v>LPP SAINT LOUIS</c:v>
                </c:pt>
                <c:pt idx="16">
                  <c:v>LPO B. FRANKLIN</c:v>
                </c:pt>
                <c:pt idx="17">
                  <c:v>LPP SAINT PAUL</c:v>
                </c:pt>
                <c:pt idx="18">
                  <c:v>CFA AGGLO ORLEANS</c:v>
                </c:pt>
                <c:pt idx="19">
                  <c:v>LP GAUDIER BRZESKA</c:v>
                </c:pt>
                <c:pt idx="20">
                  <c:v>LP MARGUERITE AUDOUX</c:v>
                </c:pt>
                <c:pt idx="21">
                  <c:v>AFTEC-ST PAUL</c:v>
                </c:pt>
              </c:strCache>
            </c:strRef>
          </c:cat>
          <c:val>
            <c:numRef>
              <c:f>'DONNEES ETAB'!$M$81:$M$102</c:f>
              <c:numCache>
                <c:formatCode>0.00</c:formatCode>
                <c:ptCount val="22"/>
                <c:pt idx="0">
                  <c:v>12.891569128394099</c:v>
                </c:pt>
                <c:pt idx="1">
                  <c:v>12.891569128394099</c:v>
                </c:pt>
                <c:pt idx="2">
                  <c:v>12.891569128394099</c:v>
                </c:pt>
                <c:pt idx="3">
                  <c:v>12.891569128394099</c:v>
                </c:pt>
                <c:pt idx="4">
                  <c:v>12.891569128394099</c:v>
                </c:pt>
                <c:pt idx="5">
                  <c:v>12.891569128394099</c:v>
                </c:pt>
                <c:pt idx="6">
                  <c:v>12.891569128394099</c:v>
                </c:pt>
                <c:pt idx="7">
                  <c:v>12.891569128394099</c:v>
                </c:pt>
                <c:pt idx="8">
                  <c:v>12.891569128394099</c:v>
                </c:pt>
                <c:pt idx="9">
                  <c:v>12.891569128394099</c:v>
                </c:pt>
                <c:pt idx="10">
                  <c:v>12.891569128394099</c:v>
                </c:pt>
                <c:pt idx="11">
                  <c:v>12.891569128394099</c:v>
                </c:pt>
                <c:pt idx="12">
                  <c:v>12.891569128394099</c:v>
                </c:pt>
                <c:pt idx="13">
                  <c:v>12.891569128394099</c:v>
                </c:pt>
                <c:pt idx="14">
                  <c:v>12.891569128394099</c:v>
                </c:pt>
                <c:pt idx="15">
                  <c:v>12.891569128394099</c:v>
                </c:pt>
                <c:pt idx="16">
                  <c:v>12.891569128394099</c:v>
                </c:pt>
                <c:pt idx="17">
                  <c:v>12.891569128394099</c:v>
                </c:pt>
                <c:pt idx="18">
                  <c:v>12.891569128394099</c:v>
                </c:pt>
                <c:pt idx="19">
                  <c:v>12.891569128394099</c:v>
                </c:pt>
                <c:pt idx="20">
                  <c:v>12.891569128394099</c:v>
                </c:pt>
                <c:pt idx="21">
                  <c:v>12.891569128394099</c:v>
                </c:pt>
              </c:numCache>
            </c:numRef>
          </c:val>
          <c:smooth val="0"/>
        </c:ser>
        <c:dLbls>
          <c:showLegendKey val="0"/>
          <c:showVal val="0"/>
          <c:showCatName val="0"/>
          <c:showSerName val="0"/>
          <c:showPercent val="0"/>
          <c:showBubbleSize val="0"/>
        </c:dLbls>
        <c:marker val="1"/>
        <c:smooth val="0"/>
        <c:axId val="466106080"/>
        <c:axId val="468141048"/>
      </c:lineChart>
      <c:catAx>
        <c:axId val="466106080"/>
        <c:scaling>
          <c:orientation val="minMax"/>
        </c:scaling>
        <c:delete val="0"/>
        <c:axPos val="b"/>
        <c:numFmt formatCode="General" sourceLinked="0"/>
        <c:majorTickMark val="out"/>
        <c:minorTickMark val="none"/>
        <c:tickLblPos val="nextTo"/>
        <c:txPr>
          <a:bodyPr rot="-2700000"/>
          <a:lstStyle/>
          <a:p>
            <a:pPr>
              <a:defRPr/>
            </a:pPr>
            <a:endParaRPr lang="fr-FR"/>
          </a:p>
        </c:txPr>
        <c:crossAx val="468141048"/>
        <c:crosses val="autoZero"/>
        <c:auto val="1"/>
        <c:lblAlgn val="ctr"/>
        <c:lblOffset val="100"/>
        <c:noMultiLvlLbl val="0"/>
      </c:catAx>
      <c:valAx>
        <c:axId val="468141048"/>
        <c:scaling>
          <c:orientation val="minMax"/>
          <c:max val="20"/>
          <c:min val="4"/>
        </c:scaling>
        <c:delete val="0"/>
        <c:axPos val="l"/>
        <c:majorGridlines/>
        <c:numFmt formatCode="0.00" sourceLinked="1"/>
        <c:majorTickMark val="out"/>
        <c:minorTickMark val="none"/>
        <c:tickLblPos val="nextTo"/>
        <c:crossAx val="466106080"/>
        <c:crosses val="autoZero"/>
        <c:crossBetween val="between"/>
      </c:valAx>
      <c:spPr>
        <a:noFill/>
      </c:spPr>
    </c:plotArea>
    <c:legend>
      <c:legendPos val="t"/>
      <c:layout/>
      <c:overlay val="0"/>
    </c:legend>
    <c:plotVisOnly val="1"/>
    <c:dispBlanksAs val="gap"/>
    <c:showDLblsOverMax val="0"/>
  </c:chart>
  <c:spPr>
    <a:noFill/>
  </c:sp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C2F7966-1E67-4FA5-BED3-E4CE8EEF8A85}" type="datetimeFigureOut">
              <a:rPr lang="fr-FR" smtClean="0"/>
              <a:pPr/>
              <a:t>15/07/2015</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F9C3F63-A05A-4196-91BC-D49E9FE4AFEE}" type="slidenum">
              <a:rPr lang="fr-FR" smtClean="0"/>
              <a:pPr/>
              <a:t>‹N°›</a:t>
            </a:fld>
            <a:endParaRPr lang="fr-FR"/>
          </a:p>
        </p:txBody>
      </p:sp>
    </p:spTree>
    <p:extLst>
      <p:ext uri="{BB962C8B-B14F-4D97-AF65-F5344CB8AC3E}">
        <p14:creationId xmlns:p14="http://schemas.microsoft.com/office/powerpoint/2010/main" val="4606542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F6A39B-D58F-884B-BF28-061BD112AF96}" type="datetimeFigureOut">
              <a:rPr lang="fr-FR" smtClean="0"/>
              <a:pPr/>
              <a:t>15/07/2015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843A0A-E4FD-1448-B90B-C3AD6657AE29}" type="slidenum">
              <a:rPr lang="fr-FR" smtClean="0"/>
              <a:pPr/>
              <a:t>‹N°›</a:t>
            </a:fld>
            <a:endParaRPr lang="fr-FR"/>
          </a:p>
        </p:txBody>
      </p:sp>
    </p:spTree>
    <p:extLst>
      <p:ext uri="{BB962C8B-B14F-4D97-AF65-F5344CB8AC3E}">
        <p14:creationId xmlns:p14="http://schemas.microsoft.com/office/powerpoint/2010/main" val="143111446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1</a:t>
            </a:fld>
            <a:endParaRPr lang="fr-FR" dirty="0"/>
          </a:p>
        </p:txBody>
      </p:sp>
    </p:spTree>
    <p:extLst>
      <p:ext uri="{BB962C8B-B14F-4D97-AF65-F5344CB8AC3E}">
        <p14:creationId xmlns:p14="http://schemas.microsoft.com/office/powerpoint/2010/main" val="37739068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1" dirty="0" smtClean="0">
                <a:solidFill>
                  <a:srgbClr val="000000"/>
                </a:solidFill>
                <a:latin typeface="Arial Black" pitchFamily="34" charset="0"/>
                <a:sym typeface="Wingdings"/>
              </a:rPr>
              <a:t>Si cette analyse macroscopique</a:t>
            </a:r>
            <a:r>
              <a:rPr lang="fr-FR" sz="1200" b="1" baseline="0" dirty="0" smtClean="0">
                <a:solidFill>
                  <a:srgbClr val="000000"/>
                </a:solidFill>
                <a:latin typeface="Arial Black" pitchFamily="34" charset="0"/>
                <a:sym typeface="Wingdings"/>
              </a:rPr>
              <a:t> est plutôt encourageante même s’il faut rester vigilant. </a:t>
            </a:r>
          </a:p>
          <a:p>
            <a:endParaRPr lang="fr-FR" sz="1200" b="1" baseline="0" dirty="0" smtClean="0">
              <a:solidFill>
                <a:srgbClr val="000000"/>
              </a:solidFill>
              <a:latin typeface="Arial Black" pitchFamily="34" charset="0"/>
              <a:sym typeface="Wingdings"/>
            </a:endParaRPr>
          </a:p>
          <a:p>
            <a:r>
              <a:rPr lang="fr-FR" sz="1200" b="1" baseline="0" dirty="0" smtClean="0">
                <a:solidFill>
                  <a:srgbClr val="000000"/>
                </a:solidFill>
                <a:latin typeface="Arial Black" pitchFamily="34" charset="0"/>
                <a:sym typeface="Wingdings"/>
              </a:rPr>
              <a:t>Il appartient à chaque établissement, dans le cadre d’un conseil pédagogique disciplinaire d’analyser ses propres résultats pour les comparer avec le niveau académique et expliquer les évolutions éventuelles. L’idée c’est d’utiliser ces éléments comme un des éléments de pilotage du projet pédagogique d’EPS  avec pour incidence une évolution éventuelle ou des ajustements de l’offre de formation, de certification à l’échelle d’une cohorte. </a:t>
            </a:r>
          </a:p>
          <a:p>
            <a:r>
              <a:rPr lang="fr-FR" sz="1200" b="1" baseline="0" dirty="0" smtClean="0">
                <a:solidFill>
                  <a:srgbClr val="000000"/>
                </a:solidFill>
                <a:latin typeface="Arial Black" pitchFamily="34" charset="0"/>
                <a:sym typeface="Wingdings"/>
              </a:rPr>
              <a:t> </a:t>
            </a:r>
            <a:endParaRPr lang="fr-FR" sz="1200" b="1" dirty="0" smtClean="0">
              <a:solidFill>
                <a:srgbClr val="000000"/>
              </a:solidFill>
              <a:latin typeface="Arial Black" pitchFamily="34" charset="0"/>
              <a:sym typeface="Wingdings"/>
            </a:endParaRP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10</a:t>
            </a:fld>
            <a:endParaRPr lang="fr-FR"/>
          </a:p>
        </p:txBody>
      </p:sp>
    </p:spTree>
    <p:extLst>
      <p:ext uri="{BB962C8B-B14F-4D97-AF65-F5344CB8AC3E}">
        <p14:creationId xmlns:p14="http://schemas.microsoft.com/office/powerpoint/2010/main" val="39474993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Code couleur  : Étiquettes</a:t>
            </a:r>
            <a:r>
              <a:rPr lang="fr-FR" baseline="0" dirty="0" smtClean="0"/>
              <a:t> jaunes moyennes académiques, </a:t>
            </a:r>
            <a:r>
              <a:rPr lang="fr-FR" dirty="0" smtClean="0"/>
              <a:t>rouge moins-value / </a:t>
            </a:r>
            <a:r>
              <a:rPr lang="fr-FR" dirty="0" err="1" smtClean="0"/>
              <a:t>moy</a:t>
            </a:r>
            <a:r>
              <a:rPr lang="fr-FR" dirty="0" smtClean="0"/>
              <a:t> </a:t>
            </a:r>
            <a:r>
              <a:rPr lang="fr-FR" dirty="0" err="1" smtClean="0"/>
              <a:t>acad</a:t>
            </a:r>
            <a:r>
              <a:rPr lang="fr-FR" dirty="0" smtClean="0"/>
              <a:t>, Vert plus value, Bleu Neutre</a:t>
            </a:r>
          </a:p>
          <a:p>
            <a:endParaRPr lang="fr-FR" dirty="0" smtClean="0"/>
          </a:p>
          <a:p>
            <a:pPr marL="0" indent="0">
              <a:buFontTx/>
              <a:buNone/>
            </a:pPr>
            <a:r>
              <a:rPr lang="fr-FR" dirty="0" smtClean="0"/>
              <a:t>Toutes les moyennes par CP ont</a:t>
            </a:r>
            <a:r>
              <a:rPr lang="fr-FR" baseline="0" dirty="0" smtClean="0"/>
              <a:t> légèrement augmenté sauf CP2 qui a perdu presque 0,4 point </a:t>
            </a:r>
            <a:r>
              <a:rPr lang="fr-FR" baseline="0" dirty="0" smtClean="0">
                <a:sym typeface="Wingdings"/>
              </a:rPr>
              <a:t> Analyse ? </a:t>
            </a:r>
            <a:endParaRPr lang="fr-FR" baseline="0" dirty="0" smtClean="0"/>
          </a:p>
          <a:p>
            <a:pPr marL="0" indent="0">
              <a:buFontTx/>
              <a:buNone/>
            </a:pPr>
            <a:r>
              <a:rPr lang="fr-FR" baseline="0" dirty="0" smtClean="0"/>
              <a:t>Les écarts entre les CP se réduisent  : de 1,09 en 2013 à 0,73 cette année. </a:t>
            </a:r>
          </a:p>
          <a:p>
            <a:endParaRPr lang="fr-FR" dirty="0" smtClean="0"/>
          </a:p>
          <a:p>
            <a:r>
              <a:rPr lang="fr-FR" baseline="0" dirty="0" smtClean="0">
                <a:sym typeface="Wingdings"/>
              </a:rPr>
              <a:t>1 CP qui pénalise (1 )  , 1 CP qui tire vers le haut; CP5</a:t>
            </a:r>
          </a:p>
          <a:p>
            <a:r>
              <a:rPr lang="fr-FR" baseline="0" dirty="0" smtClean="0">
                <a:sym typeface="Wingdings"/>
              </a:rPr>
              <a:t> </a:t>
            </a:r>
            <a:endParaRPr lang="fr-FR" dirty="0" smtClean="0"/>
          </a:p>
          <a:p>
            <a:r>
              <a:rPr lang="fr-FR" dirty="0" smtClean="0"/>
              <a:t>3 CP qui écartent</a:t>
            </a:r>
            <a:r>
              <a:rPr lang="fr-FR" baseline="0" dirty="0" smtClean="0"/>
              <a:t> plus, en défaveur des filles mais les choses ont tendance à s’améliorer. </a:t>
            </a:r>
          </a:p>
          <a:p>
            <a:endParaRPr lang="fr-FR" baseline="0" dirty="0" smtClean="0"/>
          </a:p>
          <a:p>
            <a:pPr marL="0" indent="0">
              <a:buFont typeface="Wingdings" charset="0"/>
              <a:buNone/>
            </a:pPr>
            <a:r>
              <a:rPr lang="fr-FR" b="1" baseline="0" dirty="0" smtClean="0">
                <a:sym typeface="Wingdings"/>
              </a:rPr>
              <a:t>La combinaison gagnante  : CP5 / CP 4 / CP 2 ou 3</a:t>
            </a:r>
            <a:endParaRPr lang="fr-FR" baseline="0" dirty="0" smtClean="0">
              <a:sym typeface="Wingdings"/>
            </a:endParaRPr>
          </a:p>
          <a:p>
            <a:pPr marL="171450" indent="-171450">
              <a:buFont typeface="Wingdings" charset="0"/>
              <a:buChar char="è"/>
            </a:pPr>
            <a:r>
              <a:rPr lang="fr-FR" b="1" baseline="0" dirty="0" smtClean="0">
                <a:sym typeface="Wingdings"/>
              </a:rPr>
              <a:t>Combien de vos menus proposent le tiercé gagnant </a:t>
            </a:r>
            <a:r>
              <a:rPr lang="fr-FR" baseline="0" dirty="0" smtClean="0">
                <a:sym typeface="Wingdings"/>
              </a:rPr>
              <a:t>CP5 / CP4/ CP3 ou 2  ? =  13,01 en moyenne. </a:t>
            </a:r>
          </a:p>
          <a:p>
            <a:pPr marL="171450" indent="-171450">
              <a:buFont typeface="Wingdings" charset="0"/>
              <a:buChar char="è"/>
            </a:pPr>
            <a:endParaRPr lang="fr-FR" baseline="0" dirty="0" smtClean="0">
              <a:sym typeface="Wingdings"/>
            </a:endParaRPr>
          </a:p>
          <a:p>
            <a:pPr marL="171450" indent="-171450">
              <a:buFont typeface="Wingdings" charset="0"/>
              <a:buChar char="è"/>
            </a:pPr>
            <a:r>
              <a:rPr lang="fr-FR" b="1" baseline="0" dirty="0" smtClean="0">
                <a:sym typeface="Wingdings"/>
              </a:rPr>
              <a:t>Pour les garçons  : </a:t>
            </a:r>
          </a:p>
          <a:p>
            <a:pPr marL="171450" indent="-171450">
              <a:buFont typeface="Wingdings" charset="0"/>
              <a:buChar char="è"/>
            </a:pPr>
            <a:r>
              <a:rPr lang="fr-FR" baseline="0" dirty="0" smtClean="0">
                <a:sym typeface="Wingdings"/>
              </a:rPr>
              <a:t>CP2 CP5 CP4 = 13,30 // CP3  /CP1 / CP5 = 12,83  </a:t>
            </a:r>
            <a:r>
              <a:rPr lang="fr-FR" baseline="0" dirty="0" err="1" smtClean="0">
                <a:sym typeface="Wingdings"/>
              </a:rPr>
              <a:t>Dif</a:t>
            </a:r>
            <a:r>
              <a:rPr lang="fr-FR" baseline="0" dirty="0" smtClean="0">
                <a:sym typeface="Wingdings"/>
              </a:rPr>
              <a:t> 0,47</a:t>
            </a:r>
          </a:p>
          <a:p>
            <a:pPr marL="171450" indent="-171450">
              <a:buFont typeface="Wingdings" charset="0"/>
              <a:buChar char="è"/>
            </a:pPr>
            <a:r>
              <a:rPr lang="fr-FR" b="1" baseline="0" dirty="0" smtClean="0">
                <a:sym typeface="Wingdings"/>
              </a:rPr>
              <a:t>Pour les filles : </a:t>
            </a:r>
          </a:p>
          <a:p>
            <a:pPr marL="171450" indent="-171450">
              <a:buFont typeface="Wingdings" charset="0"/>
              <a:buChar char="è"/>
            </a:pPr>
            <a:r>
              <a:rPr lang="fr-FR" baseline="0" dirty="0" smtClean="0">
                <a:sym typeface="Wingdings"/>
              </a:rPr>
              <a:t>CP5 CP3 CP4 = 12,87 /// CP4 CP1 CP2 = 12,08  </a:t>
            </a:r>
            <a:r>
              <a:rPr lang="fr-FR" baseline="0" dirty="0" err="1" smtClean="0">
                <a:sym typeface="Wingdings"/>
              </a:rPr>
              <a:t>Dif</a:t>
            </a:r>
            <a:r>
              <a:rPr lang="fr-FR" baseline="0" dirty="0" smtClean="0">
                <a:sym typeface="Wingdings"/>
              </a:rPr>
              <a:t> 0,80 point </a:t>
            </a:r>
          </a:p>
          <a:p>
            <a:pPr marL="0" indent="0">
              <a:buFont typeface="Wingdings" charset="0"/>
              <a:buNone/>
            </a:pPr>
            <a:r>
              <a:rPr lang="fr-FR" baseline="0" dirty="0" smtClean="0">
                <a:sym typeface="Wingdings"/>
              </a:rPr>
              <a:t>C’est une réflexion à mener dans vos établissements en équipe pédagogique. </a:t>
            </a:r>
          </a:p>
          <a:p>
            <a:pPr marL="0" indent="0">
              <a:buFont typeface="Wingdings" charset="0"/>
              <a:buNone/>
            </a:pPr>
            <a:r>
              <a:rPr lang="fr-FR" baseline="0" dirty="0" smtClean="0">
                <a:sym typeface="Wingdings"/>
              </a:rPr>
              <a:t>Ce sont aussi des éléments de communication à fournir aux familles et aux élèves. </a:t>
            </a:r>
          </a:p>
          <a:p>
            <a:endParaRPr lang="fr-FR" baseline="0" dirty="0" smtClean="0"/>
          </a:p>
          <a:p>
            <a:endParaRPr lang="fr-FR" dirty="0" smtClean="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11</a:t>
            </a:fld>
            <a:endParaRPr lang="fr-FR"/>
          </a:p>
        </p:txBody>
      </p:sp>
    </p:spTree>
    <p:extLst>
      <p:ext uri="{BB962C8B-B14F-4D97-AF65-F5344CB8AC3E}">
        <p14:creationId xmlns:p14="http://schemas.microsoft.com/office/powerpoint/2010/main" val="1308141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smtClean="0"/>
          </a:p>
          <a:p>
            <a:pPr marL="0" indent="0">
              <a:buFontTx/>
              <a:buNone/>
            </a:pPr>
            <a:r>
              <a:rPr lang="fr-FR" dirty="0" smtClean="0"/>
              <a:t>Moyennes des  CP qui </a:t>
            </a:r>
            <a:r>
              <a:rPr lang="fr-FR" baseline="0" dirty="0" smtClean="0"/>
              <a:t>augmentent CP1 et CP 4</a:t>
            </a:r>
          </a:p>
          <a:p>
            <a:pPr marL="0" indent="0">
              <a:buFontTx/>
              <a:buNone/>
            </a:pPr>
            <a:r>
              <a:rPr lang="fr-FR" baseline="0" dirty="0" smtClean="0"/>
              <a:t>Moyennes des CP qui descendent CP2 CP3  </a:t>
            </a:r>
            <a:r>
              <a:rPr lang="fr-FR" baseline="0" dirty="0" smtClean="0">
                <a:sym typeface="Wingdings"/>
              </a:rPr>
              <a:t> Analyse? </a:t>
            </a:r>
            <a:endParaRPr lang="fr-FR" baseline="0" dirty="0" smtClean="0"/>
          </a:p>
          <a:p>
            <a:pPr marL="0" indent="0">
              <a:buFontTx/>
              <a:buNone/>
            </a:pPr>
            <a:r>
              <a:rPr lang="fr-FR" baseline="0" dirty="0" smtClean="0"/>
              <a:t>1 Cp stable CP5</a:t>
            </a:r>
          </a:p>
          <a:p>
            <a:pPr marL="0" indent="0">
              <a:buFontTx/>
              <a:buNone/>
            </a:pPr>
            <a:endParaRPr lang="fr-FR" baseline="0" dirty="0" smtClean="0"/>
          </a:p>
          <a:p>
            <a:pPr marL="0" indent="0">
              <a:buFontTx/>
              <a:buNone/>
            </a:pPr>
            <a:r>
              <a:rPr lang="fr-FR" baseline="0" dirty="0" smtClean="0"/>
              <a:t>Ecarts entre les CP 1,11 en augmentation / l’année dernière.  </a:t>
            </a:r>
          </a:p>
          <a:p>
            <a:endParaRPr lang="fr-FR" dirty="0" smtClean="0"/>
          </a:p>
          <a:p>
            <a:r>
              <a:rPr lang="fr-FR" baseline="0" dirty="0" smtClean="0">
                <a:sym typeface="Wingdings"/>
              </a:rPr>
              <a:t>1 CP qui pénalise CP1  , 1 CP qui écarte CP 4 </a:t>
            </a:r>
          </a:p>
          <a:p>
            <a:r>
              <a:rPr lang="fr-FR" baseline="0" dirty="0" smtClean="0">
                <a:sym typeface="Wingdings"/>
              </a:rPr>
              <a:t>A CP qui tire toute le monde vers le haut CP 5; </a:t>
            </a:r>
          </a:p>
          <a:p>
            <a:r>
              <a:rPr lang="fr-FR" baseline="0" dirty="0" smtClean="0">
                <a:sym typeface="Wingdings"/>
              </a:rPr>
              <a:t> </a:t>
            </a:r>
            <a:endParaRPr lang="fr-FR" dirty="0" smtClean="0"/>
          </a:p>
          <a:p>
            <a:pPr marL="0" indent="0">
              <a:buFont typeface="Wingdings" charset="0"/>
              <a:buNone/>
            </a:pPr>
            <a:r>
              <a:rPr lang="fr-FR" b="1" baseline="0" dirty="0" smtClean="0">
                <a:sym typeface="Wingdings"/>
              </a:rPr>
              <a:t>La combinaison gagnante  : CP5 / CP 4 / CP 2 </a:t>
            </a:r>
          </a:p>
          <a:p>
            <a:pPr marL="0" indent="0">
              <a:buFont typeface="Wingdings" charset="0"/>
              <a:buNone/>
            </a:pPr>
            <a:r>
              <a:rPr lang="fr-FR" b="1" baseline="0" dirty="0" smtClean="0">
                <a:sym typeface="Wingdings"/>
              </a:rPr>
              <a:t>Combien de vos menus proposent le tiercé gagnant </a:t>
            </a:r>
            <a:r>
              <a:rPr lang="fr-FR" baseline="0" dirty="0" smtClean="0">
                <a:sym typeface="Wingdings"/>
              </a:rPr>
              <a:t>CP5 / CP4/ CP2  ? =  13,1 en moyenne. </a:t>
            </a:r>
          </a:p>
          <a:p>
            <a:pPr marL="171450" indent="-171450">
              <a:buFont typeface="Wingdings" charset="0"/>
              <a:buChar char="è"/>
            </a:pPr>
            <a:endParaRPr lang="fr-FR" baseline="0" dirty="0" smtClean="0">
              <a:sym typeface="Wingdings"/>
            </a:endParaRPr>
          </a:p>
          <a:p>
            <a:pPr marL="171450" indent="-171450">
              <a:buFont typeface="Wingdings" charset="0"/>
              <a:buChar char="è"/>
            </a:pPr>
            <a:r>
              <a:rPr lang="fr-FR" b="1" baseline="0" dirty="0" smtClean="0">
                <a:sym typeface="Wingdings"/>
              </a:rPr>
              <a:t>Pour les garçons  : </a:t>
            </a:r>
          </a:p>
          <a:p>
            <a:pPr marL="171450" indent="-171450">
              <a:buFont typeface="Wingdings" charset="0"/>
              <a:buChar char="è"/>
            </a:pPr>
            <a:r>
              <a:rPr lang="fr-FR" baseline="0" dirty="0" smtClean="0">
                <a:sym typeface="Wingdings"/>
              </a:rPr>
              <a:t>CP2 CP3 CP4 = 13,47 // CP3  /CP1 / CP5 = 12,93  </a:t>
            </a:r>
            <a:r>
              <a:rPr lang="fr-FR" baseline="0" dirty="0" err="1" smtClean="0">
                <a:sym typeface="Wingdings"/>
              </a:rPr>
              <a:t>Dif</a:t>
            </a:r>
            <a:r>
              <a:rPr lang="fr-FR" baseline="0" dirty="0" smtClean="0">
                <a:sym typeface="Wingdings"/>
              </a:rPr>
              <a:t> 0,37</a:t>
            </a:r>
          </a:p>
          <a:p>
            <a:pPr marL="171450" indent="-171450">
              <a:buFont typeface="Wingdings" charset="0"/>
              <a:buChar char="è"/>
            </a:pPr>
            <a:r>
              <a:rPr lang="fr-FR" b="1" baseline="0" dirty="0" smtClean="0">
                <a:sym typeface="Wingdings"/>
              </a:rPr>
              <a:t>Pour les filles : </a:t>
            </a:r>
          </a:p>
          <a:p>
            <a:pPr marL="171450" indent="-171450">
              <a:buFont typeface="Wingdings" charset="0"/>
              <a:buChar char="è"/>
            </a:pPr>
            <a:r>
              <a:rPr lang="fr-FR" baseline="0" dirty="0" smtClean="0">
                <a:sym typeface="Wingdings"/>
              </a:rPr>
              <a:t>CP5 CP3 CP2 = 12,82 /// CP4 CP1 CP2 = 12,15  </a:t>
            </a:r>
            <a:r>
              <a:rPr lang="fr-FR" baseline="0" dirty="0" err="1" smtClean="0">
                <a:sym typeface="Wingdings"/>
              </a:rPr>
              <a:t>Dif</a:t>
            </a:r>
            <a:r>
              <a:rPr lang="fr-FR" baseline="0" dirty="0" smtClean="0">
                <a:sym typeface="Wingdings"/>
              </a:rPr>
              <a:t> 0,66 point </a:t>
            </a:r>
          </a:p>
          <a:p>
            <a:pPr marL="0" indent="0">
              <a:buFont typeface="Wingdings" charset="0"/>
              <a:buNone/>
            </a:pPr>
            <a:r>
              <a:rPr lang="fr-FR" baseline="0" dirty="0" smtClean="0">
                <a:sym typeface="Wingdings"/>
              </a:rPr>
              <a:t>C’est une réflexion à mener dans vos établissements en équipe pédagogique. </a:t>
            </a:r>
          </a:p>
          <a:p>
            <a:pPr marL="0" indent="0">
              <a:buFont typeface="Wingdings" charset="0"/>
              <a:buNone/>
            </a:pPr>
            <a:r>
              <a:rPr lang="fr-FR" baseline="0" dirty="0" smtClean="0">
                <a:sym typeface="Wingdings"/>
              </a:rPr>
              <a:t>Ce sont aussi des éléments de communication à fournir aux familles et aux élèves. </a:t>
            </a:r>
          </a:p>
          <a:p>
            <a:endParaRPr lang="fr-FR" baseline="0" dirty="0" smtClean="0"/>
          </a:p>
          <a:p>
            <a:endParaRPr lang="fr-FR" dirty="0" smtClean="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12</a:t>
            </a:fld>
            <a:endParaRPr lang="fr-FR"/>
          </a:p>
        </p:txBody>
      </p:sp>
    </p:spTree>
    <p:extLst>
      <p:ext uri="{BB962C8B-B14F-4D97-AF65-F5344CB8AC3E}">
        <p14:creationId xmlns:p14="http://schemas.microsoft.com/office/powerpoint/2010/main" val="1308141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À l’intérieur de chaque CP, des différences</a:t>
            </a:r>
            <a:r>
              <a:rPr lang="fr-FR" baseline="0" dirty="0" smtClean="0"/>
              <a:t> importantes subsistent entre les APSA  : certaines APSA « payent » moins que d’autres. </a:t>
            </a:r>
          </a:p>
          <a:p>
            <a:endParaRPr lang="fr-FR" baseline="0" dirty="0" smtClean="0"/>
          </a:p>
          <a:p>
            <a:pPr marL="171450" indent="-171450">
              <a:buFont typeface="Wingdings" charset="0"/>
              <a:buChar char="à"/>
            </a:pPr>
            <a:r>
              <a:rPr lang="fr-FR" baseline="0" dirty="0" smtClean="0">
                <a:sym typeface="Wingdings"/>
              </a:rPr>
              <a:t>Si on regarde en détail CP1  : </a:t>
            </a:r>
          </a:p>
          <a:p>
            <a:pPr marL="171450" indent="-171450">
              <a:buFont typeface="Wingdings" charset="0"/>
              <a:buChar char="à"/>
            </a:pPr>
            <a:r>
              <a:rPr lang="fr-FR" baseline="0" dirty="0" smtClean="0">
                <a:sym typeface="Wingdings"/>
              </a:rPr>
              <a:t>Vous avez les 3 APSA de la CP ( dont les effectifs sont suffisamment conséquents pour en tirer une certaine analyse) (payent peu et écartent beaucoup)</a:t>
            </a:r>
          </a:p>
          <a:p>
            <a:pPr marL="0" indent="0">
              <a:buFont typeface="Wingdings" charset="0"/>
              <a:buNone/>
            </a:pPr>
            <a:endParaRPr lang="fr-FR" baseline="0" dirty="0" smtClean="0">
              <a:sym typeface="Wingdings"/>
            </a:endParaRPr>
          </a:p>
          <a:p>
            <a:pPr marL="171450" indent="-171450">
              <a:buFont typeface="Wingdings" charset="0"/>
              <a:buChar char="à"/>
            </a:pPr>
            <a:r>
              <a:rPr lang="fr-FR" baseline="0" dirty="0" smtClean="0">
                <a:sym typeface="Wingdings"/>
              </a:rPr>
              <a:t>CP2 :</a:t>
            </a:r>
          </a:p>
          <a:p>
            <a:pPr marL="171450" indent="-171450">
              <a:buFont typeface="Wingdings" charset="0"/>
              <a:buChar char="à"/>
            </a:pPr>
            <a:r>
              <a:rPr lang="fr-FR" baseline="0" dirty="0" smtClean="0">
                <a:sym typeface="Wingdings"/>
              </a:rPr>
              <a:t>Une CO toujours aussi </a:t>
            </a:r>
            <a:r>
              <a:rPr lang="fr-FR" baseline="0" dirty="0" err="1" smtClean="0">
                <a:sym typeface="Wingdings"/>
              </a:rPr>
              <a:t>diff</a:t>
            </a:r>
            <a:r>
              <a:rPr lang="fr-FR" baseline="0" dirty="0" smtClean="0">
                <a:sym typeface="Wingdings"/>
              </a:rPr>
              <a:t> pour les filles  </a:t>
            </a:r>
          </a:p>
          <a:p>
            <a:pPr marL="171450" indent="-171450">
              <a:buFont typeface="Wingdings" charset="0"/>
              <a:buChar char="à"/>
            </a:pPr>
            <a:r>
              <a:rPr lang="fr-FR" baseline="0" dirty="0" smtClean="0">
                <a:sym typeface="Wingdings"/>
              </a:rPr>
              <a:t>L’escalade semble plus payante pour tous. </a:t>
            </a:r>
          </a:p>
          <a:p>
            <a:pPr marL="171450" indent="-171450">
              <a:buFont typeface="Wingdings" charset="0"/>
              <a:buChar char="à"/>
            </a:pPr>
            <a:r>
              <a:rPr lang="fr-FR" baseline="0" dirty="0" smtClean="0">
                <a:sym typeface="Wingdings"/>
              </a:rPr>
              <a:t>Une réflexion à mener sur le VTT</a:t>
            </a:r>
          </a:p>
          <a:p>
            <a:pPr marL="171450" indent="-171450">
              <a:buFont typeface="Wingdings" charset="0"/>
              <a:buChar char="à"/>
            </a:pPr>
            <a:endParaRPr lang="fr-FR" baseline="0" dirty="0" smtClean="0">
              <a:sym typeface="Wingdings"/>
            </a:endParaRPr>
          </a:p>
          <a:p>
            <a:pPr marL="171450" indent="-171450">
              <a:buFont typeface="Wingdings" charset="0"/>
              <a:buChar char="à"/>
            </a:pPr>
            <a:r>
              <a:rPr lang="fr-FR" baseline="0" dirty="0" smtClean="0">
                <a:sym typeface="Wingdings"/>
              </a:rPr>
              <a:t>CP3  ras</a:t>
            </a:r>
          </a:p>
          <a:p>
            <a:pPr marL="171450" indent="-171450">
              <a:buFont typeface="Wingdings" charset="0"/>
              <a:buChar char="à"/>
            </a:pPr>
            <a:endParaRPr lang="fr-FR" baseline="0" dirty="0" smtClean="0">
              <a:sym typeface="Wingdings"/>
            </a:endParaRPr>
          </a:p>
          <a:p>
            <a:pPr marL="171450" indent="-171450">
              <a:buFont typeface="Wingdings" charset="0"/>
              <a:buChar char="à"/>
            </a:pPr>
            <a:r>
              <a:rPr lang="fr-FR" baseline="0" dirty="0" smtClean="0">
                <a:sym typeface="Wingdings"/>
              </a:rPr>
              <a:t>CP4  : 1 activité qui écarte beaucoup le </a:t>
            </a:r>
            <a:r>
              <a:rPr lang="fr-FR" baseline="0" dirty="0" err="1" smtClean="0">
                <a:sym typeface="Wingdings"/>
              </a:rPr>
              <a:t>bad</a:t>
            </a:r>
            <a:r>
              <a:rPr lang="fr-FR" baseline="0" dirty="0" smtClean="0">
                <a:sym typeface="Wingdings"/>
              </a:rPr>
              <a:t>  pratique d’évaluation et réflexion sur les attendus d’un jeu efficace et révélateur d’une compétence maîtrisée pour les filles? </a:t>
            </a:r>
          </a:p>
          <a:p>
            <a:pPr marL="171450" indent="-171450">
              <a:buFont typeface="Wingdings" charset="0"/>
              <a:buChar char="à"/>
            </a:pPr>
            <a:endParaRPr lang="fr-FR" baseline="0" dirty="0" smtClean="0">
              <a:sym typeface="Wingdings"/>
            </a:endParaRPr>
          </a:p>
          <a:p>
            <a:pPr marL="171450" indent="-171450">
              <a:buFont typeface="Wingdings" charset="0"/>
              <a:buChar char="à"/>
            </a:pPr>
            <a:r>
              <a:rPr lang="fr-FR" baseline="0" dirty="0" smtClean="0">
                <a:sym typeface="Wingdings"/>
              </a:rPr>
              <a:t>CP5 : toutes les activités de la CP5 sont au-dessus de la moyenne </a:t>
            </a:r>
            <a:r>
              <a:rPr lang="fr-FR" baseline="0" dirty="0" err="1" smtClean="0">
                <a:sym typeface="Wingdings"/>
              </a:rPr>
              <a:t>acad</a:t>
            </a:r>
            <a:r>
              <a:rPr lang="fr-FR" baseline="0" dirty="0" smtClean="0">
                <a:sym typeface="Wingdings"/>
              </a:rPr>
              <a:t> EPS. </a:t>
            </a:r>
          </a:p>
          <a:p>
            <a:pPr marL="0" indent="0">
              <a:buFont typeface="Wingdings" charset="0"/>
              <a:buNone/>
            </a:pPr>
            <a:r>
              <a:rPr lang="fr-FR" baseline="0" dirty="0" smtClean="0">
                <a:sym typeface="Wingdings"/>
              </a:rPr>
              <a:t>Et elles n’écartent pratiquement pas.  elles sont même plus favorables pour les filles.</a:t>
            </a: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13</a:t>
            </a:fld>
            <a:endParaRPr lang="fr-FR"/>
          </a:p>
        </p:txBody>
      </p:sp>
    </p:spTree>
    <p:extLst>
      <p:ext uri="{BB962C8B-B14F-4D97-AF65-F5344CB8AC3E}">
        <p14:creationId xmlns:p14="http://schemas.microsoft.com/office/powerpoint/2010/main" val="36833787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À l’intérieur de chaque CP, des différences</a:t>
            </a:r>
            <a:r>
              <a:rPr lang="fr-FR" baseline="0" dirty="0" smtClean="0"/>
              <a:t> importantes subsistent entre les APSA  : certaines APSA « payent » moins que d’autres. </a:t>
            </a:r>
          </a:p>
          <a:p>
            <a:endParaRPr lang="fr-FR" baseline="0" dirty="0" smtClean="0"/>
          </a:p>
          <a:p>
            <a:pPr marL="171450" indent="-171450">
              <a:buFont typeface="Wingdings" charset="0"/>
              <a:buChar char="à"/>
            </a:pPr>
            <a:r>
              <a:rPr lang="fr-FR" baseline="0" dirty="0" smtClean="0">
                <a:sym typeface="Wingdings"/>
              </a:rPr>
              <a:t>Même discours que pour les CAP BEP en CP1 2 et 3</a:t>
            </a:r>
          </a:p>
          <a:p>
            <a:pPr marL="171450" indent="-171450">
              <a:buFont typeface="Wingdings" charset="0"/>
              <a:buChar char="à"/>
            </a:pPr>
            <a:endParaRPr lang="fr-FR" baseline="0" dirty="0" smtClean="0">
              <a:sym typeface="Wingdings"/>
            </a:endParaRPr>
          </a:p>
          <a:p>
            <a:pPr marL="171450" indent="-171450">
              <a:buFont typeface="Wingdings" charset="0"/>
              <a:buChar char="à"/>
            </a:pPr>
            <a:r>
              <a:rPr lang="fr-FR" baseline="0" dirty="0" smtClean="0">
                <a:sym typeface="Wingdings"/>
              </a:rPr>
              <a:t>CP4  : Des notes qui ne pénalisent plus les filles mais toujours des écarts de plus de 1 point  le discours a </a:t>
            </a:r>
            <a:r>
              <a:rPr lang="fr-FR" baseline="0" dirty="0" err="1" smtClean="0">
                <a:sym typeface="Wingdings"/>
              </a:rPr>
              <a:t>t</a:t>
            </a:r>
            <a:r>
              <a:rPr lang="fr-FR" baseline="0" dirty="0" smtClean="0">
                <a:sym typeface="Wingdings"/>
              </a:rPr>
              <a:t> il fait son œuvre ? Quelles évolutions de vos outils d’évaluation  révélateur de la compétence et non d’un niveau d’habileté d’une APSA ?  </a:t>
            </a:r>
          </a:p>
          <a:p>
            <a:pPr marL="171450" indent="-171450">
              <a:buFont typeface="Wingdings" charset="0"/>
              <a:buChar char="à"/>
            </a:pPr>
            <a:endParaRPr lang="fr-FR" baseline="0" dirty="0" smtClean="0">
              <a:sym typeface="Wingdings"/>
            </a:endParaRPr>
          </a:p>
          <a:p>
            <a:pPr marL="171450" indent="-171450">
              <a:buFont typeface="Wingdings" charset="0"/>
              <a:buChar char="à"/>
            </a:pPr>
            <a:r>
              <a:rPr lang="fr-FR" baseline="0" dirty="0" smtClean="0">
                <a:sym typeface="Wingdings"/>
              </a:rPr>
              <a:t>CP5 : toutes les activités de la CP5 sont au-dessus de la moyenne </a:t>
            </a:r>
            <a:r>
              <a:rPr lang="fr-FR" baseline="0" dirty="0" err="1" smtClean="0">
                <a:sym typeface="Wingdings"/>
              </a:rPr>
              <a:t>acad</a:t>
            </a:r>
            <a:r>
              <a:rPr lang="fr-FR" baseline="0" dirty="0" smtClean="0">
                <a:sym typeface="Wingdings"/>
              </a:rPr>
              <a:t> EPS. </a:t>
            </a:r>
          </a:p>
          <a:p>
            <a:pPr marL="0" indent="0">
              <a:buFont typeface="Wingdings" charset="0"/>
              <a:buNone/>
            </a:pPr>
            <a:r>
              <a:rPr lang="fr-FR" baseline="0" dirty="0" smtClean="0">
                <a:sym typeface="Wingdings"/>
              </a:rPr>
              <a:t>Et elles écartent moins</a:t>
            </a:r>
          </a:p>
          <a:p>
            <a:pPr marL="171450" indent="-171450">
              <a:buFont typeface="Wingdings" charset="0"/>
              <a:buChar char="à"/>
            </a:pPr>
            <a:endParaRPr lang="fr-FR" baseline="0" dirty="0" smtClean="0">
              <a:sym typeface="Wingdings"/>
            </a:endParaRPr>
          </a:p>
          <a:p>
            <a:pPr marL="171450" indent="-171450">
              <a:buFont typeface="Wingdings" charset="0"/>
              <a:buChar char="à"/>
            </a:pPr>
            <a:r>
              <a:rPr lang="fr-FR" baseline="0" dirty="0" smtClean="0">
                <a:sym typeface="Wingdings"/>
              </a:rPr>
              <a:t>Toutes ces données doivent vous interpeller sur l’offre de Fo et de certif au sein de vos EPLE : dans le choix des APSA supports.   </a:t>
            </a:r>
          </a:p>
          <a:p>
            <a:pPr marL="171450" indent="-171450">
              <a:buFont typeface="Wingdings" charset="0"/>
              <a:buChar char="à"/>
            </a:pPr>
            <a:endParaRPr lang="fr-FR" baseline="0" dirty="0" smtClean="0">
              <a:sym typeface="Wingdings"/>
            </a:endParaRPr>
          </a:p>
          <a:p>
            <a:pPr marL="171450" marR="0" indent="-171450" algn="l" defTabSz="457200" rtl="0" eaLnBrk="1" fontAlgn="auto" latinLnBrk="0" hangingPunct="1">
              <a:lnSpc>
                <a:spcPct val="100000"/>
              </a:lnSpc>
              <a:spcBef>
                <a:spcPts val="0"/>
              </a:spcBef>
              <a:spcAft>
                <a:spcPts val="0"/>
              </a:spcAft>
              <a:buClrTx/>
              <a:buSzTx/>
              <a:buFont typeface="Wingdings" charset="0"/>
              <a:buChar char="à"/>
              <a:tabLst/>
              <a:defRPr/>
            </a:pPr>
            <a:r>
              <a:rPr lang="fr-FR" baseline="0" dirty="0" smtClean="0">
                <a:sym typeface="Wingdings"/>
              </a:rPr>
              <a:t>Le projet d’EPS et la réflexion sur l’articulation entre offre de </a:t>
            </a:r>
            <a:r>
              <a:rPr lang="fr-FR" baseline="0" dirty="0" err="1" smtClean="0">
                <a:sym typeface="Wingdings"/>
              </a:rPr>
              <a:t>fo</a:t>
            </a:r>
            <a:r>
              <a:rPr lang="fr-FR" baseline="0" dirty="0" smtClean="0">
                <a:sym typeface="Wingdings"/>
              </a:rPr>
              <a:t> / et l’offre de certification doit permettre </a:t>
            </a:r>
            <a:r>
              <a:rPr lang="fr-FR" sz="1200" i="1" dirty="0" smtClean="0">
                <a:latin typeface="Arial" pitchFamily="34" charset="0"/>
                <a:cs typeface="Arial" pitchFamily="34" charset="0"/>
              </a:rPr>
              <a:t>d’ajuster la mise en œuvre des programmes aux caractéristiques du public scolarisé </a:t>
            </a:r>
            <a:r>
              <a:rPr lang="fr-FR" sz="1200" i="1" dirty="0" smtClean="0">
                <a:latin typeface="Arial" pitchFamily="34" charset="0"/>
                <a:cs typeface="Arial" pitchFamily="34" charset="0"/>
                <a:sym typeface="Wingdings"/>
              </a:rPr>
              <a:t> Ajustement</a:t>
            </a:r>
            <a:r>
              <a:rPr lang="fr-FR" sz="1200" i="1" baseline="0" dirty="0" smtClean="0">
                <a:latin typeface="Arial" pitchFamily="34" charset="0"/>
                <a:cs typeface="Arial" pitchFamily="34" charset="0"/>
                <a:sym typeface="Wingdings"/>
              </a:rPr>
              <a:t> de l’offre / caractéristiques des filières très marquées en VP. </a:t>
            </a:r>
            <a:endParaRPr lang="fr-FR" baseline="0" dirty="0" smtClean="0">
              <a:sym typeface="Wingdings"/>
            </a:endParaRPr>
          </a:p>
          <a:p>
            <a:pPr marL="171450" indent="-171450">
              <a:buFont typeface="Wingdings" charset="0"/>
              <a:buChar char="à"/>
            </a:pPr>
            <a:endParaRPr lang="fr-FR" baseline="0" dirty="0" smtClean="0">
              <a:sym typeface="Wingdings"/>
            </a:endParaRPr>
          </a:p>
          <a:p>
            <a:endParaRPr lang="fr-FR" dirty="0" smtClean="0"/>
          </a:p>
          <a:p>
            <a:pPr marL="171450" marR="0" indent="-171450" algn="l" defTabSz="457200" rtl="0" eaLnBrk="1" fontAlgn="auto" latinLnBrk="0" hangingPunct="1">
              <a:lnSpc>
                <a:spcPct val="100000"/>
              </a:lnSpc>
              <a:spcBef>
                <a:spcPts val="0"/>
              </a:spcBef>
              <a:spcAft>
                <a:spcPts val="0"/>
              </a:spcAft>
              <a:buClrTx/>
              <a:buSzTx/>
              <a:buFont typeface="Wingdings" charset="0"/>
              <a:buChar char="à"/>
              <a:tabLst/>
              <a:defRPr/>
            </a:pPr>
            <a:r>
              <a:rPr lang="fr-FR" b="1" baseline="0" dirty="0" smtClean="0">
                <a:sym typeface="Wingdings"/>
              </a:rPr>
              <a:t>Des référentiels retravaillés par la </a:t>
            </a:r>
            <a:r>
              <a:rPr lang="fr-FR" b="1" baseline="0" dirty="0" err="1" smtClean="0">
                <a:sym typeface="Wingdings"/>
              </a:rPr>
              <a:t>com</a:t>
            </a:r>
            <a:r>
              <a:rPr lang="fr-FR" b="1" baseline="0" dirty="0" smtClean="0">
                <a:sym typeface="Wingdings"/>
              </a:rPr>
              <a:t> nationale : </a:t>
            </a:r>
          </a:p>
          <a:p>
            <a:pPr marL="171450" marR="0" indent="-171450" algn="l" defTabSz="457200" rtl="0" eaLnBrk="1" fontAlgn="auto" latinLnBrk="0" hangingPunct="1">
              <a:lnSpc>
                <a:spcPct val="100000"/>
              </a:lnSpc>
              <a:spcBef>
                <a:spcPts val="0"/>
              </a:spcBef>
              <a:spcAft>
                <a:spcPts val="0"/>
              </a:spcAft>
              <a:buClrTx/>
              <a:buSzTx/>
              <a:buFont typeface="Wingdings" charset="0"/>
              <a:buChar char="à"/>
              <a:tabLst/>
              <a:defRPr/>
            </a:pPr>
            <a:r>
              <a:rPr lang="fr-FR" baseline="0" dirty="0" smtClean="0">
                <a:sym typeface="Wingdings"/>
              </a:rPr>
              <a:t>CP1 Javelot Disque saut en hauteur ½ fond</a:t>
            </a:r>
          </a:p>
          <a:p>
            <a:pPr marL="171450" marR="0" indent="-171450" algn="l" defTabSz="457200" rtl="0" eaLnBrk="1" fontAlgn="auto" latinLnBrk="0" hangingPunct="1">
              <a:lnSpc>
                <a:spcPct val="100000"/>
              </a:lnSpc>
              <a:spcBef>
                <a:spcPts val="0"/>
              </a:spcBef>
              <a:spcAft>
                <a:spcPts val="0"/>
              </a:spcAft>
              <a:buClrTx/>
              <a:buSzTx/>
              <a:buFont typeface="Wingdings" charset="0"/>
              <a:buChar char="à"/>
              <a:tabLst/>
              <a:defRPr/>
            </a:pPr>
            <a:r>
              <a:rPr lang="fr-FR" baseline="0" dirty="0" smtClean="0">
                <a:sym typeface="Wingdings"/>
              </a:rPr>
              <a:t>CP4 Volley TT Bad</a:t>
            </a:r>
            <a:endParaRPr lang="fr-FR" baseline="0" dirty="0" smtClean="0"/>
          </a:p>
          <a:p>
            <a:endParaRPr lang="fr-FR" baseline="0" dirty="0" smtClean="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14</a:t>
            </a:fld>
            <a:endParaRPr lang="fr-FR"/>
          </a:p>
        </p:txBody>
      </p:sp>
    </p:spTree>
    <p:extLst>
      <p:ext uri="{BB962C8B-B14F-4D97-AF65-F5344CB8AC3E}">
        <p14:creationId xmlns:p14="http://schemas.microsoft.com/office/powerpoint/2010/main" val="36833787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 typeface="Wingdings" charset="0"/>
              <a:buNone/>
              <a:tabLst/>
              <a:defRPr/>
            </a:pPr>
            <a:endParaRPr lang="fr-FR" baseline="0" dirty="0" smtClean="0">
              <a:sym typeface="Wingdings"/>
            </a:endParaRPr>
          </a:p>
          <a:p>
            <a:pPr marL="171450" marR="0" indent="-171450" algn="l" defTabSz="457200" rtl="0" eaLnBrk="1" fontAlgn="auto" latinLnBrk="0" hangingPunct="1">
              <a:lnSpc>
                <a:spcPct val="100000"/>
              </a:lnSpc>
              <a:spcBef>
                <a:spcPts val="0"/>
              </a:spcBef>
              <a:spcAft>
                <a:spcPts val="0"/>
              </a:spcAft>
              <a:buClrTx/>
              <a:buSzTx/>
              <a:buFont typeface="Wingdings" charset="0"/>
              <a:buChar char="à"/>
              <a:tabLst/>
              <a:defRPr/>
            </a:pPr>
            <a:r>
              <a:rPr lang="fr-FR" baseline="0" dirty="0" smtClean="0">
                <a:sym typeface="Wingdings"/>
              </a:rPr>
              <a:t>Il faut poursuivre la politique de communication, d’information au sein de chaque EPLE pour lutter contre les inaptitudes totales surtout chez les filles.  Enjeu de santé publique</a:t>
            </a:r>
          </a:p>
          <a:p>
            <a:pPr marL="171450" marR="0" indent="-171450" algn="l" defTabSz="457200" rtl="0" eaLnBrk="1" fontAlgn="auto" latinLnBrk="0" hangingPunct="1">
              <a:lnSpc>
                <a:spcPct val="100000"/>
              </a:lnSpc>
              <a:spcBef>
                <a:spcPts val="0"/>
              </a:spcBef>
              <a:spcAft>
                <a:spcPts val="0"/>
              </a:spcAft>
              <a:buClrTx/>
              <a:buSzTx/>
              <a:buFont typeface="Wingdings" charset="0"/>
              <a:buChar char="à"/>
              <a:tabLst/>
              <a:defRPr/>
            </a:pPr>
            <a:r>
              <a:rPr lang="fr-FR" baseline="0" dirty="0" smtClean="0">
                <a:sym typeface="Wingdings"/>
              </a:rPr>
              <a:t>Utiliser toutes les possibilités offertes par la réforme de la voie pro sur l’étalement de l’offre de certification sur 2 ans </a:t>
            </a:r>
          </a:p>
          <a:p>
            <a:pPr marL="171450" marR="0" indent="-171450" algn="l" defTabSz="457200" rtl="0" eaLnBrk="1" fontAlgn="auto" latinLnBrk="0" hangingPunct="1">
              <a:lnSpc>
                <a:spcPct val="100000"/>
              </a:lnSpc>
              <a:spcBef>
                <a:spcPts val="0"/>
              </a:spcBef>
              <a:spcAft>
                <a:spcPts val="0"/>
              </a:spcAft>
              <a:buClrTx/>
              <a:buSzTx/>
              <a:buFont typeface="Wingdings" charset="0"/>
              <a:buChar char="à"/>
              <a:tabLst/>
              <a:defRPr/>
            </a:pPr>
            <a:r>
              <a:rPr lang="fr-FR" baseline="0" dirty="0" smtClean="0">
                <a:sym typeface="Wingdings"/>
              </a:rPr>
              <a:t>enclencher la dynamique et l’utilisation des contrôles adaptés. </a:t>
            </a:r>
          </a:p>
          <a:p>
            <a:pPr marL="171450" marR="0" indent="-171450" algn="l" defTabSz="457200" rtl="0" eaLnBrk="1" fontAlgn="auto" latinLnBrk="0" hangingPunct="1">
              <a:lnSpc>
                <a:spcPct val="100000"/>
              </a:lnSpc>
              <a:spcBef>
                <a:spcPts val="0"/>
              </a:spcBef>
              <a:spcAft>
                <a:spcPts val="0"/>
              </a:spcAft>
              <a:buClrTx/>
              <a:buSzTx/>
              <a:buFont typeface="Wingdings" charset="0"/>
              <a:buChar char="à"/>
              <a:tabLst/>
              <a:defRPr/>
            </a:pPr>
            <a:r>
              <a:rPr lang="fr-FR" baseline="0" dirty="0" smtClean="0">
                <a:sym typeface="Wingdings"/>
              </a:rPr>
              <a:t>Nous vous engageons à mener ce travail dès la classe de seconde en adaptant les contenus et les épreuves pour habituer les candidats qui en ont besoin et leur proposer des protocoles adaptés.</a:t>
            </a:r>
            <a:endParaRPr lang="fr-FR"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fr-FR"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fr-FR" baseline="0" dirty="0" smtClean="0">
                <a:sym typeface="Wingdings"/>
              </a:rPr>
              <a:t> C’est un e</a:t>
            </a:r>
            <a:r>
              <a:rPr lang="fr-FR" baseline="0" dirty="0" smtClean="0"/>
              <a:t>njeu de lisibilité et de crédibilité pour la discipline  : seule discipline obligatoire dont certains candidats peuvent s’exonérer</a:t>
            </a: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15</a:t>
            </a:fld>
            <a:endParaRPr lang="fr-FR"/>
          </a:p>
        </p:txBody>
      </p:sp>
    </p:spTree>
    <p:extLst>
      <p:ext uri="{BB962C8B-B14F-4D97-AF65-F5344CB8AC3E}">
        <p14:creationId xmlns:p14="http://schemas.microsoft.com/office/powerpoint/2010/main" val="39474993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457200" rtl="0" eaLnBrk="1" fontAlgn="auto" latinLnBrk="0" hangingPunct="1">
              <a:lnSpc>
                <a:spcPct val="100000"/>
              </a:lnSpc>
              <a:spcBef>
                <a:spcPts val="0"/>
              </a:spcBef>
              <a:spcAft>
                <a:spcPts val="0"/>
              </a:spcAft>
              <a:buClrTx/>
              <a:buSzTx/>
              <a:buFont typeface="Wingdings" charset="0"/>
              <a:buChar char="à"/>
              <a:tabLst/>
              <a:defRPr/>
            </a:pPr>
            <a:r>
              <a:rPr lang="fr-FR" baseline="0" dirty="0" smtClean="0">
                <a:sym typeface="Wingdings"/>
              </a:rPr>
              <a:t>Il faut poursuivre la politique de communication, d’information au sein de chaque EPLE pour lutter contre les inaptitudes totales surtout chez les filles.  enjeu de santé</a:t>
            </a:r>
          </a:p>
          <a:p>
            <a:pPr marL="171450" marR="0" indent="-171450" algn="l" defTabSz="457200" rtl="0" eaLnBrk="1" fontAlgn="auto" latinLnBrk="0" hangingPunct="1">
              <a:lnSpc>
                <a:spcPct val="100000"/>
              </a:lnSpc>
              <a:spcBef>
                <a:spcPts val="0"/>
              </a:spcBef>
              <a:spcAft>
                <a:spcPts val="0"/>
              </a:spcAft>
              <a:buClrTx/>
              <a:buSzTx/>
              <a:buFont typeface="Wingdings" charset="0"/>
              <a:buChar char="à"/>
              <a:tabLst/>
              <a:defRPr/>
            </a:pPr>
            <a:r>
              <a:rPr lang="fr-FR" baseline="0" dirty="0" smtClean="0">
                <a:sym typeface="Wingdings"/>
              </a:rPr>
              <a:t>Enclencher la dynamique et l’utilisation des contrôles adaptés. </a:t>
            </a:r>
          </a:p>
          <a:p>
            <a:pPr marL="171450" marR="0" indent="-171450" algn="l" defTabSz="457200" rtl="0" eaLnBrk="1" fontAlgn="auto" latinLnBrk="0" hangingPunct="1">
              <a:lnSpc>
                <a:spcPct val="100000"/>
              </a:lnSpc>
              <a:spcBef>
                <a:spcPts val="0"/>
              </a:spcBef>
              <a:spcAft>
                <a:spcPts val="0"/>
              </a:spcAft>
              <a:buClrTx/>
              <a:buSzTx/>
              <a:buFont typeface="Wingdings" charset="0"/>
              <a:buChar char="à"/>
              <a:tabLst/>
              <a:defRPr/>
            </a:pPr>
            <a:r>
              <a:rPr lang="fr-FR" baseline="0" dirty="0" smtClean="0"/>
              <a:t>Intégrer un CCF en première pour avoir plus de souplesse dans le fonctionnement </a:t>
            </a:r>
          </a:p>
          <a:p>
            <a:pPr marL="171450" marR="0" indent="-171450" algn="l" defTabSz="457200" rtl="0" eaLnBrk="1" fontAlgn="auto" latinLnBrk="0" hangingPunct="1">
              <a:lnSpc>
                <a:spcPct val="100000"/>
              </a:lnSpc>
              <a:spcBef>
                <a:spcPts val="0"/>
              </a:spcBef>
              <a:spcAft>
                <a:spcPts val="0"/>
              </a:spcAft>
              <a:buClrTx/>
              <a:buSzTx/>
              <a:buFont typeface="Wingdings" charset="0"/>
              <a:buChar char="à"/>
              <a:tabLst/>
              <a:defRPr/>
            </a:pPr>
            <a:endParaRPr lang="fr-FR" baseline="0" dirty="0" smtClean="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16</a:t>
            </a:fld>
            <a:endParaRPr lang="fr-FR"/>
          </a:p>
        </p:txBody>
      </p:sp>
    </p:spTree>
    <p:extLst>
      <p:ext uri="{BB962C8B-B14F-4D97-AF65-F5344CB8AC3E}">
        <p14:creationId xmlns:p14="http://schemas.microsoft.com/office/powerpoint/2010/main" val="39474993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aseline="0" dirty="0" smtClean="0"/>
              <a:t> 36 en dessous 2 années de suite ? Alors que ce département est en tête sur Bac GT loin devant et devant aussi au bac pro</a:t>
            </a:r>
            <a:endParaRPr lang="fr-FR" dirty="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17</a:t>
            </a:fld>
            <a:endParaRPr lang="fr-FR"/>
          </a:p>
        </p:txBody>
      </p:sp>
    </p:spTree>
    <p:extLst>
      <p:ext uri="{BB962C8B-B14F-4D97-AF65-F5344CB8AC3E}">
        <p14:creationId xmlns:p14="http://schemas.microsoft.com/office/powerpoint/2010/main" val="3672429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Plus grande</a:t>
            </a:r>
            <a:r>
              <a:rPr lang="fr-FR" baseline="0" dirty="0" smtClean="0"/>
              <a:t> homogénéité entre les départements </a:t>
            </a:r>
            <a:endParaRPr lang="fr-FR" dirty="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18</a:t>
            </a:fld>
            <a:endParaRPr lang="fr-FR"/>
          </a:p>
        </p:txBody>
      </p:sp>
    </p:spTree>
    <p:extLst>
      <p:ext uri="{BB962C8B-B14F-4D97-AF65-F5344CB8AC3E}">
        <p14:creationId xmlns:p14="http://schemas.microsoft.com/office/powerpoint/2010/main" val="3672429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aseline="0" dirty="0" smtClean="0">
                <a:sym typeface="Wingdings"/>
              </a:rPr>
              <a:t>Nous vous demandons d’utiliser un conseil d’enseignement en cette fin d’année pour analyser vos résultats et en tirer des conclusions si besoin en termes d’évolution de l’OF  / OC et éventuellement des outils d’</a:t>
            </a:r>
            <a:r>
              <a:rPr lang="fr-FR" baseline="0" dirty="0" err="1" smtClean="0">
                <a:sym typeface="Wingdings"/>
              </a:rPr>
              <a:t>éval</a:t>
            </a:r>
            <a:r>
              <a:rPr lang="fr-FR" baseline="0" dirty="0" smtClean="0">
                <a:sym typeface="Wingdings"/>
              </a:rPr>
              <a:t>. </a:t>
            </a:r>
          </a:p>
          <a:p>
            <a:r>
              <a:rPr lang="fr-FR" baseline="0" dirty="0" smtClean="0">
                <a:sym typeface="Wingdings"/>
              </a:rPr>
              <a:t>Indicateurs à analyser : </a:t>
            </a:r>
          </a:p>
          <a:p>
            <a:pPr marL="171450" indent="-171450">
              <a:buFontTx/>
              <a:buChar char="-"/>
            </a:pPr>
            <a:r>
              <a:rPr lang="fr-FR" baseline="0" dirty="0" smtClean="0">
                <a:sym typeface="Wingdings"/>
              </a:rPr>
              <a:t>Moyennes </a:t>
            </a:r>
            <a:r>
              <a:rPr lang="fr-FR" baseline="0" dirty="0" err="1" smtClean="0">
                <a:sym typeface="Wingdings"/>
              </a:rPr>
              <a:t>eple</a:t>
            </a:r>
            <a:r>
              <a:rPr lang="fr-FR" baseline="0" dirty="0" smtClean="0">
                <a:sym typeface="Wingdings"/>
              </a:rPr>
              <a:t> et évolution depuis 3 ans cohorte</a:t>
            </a:r>
          </a:p>
          <a:p>
            <a:pPr marL="171450" indent="-171450">
              <a:buFontTx/>
              <a:buChar char="-"/>
            </a:pPr>
            <a:r>
              <a:rPr lang="fr-FR" baseline="0" dirty="0" smtClean="0">
                <a:sym typeface="Wingdings"/>
              </a:rPr>
              <a:t>Moyenne par APSA et écarts filles / Garçons</a:t>
            </a:r>
          </a:p>
          <a:p>
            <a:pPr marL="171450" indent="-171450">
              <a:buFontTx/>
              <a:buChar char="-"/>
            </a:pPr>
            <a:r>
              <a:rPr lang="fr-FR" baseline="0" dirty="0" smtClean="0">
                <a:sym typeface="Wingdings"/>
              </a:rPr>
              <a:t>Analyse des taux d’inaptitudes ( G/ F /APSA) </a:t>
            </a:r>
          </a:p>
          <a:p>
            <a:pPr marL="171450" indent="-171450">
              <a:buFontTx/>
              <a:buChar char="-"/>
            </a:pPr>
            <a:r>
              <a:rPr lang="fr-FR" baseline="0" dirty="0" smtClean="0">
                <a:sym typeface="Wingdings"/>
              </a:rPr>
              <a:t>Taux d’absence </a:t>
            </a:r>
          </a:p>
          <a:p>
            <a:pPr marL="171450" indent="-171450">
              <a:buFontTx/>
              <a:buChar char="-"/>
            </a:pPr>
            <a:r>
              <a:rPr lang="fr-FR" baseline="0" dirty="0" smtClean="0">
                <a:sym typeface="Wingdings"/>
              </a:rPr>
              <a:t>….</a:t>
            </a:r>
          </a:p>
          <a:p>
            <a:pPr marL="171450" indent="-171450">
              <a:buFontTx/>
              <a:buChar char="-"/>
            </a:pPr>
            <a:r>
              <a:rPr lang="fr-FR" baseline="0" dirty="0" smtClean="0">
                <a:sym typeface="Wingdings"/>
              </a:rPr>
              <a:t> impact lutte contre décrochage scolaire. </a:t>
            </a:r>
          </a:p>
          <a:p>
            <a:pPr marL="0" indent="0">
              <a:buFontTx/>
              <a:buNone/>
            </a:pPr>
            <a:endParaRPr lang="fr-FR" baseline="0" dirty="0" smtClean="0">
              <a:sym typeface="Wingdings"/>
            </a:endParaRPr>
          </a:p>
          <a:p>
            <a:pPr marL="0" indent="0">
              <a:buFontTx/>
              <a:buNone/>
            </a:pPr>
            <a:r>
              <a:rPr lang="fr-FR" baseline="0" dirty="0" smtClean="0">
                <a:sym typeface="Wingdings"/>
              </a:rPr>
              <a:t>Dans le département  : Ecart entre 2 EPLE : 2,89</a:t>
            </a:r>
          </a:p>
          <a:p>
            <a:pPr marL="0" indent="0">
              <a:buFontTx/>
              <a:buNone/>
            </a:pPr>
            <a:endParaRPr lang="fr-FR" baseline="0" dirty="0" smtClean="0">
              <a:sym typeface="Wingdings"/>
            </a:endParaRPr>
          </a:p>
          <a:p>
            <a:pPr marL="0" indent="0">
              <a:buFontTx/>
              <a:buNone/>
            </a:pPr>
            <a:r>
              <a:rPr lang="fr-FR" baseline="0" dirty="0" smtClean="0">
                <a:sym typeface="Wingdings"/>
              </a:rPr>
              <a:t>4 Etablissements en dehors de l’ espace de confiance :</a:t>
            </a:r>
          </a:p>
          <a:p>
            <a:pPr marL="171450" indent="-171450">
              <a:buFontTx/>
              <a:buChar char="-"/>
            </a:pPr>
            <a:r>
              <a:rPr lang="fr-FR" baseline="0" dirty="0" smtClean="0">
                <a:sym typeface="Wingdings"/>
              </a:rPr>
              <a:t>LP GAUGUIN</a:t>
            </a:r>
          </a:p>
          <a:p>
            <a:pPr marL="171450" indent="-171450">
              <a:buFontTx/>
              <a:buChar char="-"/>
            </a:pPr>
            <a:r>
              <a:rPr lang="fr-FR" baseline="0" dirty="0" smtClean="0">
                <a:sym typeface="Wingdings"/>
              </a:rPr>
              <a:t>CFAS CREAI ( effectifs ? )</a:t>
            </a:r>
          </a:p>
          <a:p>
            <a:pPr marL="171450" indent="-171450">
              <a:buFontTx/>
              <a:buChar char="-"/>
            </a:pPr>
            <a:r>
              <a:rPr lang="fr-FR" baseline="0" dirty="0" smtClean="0">
                <a:sym typeface="Wingdings"/>
              </a:rPr>
              <a:t>IME CHANTEMERLE ( effectifs ?)</a:t>
            </a:r>
          </a:p>
          <a:p>
            <a:pPr marL="171450" indent="-171450">
              <a:buFontTx/>
              <a:buChar char="-"/>
            </a:pPr>
            <a:r>
              <a:rPr lang="fr-FR" baseline="0" dirty="0" smtClean="0">
                <a:sym typeface="Wingdings"/>
              </a:rPr>
              <a:t>LP BRZESKA. </a:t>
            </a:r>
          </a:p>
          <a:p>
            <a:pPr marL="0" indent="0">
              <a:buFontTx/>
              <a:buNone/>
            </a:pPr>
            <a:endParaRPr lang="fr-FR" baseline="0" dirty="0" smtClean="0">
              <a:sym typeface="Wingdings"/>
            </a:endParaRP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19</a:t>
            </a:fld>
            <a:endParaRPr lang="fr-FR"/>
          </a:p>
        </p:txBody>
      </p:sp>
    </p:spTree>
    <p:extLst>
      <p:ext uri="{BB962C8B-B14F-4D97-AF65-F5344CB8AC3E}">
        <p14:creationId xmlns:p14="http://schemas.microsoft.com/office/powerpoint/2010/main" val="367242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Rot="1" noChangeAspect="1" noChangeArrowheads="1"/>
          </p:cNvSpPr>
          <p:nvPr>
            <p:ph type="sldImg"/>
          </p:nvPr>
        </p:nvSpPr>
        <p:spPr/>
      </p:sp>
      <p:sp>
        <p:nvSpPr>
          <p:cNvPr id="17410" name="Rectangle 2"/>
          <p:cNvSpPr>
            <a:spLocks noGrp="1" noChangeArrowheads="1"/>
          </p:cNvSpPr>
          <p:nvPr>
            <p:ph type="body" idx="1"/>
          </p:nvPr>
        </p:nvSpPr>
        <p:spPr/>
        <p:txBody>
          <a:bodyPr/>
          <a:lstStyle/>
          <a:p>
            <a:r>
              <a:rPr lang="fr-FR" dirty="0" smtClean="0"/>
              <a:t>* Lire les</a:t>
            </a:r>
            <a:r>
              <a:rPr lang="fr-FR" baseline="0" dirty="0" smtClean="0"/>
              <a:t> éléments de la circulaire. </a:t>
            </a:r>
            <a:endParaRPr lang="fr-FR" dirty="0"/>
          </a:p>
        </p:txBody>
      </p:sp>
    </p:spTree>
    <p:extLst>
      <p:ext uri="{BB962C8B-B14F-4D97-AF65-F5344CB8AC3E}">
        <p14:creationId xmlns:p14="http://schemas.microsoft.com/office/powerpoint/2010/main" val="41313233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Tx/>
              <a:buNone/>
            </a:pPr>
            <a:r>
              <a:rPr lang="fr-FR" baseline="0" dirty="0" smtClean="0">
                <a:sym typeface="Wingdings"/>
              </a:rPr>
              <a:t>Ecart entre 2 LP dans le même département  :  2,02  2,63 en 2014</a:t>
            </a:r>
          </a:p>
          <a:p>
            <a:pPr marL="0" indent="0">
              <a:buFontTx/>
              <a:buNone/>
            </a:pPr>
            <a:endParaRPr lang="fr-FR" baseline="0" dirty="0" smtClean="0">
              <a:sym typeface="Wingdings"/>
            </a:endParaRPr>
          </a:p>
          <a:p>
            <a:pPr marL="0" indent="0">
              <a:buFontTx/>
              <a:buNone/>
            </a:pPr>
            <a:r>
              <a:rPr lang="fr-FR" baseline="0" dirty="0" smtClean="0">
                <a:sym typeface="Wingdings"/>
              </a:rPr>
              <a:t>EPLE en dehors de l’espace de confiance : </a:t>
            </a:r>
          </a:p>
          <a:p>
            <a:pPr marL="171450" indent="-171450">
              <a:buFontTx/>
              <a:buChar char="-"/>
            </a:pPr>
            <a:r>
              <a:rPr lang="fr-FR" baseline="0" dirty="0" smtClean="0">
                <a:sym typeface="Wingdings"/>
              </a:rPr>
              <a:t>LP MARECHAL LECLERC </a:t>
            </a:r>
          </a:p>
          <a:p>
            <a:pPr marL="0" indent="0">
              <a:buFontTx/>
              <a:buNone/>
            </a:pPr>
            <a:endParaRPr lang="fr-FR" baseline="0" dirty="0" smtClean="0">
              <a:sym typeface="Wingdings"/>
            </a:endParaRPr>
          </a:p>
          <a:p>
            <a:pPr marL="0" indent="0">
              <a:buFontTx/>
              <a:buNone/>
            </a:pPr>
            <a:endParaRPr lang="fr-FR" baseline="0" dirty="0" smtClean="0">
              <a:sym typeface="Wingdings"/>
            </a:endParaRP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20</a:t>
            </a:fld>
            <a:endParaRPr lang="fr-FR"/>
          </a:p>
        </p:txBody>
      </p:sp>
    </p:spTree>
    <p:extLst>
      <p:ext uri="{BB962C8B-B14F-4D97-AF65-F5344CB8AC3E}">
        <p14:creationId xmlns:p14="http://schemas.microsoft.com/office/powerpoint/2010/main" val="3672429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457200" rtl="0" eaLnBrk="1" fontAlgn="auto" latinLnBrk="0" hangingPunct="1">
              <a:lnSpc>
                <a:spcPct val="100000"/>
              </a:lnSpc>
              <a:spcBef>
                <a:spcPts val="0"/>
              </a:spcBef>
              <a:spcAft>
                <a:spcPts val="0"/>
              </a:spcAft>
              <a:buClrTx/>
              <a:buSzTx/>
              <a:buFontTx/>
              <a:buChar char="-"/>
              <a:tabLst/>
              <a:defRPr/>
            </a:pPr>
            <a:r>
              <a:rPr lang="fr-FR" baseline="0" dirty="0" smtClean="0">
                <a:sym typeface="Wingdings"/>
              </a:rPr>
              <a:t>Ecart entre 2 EPLE ici = 2,93 </a:t>
            </a:r>
          </a:p>
          <a:p>
            <a:pPr marL="0" marR="0" indent="0" algn="l" defTabSz="457200" rtl="0" eaLnBrk="1" fontAlgn="auto" latinLnBrk="0" hangingPunct="1">
              <a:lnSpc>
                <a:spcPct val="100000"/>
              </a:lnSpc>
              <a:spcBef>
                <a:spcPts val="0"/>
              </a:spcBef>
              <a:spcAft>
                <a:spcPts val="0"/>
              </a:spcAft>
              <a:buClrTx/>
              <a:buSzTx/>
              <a:buFontTx/>
              <a:buNone/>
              <a:tabLst/>
              <a:defRPr/>
            </a:pPr>
            <a:r>
              <a:rPr lang="fr-FR" baseline="0" dirty="0" err="1" smtClean="0">
                <a:sym typeface="Wingdings"/>
              </a:rPr>
              <a:t>Etab</a:t>
            </a:r>
            <a:r>
              <a:rPr lang="fr-FR" baseline="0" dirty="0" smtClean="0">
                <a:sym typeface="Wingdings"/>
              </a:rPr>
              <a:t> en dehors de l’espace de confiance : </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fr-FR" baseline="0" dirty="0" smtClean="0">
                <a:sym typeface="Wingdings"/>
              </a:rPr>
              <a:t>LP CHATEAUNEUF</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fr-FR" baseline="0" dirty="0" smtClean="0">
                <a:sym typeface="Wingdings"/>
              </a:rPr>
              <a:t>LPO G SAND </a:t>
            </a: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21</a:t>
            </a:fld>
            <a:endParaRPr lang="fr-FR"/>
          </a:p>
        </p:txBody>
      </p:sp>
    </p:spTree>
    <p:extLst>
      <p:ext uri="{BB962C8B-B14F-4D97-AF65-F5344CB8AC3E}">
        <p14:creationId xmlns:p14="http://schemas.microsoft.com/office/powerpoint/2010/main" val="3672429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Tx/>
              <a:buNone/>
            </a:pPr>
            <a:r>
              <a:rPr lang="fr-FR" baseline="0" dirty="0" smtClean="0">
                <a:sym typeface="Wingdings"/>
              </a:rPr>
              <a:t>Ecart dans le département : 3,8 point attention !!!</a:t>
            </a:r>
          </a:p>
          <a:p>
            <a:pPr marL="0" indent="0">
              <a:buFontTx/>
              <a:buNone/>
            </a:pPr>
            <a:endParaRPr lang="fr-FR" baseline="0" dirty="0" smtClean="0">
              <a:sym typeface="Wingdings"/>
            </a:endParaRPr>
          </a:p>
          <a:p>
            <a:pPr marL="0" indent="0">
              <a:buFontTx/>
              <a:buNone/>
            </a:pPr>
            <a:r>
              <a:rPr lang="fr-FR" baseline="0" dirty="0" err="1" smtClean="0">
                <a:sym typeface="Wingdings"/>
              </a:rPr>
              <a:t>Etab</a:t>
            </a:r>
            <a:r>
              <a:rPr lang="fr-FR" baseline="0" dirty="0" smtClean="0">
                <a:sym typeface="Wingdings"/>
              </a:rPr>
              <a:t> en dehors de l’espace de confiance  : </a:t>
            </a:r>
          </a:p>
          <a:p>
            <a:pPr marL="0" indent="0">
              <a:buFontTx/>
              <a:buNone/>
            </a:pPr>
            <a:r>
              <a:rPr lang="fr-FR" baseline="0" dirty="0" smtClean="0">
                <a:sym typeface="Wingdings"/>
              </a:rPr>
              <a:t>LPE St SOLANGE </a:t>
            </a:r>
          </a:p>
          <a:p>
            <a:pPr marL="0" indent="0">
              <a:buFontTx/>
              <a:buNone/>
            </a:pPr>
            <a:r>
              <a:rPr lang="fr-FR" baseline="0" dirty="0" smtClean="0">
                <a:sym typeface="Wingdings"/>
              </a:rPr>
              <a:t>LPO G SAND </a:t>
            </a:r>
          </a:p>
          <a:p>
            <a:pPr marL="0" indent="0">
              <a:buFontTx/>
              <a:buNone/>
            </a:pPr>
            <a:endParaRPr lang="fr-FR" baseline="0" dirty="0" smtClean="0">
              <a:sym typeface="Wingdings"/>
            </a:endParaRP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22</a:t>
            </a:fld>
            <a:endParaRPr lang="fr-FR"/>
          </a:p>
        </p:txBody>
      </p:sp>
    </p:spTree>
    <p:extLst>
      <p:ext uri="{BB962C8B-B14F-4D97-AF65-F5344CB8AC3E}">
        <p14:creationId xmlns:p14="http://schemas.microsoft.com/office/powerpoint/2010/main" val="3672429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aseline="0" dirty="0" smtClean="0">
                <a:sym typeface="Wingdings"/>
              </a:rPr>
              <a:t>Nous vous demandons d’utiliser un conseil d’enseignement en cette fin d’année pour analyser vos résultats et en tirer des conclusions si besoin en termes d’évolution de l’OF  / OC et éventuellement des outils d’</a:t>
            </a:r>
            <a:r>
              <a:rPr lang="fr-FR" baseline="0" dirty="0" err="1" smtClean="0">
                <a:sym typeface="Wingdings"/>
              </a:rPr>
              <a:t>éval</a:t>
            </a:r>
            <a:r>
              <a:rPr lang="fr-FR" baseline="0" dirty="0" smtClean="0">
                <a:sym typeface="Wingdings"/>
              </a:rPr>
              <a:t>. </a:t>
            </a:r>
          </a:p>
          <a:p>
            <a:r>
              <a:rPr lang="fr-FR" baseline="0" dirty="0" smtClean="0">
                <a:sym typeface="Wingdings"/>
              </a:rPr>
              <a:t>Indicateurs à analyser : </a:t>
            </a:r>
          </a:p>
          <a:p>
            <a:pPr marL="171450" indent="-171450">
              <a:buFontTx/>
              <a:buChar char="-"/>
            </a:pPr>
            <a:r>
              <a:rPr lang="fr-FR" baseline="0" dirty="0" smtClean="0">
                <a:sym typeface="Wingdings"/>
              </a:rPr>
              <a:t>Moyennes </a:t>
            </a:r>
            <a:r>
              <a:rPr lang="fr-FR" baseline="0" dirty="0" err="1" smtClean="0">
                <a:sym typeface="Wingdings"/>
              </a:rPr>
              <a:t>eple</a:t>
            </a:r>
            <a:r>
              <a:rPr lang="fr-FR" baseline="0" dirty="0" smtClean="0">
                <a:sym typeface="Wingdings"/>
              </a:rPr>
              <a:t> et évolution depuis 3 ans cohorte</a:t>
            </a:r>
          </a:p>
          <a:p>
            <a:pPr marL="171450" indent="-171450">
              <a:buFontTx/>
              <a:buChar char="-"/>
            </a:pPr>
            <a:r>
              <a:rPr lang="fr-FR" baseline="0" dirty="0" smtClean="0">
                <a:sym typeface="Wingdings"/>
              </a:rPr>
              <a:t>Moyenne par APSA et écarts filles / Garçons</a:t>
            </a:r>
          </a:p>
          <a:p>
            <a:pPr marL="171450" indent="-171450">
              <a:buFontTx/>
              <a:buChar char="-"/>
            </a:pPr>
            <a:r>
              <a:rPr lang="fr-FR" baseline="0" dirty="0" smtClean="0">
                <a:sym typeface="Wingdings"/>
              </a:rPr>
              <a:t>Analyse des taux d’inaptitudes ( G/ F /APSA) </a:t>
            </a:r>
          </a:p>
          <a:p>
            <a:pPr marL="171450" indent="-171450">
              <a:buFontTx/>
              <a:buChar char="-"/>
            </a:pPr>
            <a:r>
              <a:rPr lang="fr-FR" baseline="0" dirty="0" smtClean="0">
                <a:sym typeface="Wingdings"/>
              </a:rPr>
              <a:t>Taux d’absence </a:t>
            </a:r>
          </a:p>
          <a:p>
            <a:pPr marL="171450" indent="-171450">
              <a:buFontTx/>
              <a:buChar char="-"/>
            </a:pPr>
            <a:r>
              <a:rPr lang="fr-FR" baseline="0" dirty="0" smtClean="0">
                <a:sym typeface="Wingdings"/>
              </a:rPr>
              <a:t>….</a:t>
            </a:r>
          </a:p>
          <a:p>
            <a:pPr marL="171450" indent="-171450">
              <a:buFontTx/>
              <a:buChar char="-"/>
            </a:pPr>
            <a:r>
              <a:rPr lang="fr-FR" baseline="0" dirty="0" smtClean="0">
                <a:sym typeface="Wingdings"/>
              </a:rPr>
              <a:t> Impact lutte contre décrochage scolaire. </a:t>
            </a:r>
          </a:p>
          <a:p>
            <a:pPr marL="171450" indent="-171450">
              <a:buFontTx/>
              <a:buChar char="-"/>
            </a:pPr>
            <a:endParaRPr lang="fr-FR" baseline="0" dirty="0" smtClean="0">
              <a:sym typeface="Wingdings"/>
            </a:endParaRPr>
          </a:p>
          <a:p>
            <a:pPr marL="171450" indent="-171450">
              <a:buFontTx/>
              <a:buChar char="-"/>
            </a:pPr>
            <a:r>
              <a:rPr lang="fr-FR" baseline="0" dirty="0" smtClean="0">
                <a:sym typeface="Wingdings"/>
              </a:rPr>
              <a:t> Sur le département les moyennes s’étalent de 10,63 à 13,44 = écart de 2,8 sur un même département (Attention ) même si l’effet effectif ne permet pas de tirer de grosses conclusions</a:t>
            </a:r>
          </a:p>
          <a:p>
            <a:pPr marL="171450" indent="-171450">
              <a:buFontTx/>
              <a:buChar char="-"/>
            </a:pPr>
            <a:endParaRPr lang="fr-FR" baseline="0" dirty="0" smtClean="0">
              <a:sym typeface="Wingdings"/>
            </a:endParaRPr>
          </a:p>
          <a:p>
            <a:pPr marL="171450" indent="-171450">
              <a:buFontTx/>
              <a:buChar char="-"/>
            </a:pPr>
            <a:r>
              <a:rPr lang="fr-FR" baseline="0" dirty="0" err="1" smtClean="0">
                <a:sym typeface="Wingdings"/>
              </a:rPr>
              <a:t>Etab</a:t>
            </a:r>
            <a:r>
              <a:rPr lang="fr-FR" baseline="0" dirty="0" smtClean="0">
                <a:sym typeface="Wingdings"/>
              </a:rPr>
              <a:t> en dehors de l’espace de confiance : </a:t>
            </a:r>
          </a:p>
          <a:p>
            <a:pPr marL="171450" indent="-171450">
              <a:buFontTx/>
              <a:buChar char="-"/>
            </a:pPr>
            <a:r>
              <a:rPr lang="fr-FR" baseline="0" dirty="0" err="1" smtClean="0">
                <a:sym typeface="Wingdings"/>
              </a:rPr>
              <a:t>Lyc</a:t>
            </a:r>
            <a:r>
              <a:rPr lang="fr-FR" baseline="0" dirty="0" smtClean="0">
                <a:sym typeface="Wingdings"/>
              </a:rPr>
              <a:t> St J B De LA Salle ? </a:t>
            </a:r>
          </a:p>
          <a:p>
            <a:pPr marL="171450" indent="-171450">
              <a:buFontTx/>
              <a:buChar char="-"/>
            </a:pPr>
            <a:r>
              <a:rPr lang="fr-FR" baseline="0" dirty="0" smtClean="0">
                <a:sym typeface="Wingdings"/>
              </a:rPr>
              <a:t>IME le vieux </a:t>
            </a:r>
            <a:r>
              <a:rPr lang="fr-FR" baseline="0" dirty="0" err="1" smtClean="0">
                <a:sym typeface="Wingdings"/>
              </a:rPr>
              <a:t>Nancay</a:t>
            </a:r>
            <a:r>
              <a:rPr lang="fr-FR" baseline="0" dirty="0" smtClean="0">
                <a:sym typeface="Wingdings"/>
              </a:rPr>
              <a:t> (effectifs)</a:t>
            </a:r>
          </a:p>
          <a:p>
            <a:pPr marL="171450" indent="-171450">
              <a:buFontTx/>
              <a:buChar char="-"/>
            </a:pPr>
            <a:endParaRPr lang="fr-FR" baseline="0" dirty="0" smtClean="0">
              <a:sym typeface="Wingdings"/>
            </a:endParaRP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23</a:t>
            </a:fld>
            <a:endParaRPr lang="fr-FR"/>
          </a:p>
        </p:txBody>
      </p:sp>
    </p:spTree>
    <p:extLst>
      <p:ext uri="{BB962C8B-B14F-4D97-AF65-F5344CB8AC3E}">
        <p14:creationId xmlns:p14="http://schemas.microsoft.com/office/powerpoint/2010/main" val="3672429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Un</a:t>
            </a:r>
            <a:r>
              <a:rPr lang="fr-FR" baseline="0" dirty="0" smtClean="0"/>
              <a:t> écart de 2,66  points de moyenne entre 2 EPLE au sein d’un même département :  une réduction par rapport à l’année dernière  : 3 points </a:t>
            </a:r>
          </a:p>
          <a:p>
            <a:endParaRPr lang="fr-FR" dirty="0" smtClean="0"/>
          </a:p>
          <a:p>
            <a:r>
              <a:rPr lang="fr-FR" dirty="0" err="1" smtClean="0"/>
              <a:t>Etab</a:t>
            </a:r>
            <a:r>
              <a:rPr lang="fr-FR" dirty="0" smtClean="0"/>
              <a:t> en dehors de l’espace de confiance :</a:t>
            </a:r>
          </a:p>
          <a:p>
            <a:pPr marL="171450" indent="-171450">
              <a:buFontTx/>
              <a:buChar char="-"/>
            </a:pPr>
            <a:r>
              <a:rPr lang="fr-FR" dirty="0" smtClean="0"/>
              <a:t>LP JEAN DE BERRY </a:t>
            </a:r>
          </a:p>
          <a:p>
            <a:pPr marL="171450" indent="-171450">
              <a:buFontTx/>
              <a:buChar char="-"/>
            </a:pPr>
            <a:r>
              <a:rPr lang="fr-FR" dirty="0" smtClean="0"/>
              <a:t>LP Jean Moulin</a:t>
            </a:r>
            <a:r>
              <a:rPr lang="fr-FR" baseline="0" dirty="0" smtClean="0"/>
              <a:t> </a:t>
            </a:r>
          </a:p>
          <a:p>
            <a:pPr marL="171450" indent="-171450">
              <a:buFontTx/>
              <a:buChar char="-"/>
            </a:pPr>
            <a:r>
              <a:rPr lang="fr-FR" baseline="0" dirty="0" smtClean="0"/>
              <a:t>LP Jacques Cœur ( effectifs)</a:t>
            </a:r>
          </a:p>
          <a:p>
            <a:pPr marL="171450" indent="-171450">
              <a:buFontTx/>
              <a:buChar char="-"/>
            </a:pPr>
            <a:r>
              <a:rPr lang="fr-FR" baseline="0" dirty="0" smtClean="0"/>
              <a:t>CFA AUBIGNY ( effectifs )</a:t>
            </a:r>
          </a:p>
          <a:p>
            <a:endParaRPr lang="fr-FR" dirty="0" smtClean="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24</a:t>
            </a:fld>
            <a:endParaRPr lang="fr-FR"/>
          </a:p>
        </p:txBody>
      </p:sp>
    </p:spTree>
    <p:extLst>
      <p:ext uri="{BB962C8B-B14F-4D97-AF65-F5344CB8AC3E}">
        <p14:creationId xmlns:p14="http://schemas.microsoft.com/office/powerpoint/2010/main" val="3672429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Tx/>
              <a:buChar char="-"/>
            </a:pPr>
            <a:r>
              <a:rPr lang="fr-FR" baseline="0" dirty="0" smtClean="0">
                <a:sym typeface="Wingdings"/>
              </a:rPr>
              <a:t> Sur le département les moyennes s’étalent de 8,60 à 15,26 = écart de 6,6 !!!  sur un même département (Attention ) même si l’effet effectif c’est inquiétant !</a:t>
            </a:r>
          </a:p>
          <a:p>
            <a:pPr marL="0" indent="0">
              <a:buFontTx/>
              <a:buNone/>
            </a:pPr>
            <a:endParaRPr lang="fr-FR" baseline="0" dirty="0" smtClean="0">
              <a:sym typeface="Wingdings"/>
            </a:endParaRPr>
          </a:p>
          <a:p>
            <a:pPr marL="0" indent="0">
              <a:buFontTx/>
              <a:buNone/>
            </a:pPr>
            <a:r>
              <a:rPr lang="fr-FR" baseline="0" dirty="0" smtClean="0">
                <a:sym typeface="Wingdings"/>
              </a:rPr>
              <a:t>En dehors de l’espace de confiance  : </a:t>
            </a:r>
          </a:p>
          <a:p>
            <a:pPr marL="171450" indent="-171450">
              <a:buFontTx/>
              <a:buChar char="-"/>
            </a:pPr>
            <a:r>
              <a:rPr lang="fr-FR" baseline="0" dirty="0" smtClean="0">
                <a:sym typeface="Wingdings"/>
              </a:rPr>
              <a:t>IME les bois du </a:t>
            </a:r>
            <a:r>
              <a:rPr lang="fr-FR" baseline="0" dirty="0" err="1" smtClean="0">
                <a:sym typeface="Wingdings"/>
              </a:rPr>
              <a:t>seig</a:t>
            </a:r>
            <a:r>
              <a:rPr lang="fr-FR" baseline="0" dirty="0" smtClean="0">
                <a:sym typeface="Wingdings"/>
              </a:rPr>
              <a:t> </a:t>
            </a:r>
          </a:p>
          <a:p>
            <a:pPr marL="171450" indent="-171450">
              <a:buFontTx/>
              <a:buChar char="-"/>
            </a:pPr>
            <a:r>
              <a:rPr lang="fr-FR" baseline="0" dirty="0" smtClean="0">
                <a:sym typeface="Wingdings"/>
              </a:rPr>
              <a:t>ND les V </a:t>
            </a:r>
          </a:p>
          <a:p>
            <a:pPr marL="171450" indent="-171450">
              <a:buFontTx/>
              <a:buChar char="-"/>
            </a:pPr>
            <a:r>
              <a:rPr lang="fr-FR" baseline="0" dirty="0" smtClean="0">
                <a:sym typeface="Wingdings"/>
              </a:rPr>
              <a:t>CFA AFTEC LP ND.</a:t>
            </a:r>
          </a:p>
          <a:p>
            <a:pPr marL="171450" indent="-171450">
              <a:buFontTx/>
              <a:buChar char="-"/>
            </a:pPr>
            <a:r>
              <a:rPr lang="fr-FR" baseline="0" dirty="0" smtClean="0">
                <a:sym typeface="Wingdings"/>
              </a:rPr>
              <a:t>CFAS 28</a:t>
            </a:r>
          </a:p>
          <a:p>
            <a:pPr marL="171450" indent="-171450">
              <a:buFontTx/>
              <a:buChar char="-"/>
            </a:pPr>
            <a:r>
              <a:rPr lang="fr-FR" baseline="0" dirty="0" smtClean="0">
                <a:sym typeface="Wingdings"/>
              </a:rPr>
              <a:t>LP des métiers de </a:t>
            </a:r>
            <a:r>
              <a:rPr lang="fr-FR" baseline="0" dirty="0" err="1" smtClean="0">
                <a:sym typeface="Wingdings"/>
              </a:rPr>
              <a:t>sully</a:t>
            </a:r>
            <a:r>
              <a:rPr lang="fr-FR" baseline="0" dirty="0" smtClean="0">
                <a:sym typeface="Wingdings"/>
              </a:rPr>
              <a:t> </a:t>
            </a:r>
          </a:p>
          <a:p>
            <a:pPr marL="171450" indent="-171450">
              <a:buFontTx/>
              <a:buChar char="-"/>
            </a:pPr>
            <a:r>
              <a:rPr lang="fr-FR" baseline="0" dirty="0" smtClean="0">
                <a:sym typeface="Wingdings"/>
              </a:rPr>
              <a:t>LP MONFORT</a:t>
            </a:r>
          </a:p>
          <a:p>
            <a:pPr marL="0" indent="0">
              <a:buFontTx/>
              <a:buNone/>
            </a:pPr>
            <a:endParaRPr lang="fr-FR" baseline="0" dirty="0" smtClean="0">
              <a:sym typeface="Wingdings"/>
            </a:endParaRP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25</a:t>
            </a:fld>
            <a:endParaRPr lang="fr-FR"/>
          </a:p>
        </p:txBody>
      </p:sp>
    </p:spTree>
    <p:extLst>
      <p:ext uri="{BB962C8B-B14F-4D97-AF65-F5344CB8AC3E}">
        <p14:creationId xmlns:p14="http://schemas.microsoft.com/office/powerpoint/2010/main" val="3672429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Ecart entre 2 EPLE : 4,7 = même remarque que</a:t>
            </a:r>
            <a:r>
              <a:rPr lang="fr-FR" baseline="0" dirty="0" smtClean="0"/>
              <a:t> pour les CAP</a:t>
            </a:r>
            <a:br>
              <a:rPr lang="fr-FR" baseline="0" dirty="0" smtClean="0"/>
            </a:br>
            <a:endParaRPr lang="fr-FR" baseline="0" dirty="0" smtClean="0"/>
          </a:p>
          <a:p>
            <a:r>
              <a:rPr lang="fr-FR" baseline="0" dirty="0" smtClean="0"/>
              <a:t>EPLE en dehors de l’espace de confiance  : </a:t>
            </a:r>
          </a:p>
          <a:p>
            <a:pPr marL="171450" indent="-171450">
              <a:buFontTx/>
              <a:buChar char="-"/>
            </a:pPr>
            <a:r>
              <a:rPr lang="fr-FR" dirty="0" smtClean="0"/>
              <a:t>LPP COUASNON</a:t>
            </a:r>
          </a:p>
          <a:p>
            <a:r>
              <a:rPr lang="fr-FR" dirty="0" smtClean="0"/>
              <a:t>- AFTEC 28</a:t>
            </a:r>
          </a:p>
          <a:p>
            <a:endParaRPr lang="fr-FR" dirty="0" smtClean="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26</a:t>
            </a:fld>
            <a:endParaRPr lang="fr-FR"/>
          </a:p>
        </p:txBody>
      </p:sp>
    </p:spTree>
    <p:extLst>
      <p:ext uri="{BB962C8B-B14F-4D97-AF65-F5344CB8AC3E}">
        <p14:creationId xmlns:p14="http://schemas.microsoft.com/office/powerpoint/2010/main" val="3672429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aseline="0" dirty="0" smtClean="0">
              <a:sym typeface="Wingdings"/>
            </a:endParaRPr>
          </a:p>
          <a:p>
            <a:pPr marL="0" indent="0">
              <a:buFontTx/>
              <a:buNone/>
            </a:pPr>
            <a:r>
              <a:rPr lang="fr-FR" baseline="0" dirty="0" smtClean="0">
                <a:sym typeface="Wingdings"/>
              </a:rPr>
              <a:t>Ecart entre 2 EPLE : 5,73 mais si effectifs conséquent : 2,64  3,09 l’année dernière</a:t>
            </a:r>
          </a:p>
          <a:p>
            <a:pPr marL="0" indent="0">
              <a:buFontTx/>
              <a:buNone/>
            </a:pPr>
            <a:endParaRPr lang="fr-FR" baseline="0" dirty="0" smtClean="0">
              <a:sym typeface="Wingdings"/>
            </a:endParaRPr>
          </a:p>
          <a:p>
            <a:pPr marL="0" indent="0">
              <a:buFontTx/>
              <a:buNone/>
            </a:pPr>
            <a:r>
              <a:rPr lang="fr-FR" baseline="0" dirty="0" smtClean="0">
                <a:sym typeface="Wingdings"/>
              </a:rPr>
              <a:t>En dehors de l’espace de confiance  : </a:t>
            </a:r>
          </a:p>
          <a:p>
            <a:pPr marL="171450" indent="-171450">
              <a:buFontTx/>
              <a:buChar char="-"/>
            </a:pPr>
            <a:r>
              <a:rPr lang="fr-FR" baseline="0" dirty="0" smtClean="0">
                <a:sym typeface="Wingdings"/>
              </a:rPr>
              <a:t>CFAS 41</a:t>
            </a:r>
          </a:p>
          <a:p>
            <a:pPr marL="171450" indent="-171450">
              <a:buFontTx/>
              <a:buChar char="-"/>
            </a:pPr>
            <a:r>
              <a:rPr lang="fr-FR" baseline="0" dirty="0" smtClean="0">
                <a:sym typeface="Wingdings"/>
              </a:rPr>
              <a:t>LP RONSARD </a:t>
            </a:r>
          </a:p>
          <a:p>
            <a:pPr marL="171450" indent="-171450">
              <a:buFontTx/>
              <a:buChar char="-"/>
            </a:pPr>
            <a:r>
              <a:rPr lang="fr-FR" baseline="0" dirty="0" err="1" smtClean="0">
                <a:sym typeface="Wingdings"/>
              </a:rPr>
              <a:t>Lyc</a:t>
            </a:r>
            <a:r>
              <a:rPr lang="fr-FR" baseline="0" dirty="0" smtClean="0">
                <a:sym typeface="Wingdings"/>
              </a:rPr>
              <a:t> St Joseph</a:t>
            </a:r>
          </a:p>
          <a:p>
            <a:pPr marL="171450" indent="-171450">
              <a:buFontTx/>
              <a:buChar char="-"/>
            </a:pPr>
            <a:r>
              <a:rPr lang="fr-FR" baseline="0" dirty="0" smtClean="0">
                <a:sym typeface="Wingdings"/>
              </a:rPr>
              <a:t>LP Augustin Thierry </a:t>
            </a:r>
          </a:p>
          <a:p>
            <a:pPr marL="171450" indent="-171450">
              <a:buFontTx/>
              <a:buChar char="-"/>
            </a:pPr>
            <a:endParaRPr lang="fr-FR" baseline="0" dirty="0" smtClean="0">
              <a:sym typeface="Wingdings"/>
            </a:endParaRP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27</a:t>
            </a:fld>
            <a:endParaRPr lang="fr-FR"/>
          </a:p>
        </p:txBody>
      </p:sp>
    </p:spTree>
    <p:extLst>
      <p:ext uri="{BB962C8B-B14F-4D97-AF65-F5344CB8AC3E}">
        <p14:creationId xmlns:p14="http://schemas.microsoft.com/office/powerpoint/2010/main" val="3672429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Tx/>
              <a:buNone/>
            </a:pPr>
            <a:r>
              <a:rPr lang="fr-FR" baseline="0" dirty="0" smtClean="0">
                <a:sym typeface="Wingdings"/>
              </a:rPr>
              <a:t>Ecart 2 EPLE même département  : 2,10 idem 2014</a:t>
            </a:r>
          </a:p>
          <a:p>
            <a:pPr marL="0" indent="0">
              <a:buFontTx/>
              <a:buNone/>
            </a:pPr>
            <a:endParaRPr lang="fr-FR" baseline="0" dirty="0" smtClean="0">
              <a:sym typeface="Wingdings"/>
            </a:endParaRPr>
          </a:p>
          <a:p>
            <a:pPr marL="0" indent="0">
              <a:buFontTx/>
              <a:buNone/>
            </a:pPr>
            <a:r>
              <a:rPr lang="fr-FR" baseline="0" dirty="0" smtClean="0">
                <a:sym typeface="Wingdings"/>
              </a:rPr>
              <a:t>En dehors de l’espace de confiance :</a:t>
            </a:r>
          </a:p>
          <a:p>
            <a:pPr marL="171450" indent="-171450">
              <a:buFontTx/>
              <a:buChar char="-"/>
            </a:pPr>
            <a:r>
              <a:rPr lang="fr-FR" baseline="0" dirty="0" smtClean="0">
                <a:sym typeface="Wingdings"/>
              </a:rPr>
              <a:t>CFA CM 41</a:t>
            </a:r>
          </a:p>
          <a:p>
            <a:pPr marL="0" indent="0">
              <a:buFontTx/>
              <a:buNone/>
            </a:pPr>
            <a:endParaRPr lang="fr-FR" baseline="0" dirty="0" smtClean="0">
              <a:sym typeface="Wingdings"/>
            </a:endParaRP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28</a:t>
            </a:fld>
            <a:endParaRPr lang="fr-FR"/>
          </a:p>
        </p:txBody>
      </p:sp>
    </p:spTree>
    <p:extLst>
      <p:ext uri="{BB962C8B-B14F-4D97-AF65-F5344CB8AC3E}">
        <p14:creationId xmlns:p14="http://schemas.microsoft.com/office/powerpoint/2010/main" val="3672429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Tx/>
              <a:buNone/>
            </a:pPr>
            <a:r>
              <a:rPr lang="fr-FR" baseline="0" dirty="0" smtClean="0">
                <a:sym typeface="Wingdings"/>
              </a:rPr>
              <a:t>Un écart de notes entre 2 EPLE dans ce département de 3,42 points c’est mieux mais encore perfectible   Année dernière 4,86 </a:t>
            </a:r>
          </a:p>
          <a:p>
            <a:pPr marL="171450" indent="-171450">
              <a:buFontTx/>
              <a:buChar char="-"/>
            </a:pPr>
            <a:endParaRPr lang="fr-FR" baseline="0" dirty="0" smtClean="0">
              <a:sym typeface="Wingdings"/>
            </a:endParaRPr>
          </a:p>
          <a:p>
            <a:r>
              <a:rPr lang="fr-FR" baseline="0" dirty="0" smtClean="0">
                <a:sym typeface="Wingdings"/>
              </a:rPr>
              <a:t>En dehors de l’espace de confiance :</a:t>
            </a:r>
          </a:p>
          <a:p>
            <a:pPr marL="171450" indent="-171450">
              <a:buFontTx/>
              <a:buChar char="-"/>
            </a:pPr>
            <a:r>
              <a:rPr lang="fr-FR" baseline="0" dirty="0" smtClean="0">
                <a:sym typeface="Wingdings"/>
              </a:rPr>
              <a:t>LP BEAUREGARD à 11,09 mais c’est mieux que l’année dernière à 9</a:t>
            </a:r>
          </a:p>
          <a:p>
            <a:pPr marL="171450" indent="-171450">
              <a:buFontTx/>
              <a:buChar char="-"/>
            </a:pPr>
            <a:r>
              <a:rPr lang="fr-FR" baseline="0" dirty="0" smtClean="0">
                <a:sym typeface="Wingdings"/>
              </a:rPr>
              <a:t>BTP CFA 37 ( effectifs)</a:t>
            </a:r>
          </a:p>
          <a:p>
            <a:pPr marL="171450" indent="-171450">
              <a:buFontTx/>
              <a:buChar char="-"/>
            </a:pPr>
            <a:r>
              <a:rPr lang="fr-FR" baseline="0" dirty="0" smtClean="0">
                <a:sym typeface="Wingdings"/>
              </a:rPr>
              <a:t>LP CLOUET </a:t>
            </a:r>
          </a:p>
          <a:p>
            <a:pPr marL="171450" indent="-171450">
              <a:buFontTx/>
              <a:buChar char="-"/>
            </a:pPr>
            <a:r>
              <a:rPr lang="fr-FR" baseline="0" dirty="0" smtClean="0">
                <a:sym typeface="Wingdings"/>
              </a:rPr>
              <a:t>LP CHAPTAL</a:t>
            </a:r>
          </a:p>
          <a:p>
            <a:pPr marL="171450" indent="-171450">
              <a:buFontTx/>
              <a:buChar char="-"/>
            </a:pPr>
            <a:r>
              <a:rPr lang="fr-FR" baseline="0" dirty="0" smtClean="0">
                <a:sym typeface="Wingdings"/>
              </a:rPr>
              <a:t>LP ST MARTIN très haut 12,91 l’année dernière  comment expliquer cette hausse ? </a:t>
            </a:r>
          </a:p>
          <a:p>
            <a:endParaRPr lang="fr-FR" baseline="0" dirty="0" smtClean="0">
              <a:sym typeface="Wingdings"/>
            </a:endParaRP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29</a:t>
            </a:fld>
            <a:endParaRPr lang="fr-FR"/>
          </a:p>
        </p:txBody>
      </p:sp>
    </p:spTree>
    <p:extLst>
      <p:ext uri="{BB962C8B-B14F-4D97-AF65-F5344CB8AC3E}">
        <p14:creationId xmlns:p14="http://schemas.microsoft.com/office/powerpoint/2010/main" val="3672429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Diapo conservé tant que les dossiers</a:t>
            </a:r>
            <a:r>
              <a:rPr lang="fr-FR" baseline="0" dirty="0" smtClean="0"/>
              <a:t> ne sont pas propres à la sous </a:t>
            </a:r>
            <a:r>
              <a:rPr lang="fr-FR" baseline="0" dirty="0" err="1" smtClean="0"/>
              <a:t>com</a:t>
            </a:r>
            <a:r>
              <a:rPr lang="fr-FR" baseline="0" dirty="0" smtClean="0"/>
              <a:t> </a:t>
            </a:r>
            <a:endParaRPr lang="fr-FR" dirty="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3</a:t>
            </a:fld>
            <a:endParaRPr lang="fr-FR"/>
          </a:p>
        </p:txBody>
      </p:sp>
    </p:spTree>
    <p:extLst>
      <p:ext uri="{BB962C8B-B14F-4D97-AF65-F5344CB8AC3E}">
        <p14:creationId xmlns:p14="http://schemas.microsoft.com/office/powerpoint/2010/main" val="254580525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Tx/>
              <a:buNone/>
            </a:pPr>
            <a:r>
              <a:rPr lang="fr-FR" baseline="0" dirty="0" smtClean="0">
                <a:sym typeface="Wingdings"/>
              </a:rPr>
              <a:t>Ecart entre 2 EPLE dans le département  : 2,81 / l’année dernière 3,11</a:t>
            </a:r>
          </a:p>
          <a:p>
            <a:pPr marL="0" indent="0">
              <a:buFontTx/>
              <a:buNone/>
            </a:pPr>
            <a:endParaRPr lang="fr-FR" baseline="0" dirty="0" smtClean="0">
              <a:sym typeface="Wingdings"/>
            </a:endParaRPr>
          </a:p>
          <a:p>
            <a:pPr marL="0" indent="0">
              <a:buFontTx/>
              <a:buNone/>
            </a:pPr>
            <a:r>
              <a:rPr lang="fr-FR" baseline="0" dirty="0" smtClean="0">
                <a:sym typeface="Wingdings"/>
              </a:rPr>
              <a:t>En dehors de l’espace de confiance  : </a:t>
            </a:r>
          </a:p>
          <a:p>
            <a:pPr marL="171450" indent="-171450">
              <a:buFontTx/>
              <a:buChar char="-"/>
            </a:pPr>
            <a:r>
              <a:rPr lang="fr-FR" baseline="0" dirty="0" smtClean="0">
                <a:sym typeface="Wingdings"/>
              </a:rPr>
              <a:t>DELATAILLE</a:t>
            </a:r>
          </a:p>
          <a:p>
            <a:pPr marL="171450" indent="-171450">
              <a:buFontTx/>
              <a:buChar char="-"/>
            </a:pPr>
            <a:r>
              <a:rPr lang="fr-FR" baseline="0" dirty="0" smtClean="0">
                <a:sym typeface="Wingdings"/>
              </a:rPr>
              <a:t>BEAUREGARD</a:t>
            </a:r>
          </a:p>
          <a:p>
            <a:pPr marL="171450" indent="-171450">
              <a:buFontTx/>
              <a:buChar char="-"/>
            </a:pPr>
            <a:r>
              <a:rPr lang="fr-FR" baseline="0" dirty="0" smtClean="0">
                <a:sym typeface="Wingdings"/>
              </a:rPr>
              <a:t>LP CUGNOT </a:t>
            </a:r>
          </a:p>
          <a:p>
            <a:pPr marL="171450" indent="-171450">
              <a:buFontTx/>
              <a:buChar char="-"/>
            </a:pPr>
            <a:r>
              <a:rPr lang="fr-FR" baseline="0" dirty="0" smtClean="0">
                <a:sym typeface="Wingdings"/>
              </a:rPr>
              <a:t>CFA INHINI ( effectifs )</a:t>
            </a:r>
          </a:p>
          <a:p>
            <a:pPr marL="171450" indent="-171450">
              <a:buFontTx/>
              <a:buChar char="-"/>
            </a:pPr>
            <a:r>
              <a:rPr lang="fr-FR" baseline="0" dirty="0" smtClean="0">
                <a:sym typeface="Wingdings"/>
              </a:rPr>
              <a:t>CARTIF Tours</a:t>
            </a:r>
          </a:p>
          <a:p>
            <a:pPr marL="171450" indent="-171450">
              <a:buFontTx/>
              <a:buChar char="-"/>
            </a:pPr>
            <a:endParaRPr lang="fr-FR" baseline="0" dirty="0" smtClean="0">
              <a:sym typeface="Wingdings"/>
            </a:endParaRPr>
          </a:p>
          <a:p>
            <a:pPr marL="171450" indent="-171450">
              <a:buFontTx/>
              <a:buChar char="-"/>
            </a:pPr>
            <a:endParaRPr lang="fr-FR" baseline="0" dirty="0" smtClean="0">
              <a:sym typeface="Wingdings"/>
            </a:endParaRPr>
          </a:p>
          <a:p>
            <a:pPr marL="0" indent="0">
              <a:buFontTx/>
              <a:buNone/>
            </a:pPr>
            <a:endParaRPr lang="fr-FR" baseline="0" dirty="0" smtClean="0">
              <a:sym typeface="Wingdings"/>
            </a:endParaRP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30</a:t>
            </a:fld>
            <a:endParaRPr lang="fr-FR"/>
          </a:p>
        </p:txBody>
      </p:sp>
    </p:spTree>
    <p:extLst>
      <p:ext uri="{BB962C8B-B14F-4D97-AF65-F5344CB8AC3E}">
        <p14:creationId xmlns:p14="http://schemas.microsoft.com/office/powerpoint/2010/main" val="36724290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Des épreuves ponctuelles avec des moyennes globalement stables / 2014, mais toujours en dessous des moyennes de CCF </a:t>
            </a:r>
            <a:r>
              <a:rPr lang="fr-FR" sz="1200" kern="1200" dirty="0" smtClean="0">
                <a:solidFill>
                  <a:schemeClr val="tx1"/>
                </a:solidFill>
                <a:effectLst/>
                <a:latin typeface="+mn-lt"/>
                <a:ea typeface="+mn-ea"/>
                <a:cs typeface="+mn-cs"/>
                <a:sym typeface="Wingdings"/>
              </a:rPr>
              <a:t></a:t>
            </a:r>
            <a:r>
              <a:rPr lang="fr-FR" sz="1200" kern="1200" dirty="0" smtClean="0">
                <a:solidFill>
                  <a:schemeClr val="tx1"/>
                </a:solidFill>
                <a:effectLst/>
                <a:latin typeface="+mn-lt"/>
                <a:ea typeface="+mn-ea"/>
                <a:cs typeface="+mn-cs"/>
              </a:rPr>
              <a:t> Discours à avoir / candidats. </a:t>
            </a:r>
          </a:p>
          <a:p>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Globalement des moyennes proches du national, mais elles s’écartent chez les filles. </a:t>
            </a:r>
          </a:p>
          <a:p>
            <a:r>
              <a:rPr lang="fr-FR" sz="1200" kern="1200" dirty="0" smtClean="0">
                <a:solidFill>
                  <a:schemeClr val="tx1"/>
                </a:solidFill>
                <a:effectLst/>
                <a:latin typeface="+mn-lt"/>
                <a:ea typeface="+mn-ea"/>
                <a:cs typeface="+mn-cs"/>
              </a:rPr>
              <a:t>Un écart fille / Garçon encore plus important. </a:t>
            </a:r>
            <a:r>
              <a:rPr lang="fr-FR" sz="1200" kern="1200" dirty="0" smtClean="0">
                <a:solidFill>
                  <a:schemeClr val="tx1"/>
                </a:solidFill>
                <a:effectLst/>
                <a:latin typeface="+mn-lt"/>
                <a:ea typeface="+mn-ea"/>
                <a:cs typeface="+mn-cs"/>
                <a:sym typeface="Wingdings"/>
              </a:rPr>
              <a:t></a:t>
            </a:r>
            <a:r>
              <a:rPr lang="fr-FR" sz="1200" kern="1200" dirty="0" smtClean="0">
                <a:solidFill>
                  <a:schemeClr val="tx1"/>
                </a:solidFill>
                <a:effectLst/>
                <a:latin typeface="+mn-lt"/>
                <a:ea typeface="+mn-ea"/>
                <a:cs typeface="+mn-cs"/>
              </a:rPr>
              <a:t> TT  </a:t>
            </a:r>
          </a:p>
          <a:p>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Point positif  : Votre travail sur 3 années tendrait à réduire les écarts et monter le niveau des acquis des élèves. </a:t>
            </a:r>
          </a:p>
          <a:p>
            <a:r>
              <a:rPr lang="fr-FR" sz="1200" kern="1200" dirty="0" smtClean="0">
                <a:solidFill>
                  <a:schemeClr val="tx1"/>
                </a:solidFill>
                <a:effectLst/>
                <a:latin typeface="+mn-lt"/>
                <a:ea typeface="+mn-ea"/>
                <a:cs typeface="+mn-cs"/>
              </a:rPr>
              <a:t> </a:t>
            </a:r>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31</a:t>
            </a:fld>
            <a:endParaRPr lang="fr-FR"/>
          </a:p>
        </p:txBody>
      </p:sp>
    </p:spTree>
    <p:extLst>
      <p:ext uri="{BB962C8B-B14F-4D97-AF65-F5344CB8AC3E}">
        <p14:creationId xmlns:p14="http://schemas.microsoft.com/office/powerpoint/2010/main" val="255232801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Des moyennes des filles qui augmentent légèrement celles des garçons se stabilisent ou baissent légèrement. </a:t>
            </a:r>
          </a:p>
          <a:p>
            <a:endParaRPr lang="fr-FR" dirty="0" smtClean="0"/>
          </a:p>
          <a:p>
            <a:r>
              <a:rPr lang="fr-FR" dirty="0" smtClean="0"/>
              <a:t>Proches des </a:t>
            </a:r>
            <a:r>
              <a:rPr lang="fr-FR" smtClean="0"/>
              <a:t>moyennes nationales. </a:t>
            </a:r>
            <a:endParaRPr lang="fr-FR" dirty="0" smtClean="0"/>
          </a:p>
          <a:p>
            <a:r>
              <a:rPr lang="fr-FR" dirty="0" smtClean="0"/>
              <a:t> </a:t>
            </a:r>
            <a:endParaRPr lang="fr-FR" dirty="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32</a:t>
            </a:fld>
            <a:endParaRPr lang="fr-FR"/>
          </a:p>
        </p:txBody>
      </p:sp>
    </p:spTree>
    <p:extLst>
      <p:ext uri="{BB962C8B-B14F-4D97-AF65-F5344CB8AC3E}">
        <p14:creationId xmlns:p14="http://schemas.microsoft.com/office/powerpoint/2010/main" val="330912994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33</a:t>
            </a:fld>
            <a:endParaRPr lang="fr-FR" dirty="0"/>
          </a:p>
        </p:txBody>
      </p:sp>
    </p:spTree>
    <p:extLst>
      <p:ext uri="{BB962C8B-B14F-4D97-AF65-F5344CB8AC3E}">
        <p14:creationId xmlns:p14="http://schemas.microsoft.com/office/powerpoint/2010/main" val="368920043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34</a:t>
            </a:fld>
            <a:endParaRPr lang="fr-FR"/>
          </a:p>
        </p:txBody>
      </p:sp>
    </p:spTree>
    <p:extLst>
      <p:ext uri="{BB962C8B-B14F-4D97-AF65-F5344CB8AC3E}">
        <p14:creationId xmlns:p14="http://schemas.microsoft.com/office/powerpoint/2010/main" val="25222622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Tx/>
              <a:buNone/>
            </a:pPr>
            <a:r>
              <a:rPr lang="fr-FR" baseline="0" dirty="0" smtClean="0">
                <a:sym typeface="Wingdings"/>
              </a:rPr>
              <a:t>Des fluctuations à analyser / Cohorte et à l’évolution des CAP BEP de l’établissement. </a:t>
            </a:r>
          </a:p>
          <a:p>
            <a:pPr marL="0" indent="0">
              <a:buFontTx/>
              <a:buNone/>
            </a:pPr>
            <a:endParaRPr lang="fr-FR" baseline="0" dirty="0" smtClean="0">
              <a:sym typeface="Wingdings"/>
            </a:endParaRP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35</a:t>
            </a:fld>
            <a:endParaRPr lang="fr-FR"/>
          </a:p>
        </p:txBody>
      </p:sp>
    </p:spTree>
    <p:extLst>
      <p:ext uri="{BB962C8B-B14F-4D97-AF65-F5344CB8AC3E}">
        <p14:creationId xmlns:p14="http://schemas.microsoft.com/office/powerpoint/2010/main" val="36724290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Tx/>
              <a:buNone/>
            </a:pPr>
            <a:r>
              <a:rPr lang="fr-FR" baseline="0" dirty="0" smtClean="0">
                <a:sym typeface="Wingdings"/>
              </a:rPr>
              <a:t>CFAS CREAI  Stabilité régulière à plus de 1 point en dessous de la moyenne </a:t>
            </a:r>
            <a:r>
              <a:rPr lang="fr-FR" baseline="0" dirty="0" err="1" smtClean="0">
                <a:sym typeface="Wingdings"/>
              </a:rPr>
              <a:t>acad</a:t>
            </a:r>
            <a:r>
              <a:rPr lang="fr-FR" baseline="0" dirty="0" smtClean="0">
                <a:sym typeface="Wingdings"/>
              </a:rPr>
              <a:t> : Voir OF / OC + conditions d’enseignement</a:t>
            </a:r>
          </a:p>
          <a:p>
            <a:pPr marL="0" indent="0">
              <a:buFontTx/>
              <a:buNone/>
            </a:pPr>
            <a:r>
              <a:rPr lang="fr-FR" baseline="0" dirty="0" smtClean="0">
                <a:sym typeface="Wingdings"/>
              </a:rPr>
              <a:t>Même Réflexion pour DOLTO</a:t>
            </a: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36</a:t>
            </a:fld>
            <a:endParaRPr lang="fr-FR"/>
          </a:p>
        </p:txBody>
      </p:sp>
    </p:spTree>
    <p:extLst>
      <p:ext uri="{BB962C8B-B14F-4D97-AF65-F5344CB8AC3E}">
        <p14:creationId xmlns:p14="http://schemas.microsoft.com/office/powerpoint/2010/main" val="36724290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Tx/>
              <a:buNone/>
            </a:pPr>
            <a:endParaRPr lang="fr-FR" baseline="0" dirty="0" smtClean="0">
              <a:sym typeface="Wingdings"/>
            </a:endParaRP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37</a:t>
            </a:fld>
            <a:endParaRPr lang="fr-FR"/>
          </a:p>
        </p:txBody>
      </p:sp>
    </p:spTree>
    <p:extLst>
      <p:ext uri="{BB962C8B-B14F-4D97-AF65-F5344CB8AC3E}">
        <p14:creationId xmlns:p14="http://schemas.microsoft.com/office/powerpoint/2010/main" val="36724290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Tx/>
              <a:buNone/>
            </a:pPr>
            <a:r>
              <a:rPr lang="fr-FR" baseline="0" dirty="0" smtClean="0">
                <a:sym typeface="Wingdings"/>
              </a:rPr>
              <a:t>Un augmentation sensible au LP DOLTO cette année  : </a:t>
            </a:r>
            <a:r>
              <a:rPr lang="fr-FR" baseline="0" dirty="0" err="1" smtClean="0">
                <a:sym typeface="Wingdings"/>
              </a:rPr>
              <a:t>Modif</a:t>
            </a:r>
            <a:r>
              <a:rPr lang="fr-FR" baseline="0" dirty="0" smtClean="0">
                <a:sym typeface="Wingdings"/>
              </a:rPr>
              <a:t> de OC ? </a:t>
            </a:r>
          </a:p>
          <a:p>
            <a:pPr marL="0" indent="0">
              <a:buFontTx/>
              <a:buNone/>
            </a:pPr>
            <a:r>
              <a:rPr lang="fr-FR" baseline="0" dirty="0" smtClean="0">
                <a:sym typeface="Wingdings"/>
              </a:rPr>
              <a:t>Jean de la taille en progression constante depuis 4 sessions</a:t>
            </a:r>
          </a:p>
          <a:p>
            <a:pPr marL="0" indent="0">
              <a:buFontTx/>
              <a:buNone/>
            </a:pPr>
            <a:r>
              <a:rPr lang="fr-FR" baseline="0" dirty="0" smtClean="0">
                <a:sym typeface="Wingdings"/>
              </a:rPr>
              <a:t>LP LECLERC : 2 année de suite sur des moyennes basses, quelles analyses ? </a:t>
            </a: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38</a:t>
            </a:fld>
            <a:endParaRPr lang="fr-FR"/>
          </a:p>
        </p:txBody>
      </p:sp>
    </p:spTree>
    <p:extLst>
      <p:ext uri="{BB962C8B-B14F-4D97-AF65-F5344CB8AC3E}">
        <p14:creationId xmlns:p14="http://schemas.microsoft.com/office/powerpoint/2010/main" val="36724290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aseline="0" dirty="0" smtClean="0">
                <a:sym typeface="Wingdings"/>
              </a:rPr>
              <a:t>LP CHATEAUNEUF EN Baisse constante depuis 3 sessions  : pourquoi ? Quelles analyses ? </a:t>
            </a:r>
          </a:p>
          <a:p>
            <a:r>
              <a:rPr lang="fr-FR" baseline="0" dirty="0" smtClean="0">
                <a:sym typeface="Wingdings"/>
              </a:rPr>
              <a:t>G Sand une régulation mais toujours un peu haut.</a:t>
            </a: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39</a:t>
            </a:fld>
            <a:endParaRPr lang="fr-FR"/>
          </a:p>
        </p:txBody>
      </p:sp>
    </p:spTree>
    <p:extLst>
      <p:ext uri="{BB962C8B-B14F-4D97-AF65-F5344CB8AC3E}">
        <p14:creationId xmlns:p14="http://schemas.microsoft.com/office/powerpoint/2010/main" val="3672429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Tx/>
              <a:buNone/>
            </a:pPr>
            <a:r>
              <a:rPr lang="fr-FR" b="1" baseline="0" dirty="0" smtClean="0"/>
              <a:t>Avez vous changé des choses : si oui pourquoi ? </a:t>
            </a:r>
          </a:p>
          <a:p>
            <a:pPr marL="0" indent="0">
              <a:buFontTx/>
              <a:buNone/>
            </a:pPr>
            <a:r>
              <a:rPr lang="fr-FR" b="1" baseline="0" dirty="0" smtClean="0"/>
              <a:t>Explication baisse CP2 ? </a:t>
            </a: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4</a:t>
            </a:fld>
            <a:endParaRPr lang="fr-FR"/>
          </a:p>
        </p:txBody>
      </p:sp>
    </p:spTree>
    <p:extLst>
      <p:ext uri="{BB962C8B-B14F-4D97-AF65-F5344CB8AC3E}">
        <p14:creationId xmlns:p14="http://schemas.microsoft.com/office/powerpoint/2010/main" val="316571270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Tx/>
              <a:buNone/>
            </a:pPr>
            <a:r>
              <a:rPr lang="fr-FR" baseline="0" dirty="0" smtClean="0">
                <a:sym typeface="Wingdings"/>
              </a:rPr>
              <a:t>Des fluctuations importantes à analyser : </a:t>
            </a:r>
          </a:p>
          <a:p>
            <a:pPr marL="171450" indent="-171450">
              <a:buFontTx/>
              <a:buChar char="-"/>
            </a:pPr>
            <a:r>
              <a:rPr lang="fr-FR" baseline="0" dirty="0" smtClean="0">
                <a:sym typeface="Wingdings"/>
              </a:rPr>
              <a:t>LP St SOLANGE </a:t>
            </a:r>
          </a:p>
          <a:p>
            <a:pPr marL="0" indent="0">
              <a:buFontTx/>
              <a:buNone/>
            </a:pPr>
            <a:r>
              <a:rPr lang="fr-FR" baseline="0" dirty="0" smtClean="0">
                <a:sym typeface="Wingdings"/>
              </a:rPr>
              <a:t> - G SAND régulation mais toujours haut</a:t>
            </a:r>
          </a:p>
          <a:p>
            <a:pPr marL="0" indent="0">
              <a:buFontTx/>
              <a:buNone/>
            </a:pPr>
            <a:r>
              <a:rPr lang="fr-FR" baseline="0" dirty="0" smtClean="0">
                <a:sym typeface="Wingdings"/>
              </a:rPr>
              <a:t>  </a:t>
            </a: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40</a:t>
            </a:fld>
            <a:endParaRPr lang="fr-FR"/>
          </a:p>
        </p:txBody>
      </p:sp>
    </p:spTree>
    <p:extLst>
      <p:ext uri="{BB962C8B-B14F-4D97-AF65-F5344CB8AC3E}">
        <p14:creationId xmlns:p14="http://schemas.microsoft.com/office/powerpoint/2010/main" val="36724290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IME Vieux NANCAY</a:t>
            </a:r>
          </a:p>
          <a:p>
            <a:r>
              <a:rPr lang="fr-FR" dirty="0" smtClean="0"/>
              <a:t>Jacques cœur avec</a:t>
            </a:r>
            <a:r>
              <a:rPr lang="fr-FR" baseline="0" dirty="0" smtClean="0"/>
              <a:t> une évolution descendante. </a:t>
            </a:r>
            <a:endParaRPr lang="fr-FR" dirty="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41</a:t>
            </a:fld>
            <a:endParaRPr lang="fr-FR"/>
          </a:p>
        </p:txBody>
      </p:sp>
    </p:spTree>
    <p:extLst>
      <p:ext uri="{BB962C8B-B14F-4D97-AF65-F5344CB8AC3E}">
        <p14:creationId xmlns:p14="http://schemas.microsoft.com/office/powerpoint/2010/main" val="36724290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baseline="0" dirty="0" smtClean="0">
                <a:sym typeface="Wingdings"/>
              </a:rPr>
              <a:t>Jacques Cœur : 13,01 à 14,13  quelles analyses ? </a:t>
            </a:r>
          </a:p>
          <a:p>
            <a:pPr marL="0" marR="0" indent="0" algn="l" defTabSz="457200" rtl="0" eaLnBrk="1" fontAlgn="auto" latinLnBrk="0" hangingPunct="1">
              <a:lnSpc>
                <a:spcPct val="100000"/>
              </a:lnSpc>
              <a:spcBef>
                <a:spcPts val="0"/>
              </a:spcBef>
              <a:spcAft>
                <a:spcPts val="0"/>
              </a:spcAft>
              <a:buClrTx/>
              <a:buSzTx/>
              <a:buFontTx/>
              <a:buNone/>
              <a:tabLst/>
              <a:defRPr/>
            </a:pPr>
            <a:r>
              <a:rPr lang="fr-FR" baseline="0" dirty="0" smtClean="0">
                <a:sym typeface="Wingdings"/>
              </a:rPr>
              <a:t>LP Jean De BERRY  : remontée après une baisse sur 3 ans mais encore en dessous. </a:t>
            </a:r>
          </a:p>
          <a:p>
            <a:pPr marL="0" marR="0" indent="0" algn="l" defTabSz="457200" rtl="0" eaLnBrk="1" fontAlgn="auto" latinLnBrk="0" hangingPunct="1">
              <a:lnSpc>
                <a:spcPct val="100000"/>
              </a:lnSpc>
              <a:spcBef>
                <a:spcPts val="0"/>
              </a:spcBef>
              <a:spcAft>
                <a:spcPts val="0"/>
              </a:spcAft>
              <a:buClrTx/>
              <a:buSzTx/>
              <a:buFontTx/>
              <a:buNone/>
              <a:tabLst/>
              <a:defRPr/>
            </a:pPr>
            <a:r>
              <a:rPr lang="fr-FR" baseline="0" dirty="0" smtClean="0">
                <a:sym typeface="Wingdings"/>
              </a:rPr>
              <a:t>LP JEAN MOULIN  : on passe de 13,11 en 2013 à 11,53 en 2015 que s’est il passé ? , l’idée ce n’est pas de stigmatiser mais de comprendre pourquoi ? Et donc de réguler si des leviers existent. </a:t>
            </a:r>
          </a:p>
          <a:p>
            <a:endParaRPr lang="fr-FR" dirty="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42</a:t>
            </a:fld>
            <a:endParaRPr lang="fr-FR"/>
          </a:p>
        </p:txBody>
      </p:sp>
    </p:spTree>
    <p:extLst>
      <p:ext uri="{BB962C8B-B14F-4D97-AF65-F5344CB8AC3E}">
        <p14:creationId xmlns:p14="http://schemas.microsoft.com/office/powerpoint/2010/main" val="36724290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Tx/>
              <a:buChar char="-"/>
            </a:pPr>
            <a:r>
              <a:rPr lang="fr-FR" baseline="0" dirty="0" smtClean="0">
                <a:sym typeface="Wingdings"/>
              </a:rPr>
              <a:t>Grosse fluctuation sur R BELLEAU ? </a:t>
            </a:r>
          </a:p>
          <a:p>
            <a:pPr marL="171450" indent="-171450">
              <a:buFontTx/>
              <a:buChar char="-"/>
            </a:pPr>
            <a:r>
              <a:rPr lang="fr-FR" baseline="0" dirty="0" smtClean="0">
                <a:sym typeface="Wingdings"/>
              </a:rPr>
              <a:t>Attention LP COUASNON</a:t>
            </a: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43</a:t>
            </a:fld>
            <a:endParaRPr lang="fr-FR"/>
          </a:p>
        </p:txBody>
      </p:sp>
    </p:spTree>
    <p:extLst>
      <p:ext uri="{BB962C8B-B14F-4D97-AF65-F5344CB8AC3E}">
        <p14:creationId xmlns:p14="http://schemas.microsoft.com/office/powerpoint/2010/main" val="36724290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Tx/>
              <a:buChar char="-"/>
            </a:pPr>
            <a:endParaRPr lang="fr-FR" baseline="0" dirty="0" smtClean="0">
              <a:sym typeface="Wingdings"/>
            </a:endParaRPr>
          </a:p>
          <a:p>
            <a:pPr marL="0" indent="0">
              <a:buFontTx/>
              <a:buNone/>
            </a:pPr>
            <a:r>
              <a:rPr lang="fr-FR" baseline="0" dirty="0" smtClean="0">
                <a:sym typeface="Wingdings"/>
              </a:rPr>
              <a:t>- IME les bois de </a:t>
            </a:r>
            <a:r>
              <a:rPr lang="fr-FR" baseline="0" dirty="0" err="1" smtClean="0">
                <a:sym typeface="Wingdings"/>
              </a:rPr>
              <a:t>seig</a:t>
            </a:r>
            <a:r>
              <a:rPr lang="fr-FR" baseline="0" dirty="0" smtClean="0">
                <a:sym typeface="Wingdings"/>
              </a:rPr>
              <a:t> ?</a:t>
            </a:r>
          </a:p>
          <a:p>
            <a:pPr marL="171450" indent="-171450">
              <a:buFontTx/>
              <a:buChar char="-"/>
            </a:pPr>
            <a:r>
              <a:rPr lang="fr-FR" baseline="0" dirty="0" smtClean="0">
                <a:sym typeface="Wingdings"/>
              </a:rPr>
              <a:t>CFAS 28 : ???</a:t>
            </a:r>
          </a:p>
          <a:p>
            <a:pPr marL="171450" indent="-171450">
              <a:buFontTx/>
              <a:buChar char="-"/>
            </a:pPr>
            <a:r>
              <a:rPr lang="fr-FR" baseline="0" dirty="0" smtClean="0">
                <a:sym typeface="Wingdings"/>
              </a:rPr>
              <a:t>LP des métiers de </a:t>
            </a:r>
            <a:r>
              <a:rPr lang="fr-FR" baseline="0" dirty="0" err="1" smtClean="0">
                <a:sym typeface="Wingdings"/>
              </a:rPr>
              <a:t>sully</a:t>
            </a:r>
            <a:r>
              <a:rPr lang="fr-FR" baseline="0" dirty="0" smtClean="0">
                <a:sym typeface="Wingdings"/>
              </a:rPr>
              <a:t> ??</a:t>
            </a:r>
          </a:p>
          <a:p>
            <a:pPr marL="171450" indent="-171450">
              <a:buFontTx/>
              <a:buChar char="-"/>
            </a:pPr>
            <a:r>
              <a:rPr lang="fr-FR" baseline="0" dirty="0" smtClean="0">
                <a:sym typeface="Wingdings"/>
              </a:rPr>
              <a:t>LP MONFORT ??</a:t>
            </a:r>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44</a:t>
            </a:fld>
            <a:endParaRPr lang="fr-FR"/>
          </a:p>
        </p:txBody>
      </p:sp>
    </p:spTree>
    <p:extLst>
      <p:ext uri="{BB962C8B-B14F-4D97-AF65-F5344CB8AC3E}">
        <p14:creationId xmlns:p14="http://schemas.microsoft.com/office/powerpoint/2010/main" val="36724290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Tx/>
              <a:buChar char="-"/>
            </a:pPr>
            <a:r>
              <a:rPr lang="fr-FR" dirty="0" smtClean="0"/>
              <a:t>LPP COUASNON</a:t>
            </a:r>
          </a:p>
          <a:p>
            <a:pPr marL="171450" indent="-171450">
              <a:buFontTx/>
              <a:buChar char="-"/>
            </a:pPr>
            <a:r>
              <a:rPr lang="fr-FR" dirty="0" smtClean="0"/>
              <a:t>AFTEC 28 ??</a:t>
            </a:r>
          </a:p>
          <a:p>
            <a:pPr marL="171450" indent="-171450">
              <a:buFontTx/>
              <a:buChar char="-"/>
            </a:pPr>
            <a:r>
              <a:rPr lang="fr-FR" dirty="0" smtClean="0"/>
              <a:t>F PAULSEN </a:t>
            </a:r>
          </a:p>
          <a:p>
            <a:pPr marL="171450" indent="-171450">
              <a:buFontTx/>
              <a:buChar char="-"/>
            </a:pPr>
            <a:r>
              <a:rPr lang="fr-FR" dirty="0" smtClean="0"/>
              <a:t>M VIOLETTE</a:t>
            </a:r>
          </a:p>
          <a:p>
            <a:pPr marL="0" indent="0">
              <a:buFontTx/>
              <a:buNone/>
            </a:pPr>
            <a:endParaRPr lang="fr-FR" baseline="0" dirty="0" smtClean="0">
              <a:sym typeface="Wingdings"/>
            </a:endParaRP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45</a:t>
            </a:fld>
            <a:endParaRPr lang="fr-FR"/>
          </a:p>
        </p:txBody>
      </p:sp>
    </p:spTree>
    <p:extLst>
      <p:ext uri="{BB962C8B-B14F-4D97-AF65-F5344CB8AC3E}">
        <p14:creationId xmlns:p14="http://schemas.microsoft.com/office/powerpoint/2010/main" val="36724290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Tx/>
              <a:buChar char="-"/>
            </a:pPr>
            <a:r>
              <a:rPr lang="fr-FR" baseline="0" dirty="0" smtClean="0">
                <a:sym typeface="Wingdings"/>
              </a:rPr>
              <a:t>RONSARD </a:t>
            </a:r>
          </a:p>
          <a:p>
            <a:pPr marL="171450" indent="-171450">
              <a:buFontTx/>
              <a:buChar char="-"/>
            </a:pPr>
            <a:r>
              <a:rPr lang="fr-FR" baseline="0" dirty="0" smtClean="0">
                <a:sym typeface="Wingdings"/>
              </a:rPr>
              <a:t>St Joseph </a:t>
            </a: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46</a:t>
            </a:fld>
            <a:endParaRPr lang="fr-FR"/>
          </a:p>
        </p:txBody>
      </p:sp>
    </p:spTree>
    <p:extLst>
      <p:ext uri="{BB962C8B-B14F-4D97-AF65-F5344CB8AC3E}">
        <p14:creationId xmlns:p14="http://schemas.microsoft.com/office/powerpoint/2010/main" val="36724290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Tx/>
              <a:buNone/>
            </a:pPr>
            <a:r>
              <a:rPr lang="fr-FR" baseline="0" dirty="0" smtClean="0">
                <a:sym typeface="Wingdings"/>
              </a:rPr>
              <a:t>CFA CM41</a:t>
            </a:r>
          </a:p>
          <a:p>
            <a:pPr marL="0" indent="0">
              <a:buFontTx/>
              <a:buNone/>
            </a:pPr>
            <a:endParaRPr lang="fr-FR" baseline="0" dirty="0" smtClean="0">
              <a:sym typeface="Wingdings"/>
            </a:endParaRP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47</a:t>
            </a:fld>
            <a:endParaRPr lang="fr-FR"/>
          </a:p>
        </p:txBody>
      </p:sp>
    </p:spTree>
    <p:extLst>
      <p:ext uri="{BB962C8B-B14F-4D97-AF65-F5344CB8AC3E}">
        <p14:creationId xmlns:p14="http://schemas.microsoft.com/office/powerpoint/2010/main" val="36724290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Tx/>
              <a:buChar char="-"/>
            </a:pPr>
            <a:r>
              <a:rPr lang="fr-FR" baseline="0" dirty="0" smtClean="0">
                <a:sym typeface="Wingdings"/>
              </a:rPr>
              <a:t>F CLOUET </a:t>
            </a:r>
          </a:p>
          <a:p>
            <a:pPr marL="171450" indent="-171450">
              <a:buFontTx/>
              <a:buChar char="-"/>
            </a:pPr>
            <a:endParaRPr lang="fr-FR" baseline="0" dirty="0" smtClean="0">
              <a:sym typeface="Wingdings"/>
            </a:endParaRP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48</a:t>
            </a:fld>
            <a:endParaRPr lang="fr-FR"/>
          </a:p>
        </p:txBody>
      </p:sp>
    </p:spTree>
    <p:extLst>
      <p:ext uri="{BB962C8B-B14F-4D97-AF65-F5344CB8AC3E}">
        <p14:creationId xmlns:p14="http://schemas.microsoft.com/office/powerpoint/2010/main" val="36724290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aseline="0" dirty="0" smtClean="0">
                <a:sym typeface="Wingdings"/>
              </a:rPr>
              <a:t>CFA 37</a:t>
            </a:r>
          </a:p>
          <a:p>
            <a:r>
              <a:rPr lang="fr-FR" baseline="0" dirty="0" smtClean="0">
                <a:sym typeface="Wingdings"/>
              </a:rPr>
              <a:t>BEAUREGARD </a:t>
            </a:r>
          </a:p>
          <a:p>
            <a:r>
              <a:rPr lang="fr-FR" baseline="0" dirty="0" smtClean="0">
                <a:sym typeface="Wingdings"/>
              </a:rPr>
              <a:t>F CLOUET </a:t>
            </a:r>
          </a:p>
          <a:p>
            <a:r>
              <a:rPr lang="fr-FR" baseline="0" dirty="0" smtClean="0">
                <a:sym typeface="Wingdings"/>
              </a:rPr>
              <a:t>CHAPTAL </a:t>
            </a:r>
          </a:p>
          <a:p>
            <a:r>
              <a:rPr lang="fr-FR" baseline="0" dirty="0" smtClean="0">
                <a:sym typeface="Wingdings"/>
              </a:rPr>
              <a:t>ST MARTIN</a:t>
            </a: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49</a:t>
            </a:fld>
            <a:endParaRPr lang="fr-FR"/>
          </a:p>
        </p:txBody>
      </p:sp>
    </p:spTree>
    <p:extLst>
      <p:ext uri="{BB962C8B-B14F-4D97-AF65-F5344CB8AC3E}">
        <p14:creationId xmlns:p14="http://schemas.microsoft.com/office/powerpoint/2010/main" val="3672429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543050" lvl="3" indent="-171450">
              <a:buFont typeface="Wingdings" charset="0"/>
              <a:buChar char="è"/>
            </a:pPr>
            <a:r>
              <a:rPr lang="fr-FR" baseline="0" dirty="0" smtClean="0">
                <a:sym typeface="Wingdings"/>
              </a:rPr>
              <a:t>Une certaine stabilité depuis 3 ans:</a:t>
            </a:r>
          </a:p>
          <a:p>
            <a:pPr marL="1371600" lvl="3" indent="0">
              <a:buFont typeface="Wingdings" charset="0"/>
              <a:buNone/>
            </a:pPr>
            <a:endParaRPr lang="fr-FR" baseline="0" dirty="0" smtClean="0">
              <a:sym typeface="Wingdings"/>
            </a:endParaRPr>
          </a:p>
          <a:p>
            <a:pPr marL="1543050" lvl="3" indent="-171450">
              <a:buFont typeface="Wingdings" charset="0"/>
              <a:buChar char="è"/>
            </a:pPr>
            <a:r>
              <a:rPr lang="fr-FR" baseline="0" dirty="0" smtClean="0">
                <a:sym typeface="Wingdings"/>
              </a:rPr>
              <a:t>Une CP 3 très orientée.</a:t>
            </a: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5</a:t>
            </a:fld>
            <a:endParaRPr lang="fr-FR"/>
          </a:p>
        </p:txBody>
      </p:sp>
    </p:spTree>
    <p:extLst>
      <p:ext uri="{BB962C8B-B14F-4D97-AF65-F5344CB8AC3E}">
        <p14:creationId xmlns:p14="http://schemas.microsoft.com/office/powerpoint/2010/main" val="146093018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Tx/>
              <a:buNone/>
            </a:pPr>
            <a:r>
              <a:rPr lang="fr-FR" baseline="0" dirty="0" smtClean="0">
                <a:sym typeface="Wingdings"/>
              </a:rPr>
              <a:t>BECQUEREL </a:t>
            </a:r>
          </a:p>
          <a:p>
            <a:pPr marL="0" indent="0">
              <a:buFontTx/>
              <a:buNone/>
            </a:pPr>
            <a:r>
              <a:rPr lang="fr-FR" baseline="0" dirty="0" smtClean="0">
                <a:sym typeface="Wingdings"/>
              </a:rPr>
              <a:t>CUGNOT</a:t>
            </a:r>
          </a:p>
          <a:p>
            <a:pPr marL="0" indent="0">
              <a:buFontTx/>
              <a:buNone/>
            </a:pPr>
            <a:endParaRPr lang="fr-FR" baseline="0" dirty="0" smtClean="0">
              <a:sym typeface="Wingdings"/>
            </a:endParaRP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50</a:t>
            </a:fld>
            <a:endParaRPr lang="fr-FR"/>
          </a:p>
        </p:txBody>
      </p:sp>
    </p:spTree>
    <p:extLst>
      <p:ext uri="{BB962C8B-B14F-4D97-AF65-F5344CB8AC3E}">
        <p14:creationId xmlns:p14="http://schemas.microsoft.com/office/powerpoint/2010/main" val="36724290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Tx/>
              <a:buNone/>
            </a:pPr>
            <a:r>
              <a:rPr lang="fr-FR" baseline="0" dirty="0" smtClean="0">
                <a:sym typeface="Wingdings"/>
              </a:rPr>
              <a:t>CARTIF TOURS </a:t>
            </a:r>
          </a:p>
          <a:p>
            <a:pPr marL="0" indent="0">
              <a:buFontTx/>
              <a:buNone/>
            </a:pPr>
            <a:r>
              <a:rPr lang="fr-FR" baseline="0" dirty="0" smtClean="0">
                <a:sym typeface="Wingdings"/>
              </a:rPr>
              <a:t>CFA INHNI</a:t>
            </a:r>
          </a:p>
          <a:p>
            <a:pPr marL="0" indent="0">
              <a:buFontTx/>
              <a:buNone/>
            </a:pPr>
            <a:r>
              <a:rPr lang="fr-FR" baseline="0" dirty="0" smtClean="0">
                <a:sym typeface="Wingdings"/>
              </a:rPr>
              <a:t>BEAUREGARD</a:t>
            </a:r>
          </a:p>
          <a:p>
            <a:pPr marL="0" indent="0">
              <a:buFontTx/>
              <a:buNone/>
            </a:pPr>
            <a:r>
              <a:rPr lang="fr-FR" baseline="0" dirty="0" smtClean="0">
                <a:sym typeface="Wingdings"/>
              </a:rPr>
              <a:t>DELATAILLE</a:t>
            </a:r>
          </a:p>
          <a:p>
            <a:pPr marL="0" indent="0">
              <a:buFontTx/>
              <a:buNone/>
            </a:pPr>
            <a:endParaRPr lang="fr-FR" baseline="0" dirty="0" smtClean="0">
              <a:sym typeface="Wingdings"/>
            </a:endParaRP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51</a:t>
            </a:fld>
            <a:endParaRPr lang="fr-FR"/>
          </a:p>
        </p:txBody>
      </p:sp>
    </p:spTree>
    <p:extLst>
      <p:ext uri="{BB962C8B-B14F-4D97-AF65-F5344CB8AC3E}">
        <p14:creationId xmlns:p14="http://schemas.microsoft.com/office/powerpoint/2010/main" val="3672429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543050" lvl="3" indent="-171450">
              <a:buFont typeface="Wingdings" charset="0"/>
              <a:buChar char="è"/>
            </a:pPr>
            <a:r>
              <a:rPr lang="fr-FR" baseline="0" dirty="0" smtClean="0">
                <a:sym typeface="Wingdings"/>
              </a:rPr>
              <a:t>Stabilité </a:t>
            </a:r>
          </a:p>
          <a:p>
            <a:pPr marL="1543050" lvl="3" indent="-171450">
              <a:buFont typeface="Wingdings" charset="0"/>
              <a:buChar char="è"/>
            </a:pPr>
            <a:r>
              <a:rPr lang="fr-FR" baseline="0" dirty="0" smtClean="0">
                <a:sym typeface="Wingdings"/>
              </a:rPr>
              <a:t>Des menus très typés  : Ex : CP3 CP1</a:t>
            </a: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6</a:t>
            </a:fld>
            <a:endParaRPr lang="fr-FR"/>
          </a:p>
        </p:txBody>
      </p:sp>
    </p:spTree>
    <p:extLst>
      <p:ext uri="{BB962C8B-B14F-4D97-AF65-F5344CB8AC3E}">
        <p14:creationId xmlns:p14="http://schemas.microsoft.com/office/powerpoint/2010/main" val="14609301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Tx/>
              <a:buNone/>
            </a:pPr>
            <a:r>
              <a:rPr lang="fr-FR" b="1" baseline="0" dirty="0" smtClean="0"/>
              <a:t>A priori de façon cohérente / moyenne nationale</a:t>
            </a: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7</a:t>
            </a:fld>
            <a:endParaRPr lang="fr-FR"/>
          </a:p>
        </p:txBody>
      </p:sp>
    </p:spTree>
    <p:extLst>
      <p:ext uri="{BB962C8B-B14F-4D97-AF65-F5344CB8AC3E}">
        <p14:creationId xmlns:p14="http://schemas.microsoft.com/office/powerpoint/2010/main" val="31657127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Tx/>
              <a:buNone/>
            </a:pPr>
            <a:endParaRPr lang="fr-FR" b="1" baseline="0" dirty="0" smtClean="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8</a:t>
            </a:fld>
            <a:endParaRPr lang="fr-FR"/>
          </a:p>
        </p:txBody>
      </p:sp>
    </p:spTree>
    <p:extLst>
      <p:ext uri="{BB962C8B-B14F-4D97-AF65-F5344CB8AC3E}">
        <p14:creationId xmlns:p14="http://schemas.microsoft.com/office/powerpoint/2010/main" val="31657127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 typeface="Wingdings" charset="0"/>
              <a:buNone/>
            </a:pPr>
            <a:endParaRPr lang="fr-FR" sz="1200" b="1" dirty="0" smtClean="0">
              <a:effectLst>
                <a:outerShdw blurRad="38100" dist="38100" dir="2700000" algn="tl">
                  <a:srgbClr val="000000">
                    <a:alpha val="43137"/>
                  </a:srgbClr>
                </a:outerShdw>
              </a:effectLst>
              <a:latin typeface="Arial Black" pitchFamily="34" charset="0"/>
              <a:sym typeface="Wingdings"/>
            </a:endParaRPr>
          </a:p>
          <a:p>
            <a:r>
              <a:rPr lang="fr-FR" sz="1200" b="1" baseline="0" dirty="0" smtClean="0">
                <a:latin typeface="Arial"/>
                <a:cs typeface="Arial"/>
                <a:sym typeface="Wingdings"/>
              </a:rPr>
              <a:t>Auto pilotage = rôle des conseils d’enseignement  Discours sur mode de pilotage. </a:t>
            </a:r>
          </a:p>
          <a:p>
            <a:r>
              <a:rPr lang="fr-FR" sz="1200" b="1" baseline="0" dirty="0" smtClean="0">
                <a:solidFill>
                  <a:srgbClr val="000000"/>
                </a:solidFill>
                <a:latin typeface="Arial Black" pitchFamily="34" charset="0"/>
                <a:sym typeface="Wingdings"/>
              </a:rPr>
              <a:t>Il appartient à chaque établissement, dans le cadre d’un conseil pédagogique disciplinaire d’analyser ses propres résultats pour les comparer avec le niveau académique et expliquer les évolutions éventuelles. L’idée c’est d’utiliser ces éléments comme des éléments de pilotage du projet pédagogique d’EPS  avec pour incidence une évolution éventuelle ou des ajustements de l’offre de formation, de certification à l’échelle d’une cohorte. </a:t>
            </a:r>
          </a:p>
          <a:p>
            <a:r>
              <a:rPr lang="fr-FR" sz="1200" b="1" baseline="0" dirty="0" smtClean="0">
                <a:solidFill>
                  <a:schemeClr val="bg1"/>
                </a:solidFill>
                <a:effectLst>
                  <a:outerShdw blurRad="38100" dist="38100" dir="2700000" algn="tl">
                    <a:srgbClr val="000000">
                      <a:alpha val="43137"/>
                    </a:srgbClr>
                  </a:outerShdw>
                </a:effectLst>
                <a:latin typeface="Arial Black" pitchFamily="34" charset="0"/>
                <a:sym typeface="Wingdings"/>
              </a:rPr>
              <a:t> </a:t>
            </a:r>
            <a:endParaRPr lang="fr-FR" sz="1200" b="1" dirty="0" smtClean="0">
              <a:solidFill>
                <a:schemeClr val="bg1"/>
              </a:solidFill>
              <a:effectLst>
                <a:outerShdw blurRad="38100" dist="38100" dir="2700000" algn="tl">
                  <a:srgbClr val="000000">
                    <a:alpha val="43137"/>
                  </a:srgbClr>
                </a:outerShdw>
              </a:effectLst>
              <a:latin typeface="Arial Black" pitchFamily="34" charset="0"/>
              <a:sym typeface="Wingdings"/>
            </a:endParaRPr>
          </a:p>
          <a:p>
            <a:pPr marL="171450" indent="-171450">
              <a:buFont typeface="Wingdings" charset="0"/>
              <a:buChar char="à"/>
            </a:pPr>
            <a:endParaRPr lang="fr-FR" sz="1200" b="1" baseline="0" dirty="0" smtClean="0">
              <a:effectLst>
                <a:outerShdw blurRad="38100" dist="38100" dir="2700000" algn="tl">
                  <a:srgbClr val="000000">
                    <a:alpha val="43137"/>
                  </a:srgbClr>
                </a:outerShdw>
              </a:effectLst>
              <a:latin typeface="Arial Black" pitchFamily="34" charset="0"/>
              <a:sym typeface="Wingdings"/>
            </a:endParaRP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9</a:t>
            </a:fld>
            <a:endParaRPr lang="fr-FR"/>
          </a:p>
        </p:txBody>
      </p:sp>
    </p:spTree>
    <p:extLst>
      <p:ext uri="{BB962C8B-B14F-4D97-AF65-F5344CB8AC3E}">
        <p14:creationId xmlns:p14="http://schemas.microsoft.com/office/powerpoint/2010/main" val="39474993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ac-orleans-tours.fr/" TargetMode="External"/><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lvl1pPr>
              <a:defRPr>
                <a:effectLst>
                  <a:outerShdw blurRad="38100" dist="38100" dir="2700000" algn="tl">
                    <a:srgbClr val="000000">
                      <a:alpha val="43137"/>
                    </a:srgbClr>
                  </a:outerShdw>
                </a:effectLst>
                <a:latin typeface="Arial Black" pitchFamily="34" charset="0"/>
              </a:defRPr>
            </a:lvl1pPr>
          </a:lstStyle>
          <a:p>
            <a:r>
              <a:rPr lang="fr-FR" smtClean="0"/>
              <a:t>Cliquez pour modifier le style du titre</a:t>
            </a:r>
            <a:endParaRPr lang="fr-FR" dirty="0"/>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pic>
        <p:nvPicPr>
          <p:cNvPr id="9" name="Picture 2" descr="http://eps.ac-orleans-tours.fr/typo3temp/pics/ed95f2fa2b.jpg"/>
          <p:cNvPicPr>
            <a:picLocks noChangeAspect="1" noChangeArrowheads="1"/>
          </p:cNvPicPr>
          <p:nvPr/>
        </p:nvPicPr>
        <p:blipFill>
          <a:blip r:embed="rId2" cstate="print"/>
          <a:srcRect b="5940"/>
          <a:stretch>
            <a:fillRect/>
          </a:stretch>
        </p:blipFill>
        <p:spPr bwMode="auto">
          <a:xfrm>
            <a:off x="0" y="-27384"/>
            <a:ext cx="9144000" cy="1296144"/>
          </a:xfrm>
          <a:prstGeom prst="rect">
            <a:avLst/>
          </a:prstGeom>
          <a:noFill/>
          <a:effectLst>
            <a:outerShdw blurRad="50800" dist="50800" dir="5400000" algn="ctr" rotWithShape="0">
              <a:srgbClr val="000000">
                <a:alpha val="13000"/>
              </a:srgbClr>
            </a:outerShdw>
          </a:effectLst>
        </p:spPr>
      </p:pic>
      <p:pic>
        <p:nvPicPr>
          <p:cNvPr id="10" name="Picture 2" descr="http://eps.ac-orleans-tours.fr/fileadmin/templates/gui/images/peda/logoacademie-home.png">
            <a:hlinkClick r:id="rId3" tooltip="Retour a la page d'accueil de l'espace académique."/>
          </p:cNvPr>
          <p:cNvPicPr>
            <a:picLocks noChangeAspect="1" noChangeArrowheads="1"/>
          </p:cNvPicPr>
          <p:nvPr/>
        </p:nvPicPr>
        <p:blipFill>
          <a:blip r:embed="rId4" cstate="print"/>
          <a:srcRect/>
          <a:stretch>
            <a:fillRect/>
          </a:stretch>
        </p:blipFill>
        <p:spPr bwMode="auto">
          <a:xfrm>
            <a:off x="179512" y="44624"/>
            <a:ext cx="1190625" cy="1200150"/>
          </a:xfrm>
          <a:prstGeom prst="rect">
            <a:avLst/>
          </a:prstGeom>
          <a:noFill/>
        </p:spPr>
      </p:pic>
      <p:sp>
        <p:nvSpPr>
          <p:cNvPr id="4" name="Espace réservé de la date 3"/>
          <p:cNvSpPr>
            <a:spLocks noGrp="1"/>
          </p:cNvSpPr>
          <p:nvPr>
            <p:ph type="dt" sz="half" idx="10"/>
          </p:nvPr>
        </p:nvSpPr>
        <p:spPr/>
        <p:txBody>
          <a:bodyPr/>
          <a:lstStyle/>
          <a:p>
            <a:fld id="{D140825E-4A15-4D39-8176-1F07E904CB30}" type="datetimeFigureOut">
              <a:rPr lang="en-US" smtClean="0"/>
              <a:pPr/>
              <a:t>7/15/2015</a:t>
            </a:fld>
            <a:endParaRPr lang="en-US"/>
          </a:p>
        </p:txBody>
      </p:sp>
      <p:sp>
        <p:nvSpPr>
          <p:cNvPr id="5" name="Espace réservé du pied de page 4"/>
          <p:cNvSpPr>
            <a:spLocks noGrp="1"/>
          </p:cNvSpPr>
          <p:nvPr>
            <p:ph type="ftr" sz="quarter" idx="11"/>
          </p:nvPr>
        </p:nvSpPr>
        <p:spPr/>
        <p:txBody>
          <a:bodyPr/>
          <a:lstStyle>
            <a:lvl1pPr>
              <a:defRPr b="1"/>
            </a:lvl1pPr>
          </a:lstStyle>
          <a:p>
            <a:endParaRPr lang="en-US"/>
          </a:p>
        </p:txBody>
      </p:sp>
      <p:sp>
        <p:nvSpPr>
          <p:cNvPr id="6" name="Espace réservé du numéro de diapositive 5"/>
          <p:cNvSpPr>
            <a:spLocks noGrp="1"/>
          </p:cNvSpPr>
          <p:nvPr>
            <p:ph type="sldNum" sz="quarter" idx="12"/>
          </p:nvPr>
        </p:nvSpPr>
        <p:spPr/>
        <p:txBody>
          <a:bodyPr/>
          <a:lstStyle/>
          <a:p>
            <a:fld id="{93E4AAA4-6363-4581-962D-1ACCC2D600C5}" type="slidenum">
              <a:rPr lang="en-US" smtClean="0"/>
              <a:pPr/>
              <a:t>‹N°›</a:t>
            </a:fld>
            <a:endParaRPr lang="en-US"/>
          </a:p>
        </p:txBody>
      </p:sp>
    </p:spTree>
  </p:cSld>
  <p:clrMapOvr>
    <a:masterClrMapping/>
  </p:clrMapOvr>
  <p:transition spd="med">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SAUT">
    <p:spTree>
      <p:nvGrpSpPr>
        <p:cNvPr id="1" name=""/>
        <p:cNvGrpSpPr/>
        <p:nvPr/>
      </p:nvGrpSpPr>
      <p:grpSpPr>
        <a:xfrm>
          <a:off x="0" y="0"/>
          <a:ext cx="0" cy="0"/>
          <a:chOff x="0" y="0"/>
          <a:chExt cx="0" cy="0"/>
        </a:xfrm>
      </p:grpSpPr>
      <p:pic>
        <p:nvPicPr>
          <p:cNvPr id="9" name="Picture 2" descr="http://eps.ac-orleans-tours.fr/typo3temp/pics/a4abc45398.jpg"/>
          <p:cNvPicPr>
            <a:picLocks noChangeAspect="1" noChangeArrowheads="1"/>
          </p:cNvPicPr>
          <p:nvPr/>
        </p:nvPicPr>
        <p:blipFill>
          <a:blip r:embed="rId2" cstate="print"/>
          <a:srcRect/>
          <a:stretch>
            <a:fillRect/>
          </a:stretch>
        </p:blipFill>
        <p:spPr bwMode="auto">
          <a:xfrm>
            <a:off x="-36513" y="7262"/>
            <a:ext cx="9180000" cy="1383422"/>
          </a:xfrm>
          <a:prstGeom prst="rect">
            <a:avLst/>
          </a:prstGeom>
          <a:noFill/>
          <a:effectLst>
            <a:softEdge rad="317500"/>
          </a:effectLst>
        </p:spPr>
      </p:pic>
      <p:sp>
        <p:nvSpPr>
          <p:cNvPr id="2" name="Titre 1"/>
          <p:cNvSpPr>
            <a:spLocks noGrp="1"/>
          </p:cNvSpPr>
          <p:nvPr>
            <p:ph type="title"/>
          </p:nvPr>
        </p:nvSpPr>
        <p:spPr>
          <a:xfrm>
            <a:off x="395536" y="188640"/>
            <a:ext cx="8229600" cy="1143000"/>
          </a:xfrm>
        </p:spPr>
        <p:txBody>
          <a:bodyPr/>
          <a:lstStyle>
            <a:lvl1pPr>
              <a:defRPr>
                <a:solidFill>
                  <a:schemeClr val="tx2">
                    <a:lumMod val="60000"/>
                    <a:lumOff val="40000"/>
                  </a:schemeClr>
                </a:solidFill>
                <a:effectLst>
                  <a:outerShdw blurRad="38100" dist="38100" dir="2700000" algn="tl">
                    <a:srgbClr val="000000">
                      <a:alpha val="43137"/>
                    </a:srgbClr>
                  </a:outerShdw>
                </a:effectLst>
                <a:latin typeface="Arial Black" pitchFamily="34" charset="0"/>
              </a:defRPr>
            </a:lvl1pPr>
          </a:lstStyle>
          <a:p>
            <a:r>
              <a:rPr lang="fr-FR" smtClean="0"/>
              <a:t>Cliquez pour modifier le style du titre</a:t>
            </a:r>
            <a:endParaRPr lang="fr-FR" dirty="0"/>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140825E-4A15-4D39-8176-1F07E904CB30}" type="datetimeFigureOut">
              <a:rPr lang="en-US" smtClean="0"/>
              <a:pPr/>
              <a:t>7/15/2015</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3E4AAA4-6363-4581-962D-1ACCC2D600C5}" type="slidenum">
              <a:rPr lang="en-US" smtClean="0"/>
              <a:pPr/>
              <a:t>‹N°›</a:t>
            </a:fld>
            <a:endParaRPr lang="en-US"/>
          </a:p>
        </p:txBody>
      </p:sp>
    </p:spTree>
  </p:cSld>
  <p:clrMapOvr>
    <a:masterClrMapping/>
  </p:clrMapOvr>
  <p:transition spd="med">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Diapositive de titr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3E4AAA4-6363-4581-962D-1ACCC2D600C5}" type="slidenum">
              <a:rPr lang="en-US" smtClean="0"/>
              <a:pPr/>
              <a:t>‹N°›</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fr-FR" smtClean="0"/>
              <a:t>Cliquez et modifiez le titre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7/15/2015</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spd="med">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NATATION">
    <p:spTree>
      <p:nvGrpSpPr>
        <p:cNvPr id="1" name=""/>
        <p:cNvGrpSpPr/>
        <p:nvPr/>
      </p:nvGrpSpPr>
      <p:grpSpPr>
        <a:xfrm>
          <a:off x="0" y="0"/>
          <a:ext cx="0" cy="0"/>
          <a:chOff x="0" y="0"/>
          <a:chExt cx="0" cy="0"/>
        </a:xfrm>
      </p:grpSpPr>
      <p:pic>
        <p:nvPicPr>
          <p:cNvPr id="7" name="Picture 2" descr="http://eps.ac-orleans-tours.fr/typo3temp/pics/ed95f2fa2b.jpg"/>
          <p:cNvPicPr>
            <a:picLocks noChangeAspect="1" noChangeArrowheads="1"/>
          </p:cNvPicPr>
          <p:nvPr/>
        </p:nvPicPr>
        <p:blipFill>
          <a:blip r:embed="rId2" cstate="print"/>
          <a:srcRect b="5940"/>
          <a:stretch>
            <a:fillRect/>
          </a:stretch>
        </p:blipFill>
        <p:spPr bwMode="auto">
          <a:xfrm>
            <a:off x="0" y="-27384"/>
            <a:ext cx="9144000" cy="1296144"/>
          </a:xfrm>
          <a:prstGeom prst="rect">
            <a:avLst/>
          </a:prstGeom>
          <a:noFill/>
          <a:effectLst>
            <a:outerShdw blurRad="50800" dist="50800" dir="5400000" algn="ctr" rotWithShape="0">
              <a:srgbClr val="000000">
                <a:alpha val="13000"/>
              </a:srgbClr>
            </a:outerShdw>
            <a:softEdge rad="317500"/>
          </a:effectLst>
        </p:spPr>
      </p:pic>
      <p:sp>
        <p:nvSpPr>
          <p:cNvPr id="3" name="Espace réservé du contenu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10"/>
          </p:nvPr>
        </p:nvSpPr>
        <p:spPr/>
        <p:txBody>
          <a:bodyPr/>
          <a:lstStyle/>
          <a:p>
            <a:fld id="{D140825E-4A15-4D39-8176-1F07E904CB30}" type="datetimeFigureOut">
              <a:rPr lang="en-US" smtClean="0"/>
              <a:pPr/>
              <a:t>7/15/2015</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3E4AAA4-6363-4581-962D-1ACCC2D600C5}" type="slidenum">
              <a:rPr lang="en-US" smtClean="0"/>
              <a:pPr/>
              <a:t>‹N°›</a:t>
            </a:fld>
            <a:endParaRPr lang="en-US"/>
          </a:p>
        </p:txBody>
      </p:sp>
      <p:sp>
        <p:nvSpPr>
          <p:cNvPr id="14" name="Titre 13"/>
          <p:cNvSpPr>
            <a:spLocks noGrp="1"/>
          </p:cNvSpPr>
          <p:nvPr>
            <p:ph type="title"/>
          </p:nvPr>
        </p:nvSpPr>
        <p:spPr>
          <a:xfrm>
            <a:off x="0" y="0"/>
            <a:ext cx="9144000" cy="1196752"/>
          </a:xfrm>
        </p:spPr>
        <p:txBody>
          <a:bodyPr>
            <a:noAutofit/>
          </a:bodyPr>
          <a:lstStyle>
            <a:lvl1pPr>
              <a:defRPr sz="3400" baseline="0">
                <a:solidFill>
                  <a:schemeClr val="bg1"/>
                </a:solidFill>
                <a:effectLst>
                  <a:outerShdw blurRad="38100" dist="38100" dir="2700000" algn="tl">
                    <a:srgbClr val="000000">
                      <a:alpha val="43137"/>
                    </a:srgbClr>
                  </a:outerShdw>
                </a:effectLst>
                <a:latin typeface="Arial Black" pitchFamily="34" charset="0"/>
              </a:defRPr>
            </a:lvl1pPr>
          </a:lstStyle>
          <a:p>
            <a:r>
              <a:rPr lang="fr-FR" dirty="0" smtClean="0"/>
              <a:t>Cliquez pour modifier le style du titre</a:t>
            </a:r>
            <a:endParaRPr lang="fr-FR" dirty="0"/>
          </a:p>
        </p:txBody>
      </p:sp>
    </p:spTree>
  </p:cSld>
  <p:clrMapOvr>
    <a:masterClrMapping/>
  </p:clrMapOvr>
  <p:transition spd="med">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OUBLE">
    <p:spTree>
      <p:nvGrpSpPr>
        <p:cNvPr id="1" name=""/>
        <p:cNvGrpSpPr/>
        <p:nvPr/>
      </p:nvGrpSpPr>
      <p:grpSpPr>
        <a:xfrm>
          <a:off x="0" y="0"/>
          <a:ext cx="0" cy="0"/>
          <a:chOff x="0" y="0"/>
          <a:chExt cx="0" cy="0"/>
        </a:xfrm>
      </p:grpSpPr>
      <p:pic>
        <p:nvPicPr>
          <p:cNvPr id="7" name="Picture 2" descr="http://eps.ac-orleans-tours.fr/typo3temp/pics/ed95f2fa2b.jpg"/>
          <p:cNvPicPr>
            <a:picLocks noChangeAspect="1" noChangeArrowheads="1"/>
          </p:cNvPicPr>
          <p:nvPr/>
        </p:nvPicPr>
        <p:blipFill>
          <a:blip r:embed="rId2" cstate="print"/>
          <a:srcRect b="5940"/>
          <a:stretch>
            <a:fillRect/>
          </a:stretch>
        </p:blipFill>
        <p:spPr bwMode="auto">
          <a:xfrm>
            <a:off x="0" y="-27384"/>
            <a:ext cx="9144000" cy="1296144"/>
          </a:xfrm>
          <a:prstGeom prst="rect">
            <a:avLst/>
          </a:prstGeom>
          <a:noFill/>
          <a:effectLst>
            <a:outerShdw blurRad="50800" dist="50800" dir="5400000" algn="ctr" rotWithShape="0">
              <a:srgbClr val="000000">
                <a:alpha val="13000"/>
              </a:srgbClr>
            </a:outerShdw>
            <a:softEdge rad="317500"/>
          </a:effectLst>
        </p:spPr>
      </p:pic>
      <p:sp>
        <p:nvSpPr>
          <p:cNvPr id="3" name="Espace réservé du contenu 2"/>
          <p:cNvSpPr>
            <a:spLocks noGrp="1"/>
          </p:cNvSpPr>
          <p:nvPr>
            <p:ph idx="1"/>
          </p:nvPr>
        </p:nvSpPr>
        <p:spPr>
          <a:xfrm>
            <a:off x="457200" y="1196753"/>
            <a:ext cx="8229600" cy="2088232"/>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10"/>
          </p:nvPr>
        </p:nvSpPr>
        <p:spPr/>
        <p:txBody>
          <a:bodyPr/>
          <a:lstStyle/>
          <a:p>
            <a:fld id="{D140825E-4A15-4D39-8176-1F07E904CB30}" type="datetimeFigureOut">
              <a:rPr lang="en-US" smtClean="0"/>
              <a:pPr/>
              <a:t>7/15/2015</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3E4AAA4-6363-4581-962D-1ACCC2D600C5}" type="slidenum">
              <a:rPr lang="en-US" smtClean="0"/>
              <a:pPr/>
              <a:t>‹N°›</a:t>
            </a:fld>
            <a:endParaRPr lang="en-US"/>
          </a:p>
        </p:txBody>
      </p:sp>
      <p:sp>
        <p:nvSpPr>
          <p:cNvPr id="14" name="Titre 13"/>
          <p:cNvSpPr>
            <a:spLocks noGrp="1"/>
          </p:cNvSpPr>
          <p:nvPr>
            <p:ph type="title"/>
          </p:nvPr>
        </p:nvSpPr>
        <p:spPr>
          <a:xfrm>
            <a:off x="0" y="0"/>
            <a:ext cx="9144000" cy="1196752"/>
          </a:xfrm>
        </p:spPr>
        <p:txBody>
          <a:bodyPr>
            <a:noAutofit/>
          </a:bodyPr>
          <a:lstStyle>
            <a:lvl1pPr>
              <a:defRPr sz="3600" baseline="0">
                <a:solidFill>
                  <a:schemeClr val="bg1"/>
                </a:solidFill>
                <a:effectLst>
                  <a:outerShdw blurRad="38100" dist="38100" dir="2700000" algn="tl">
                    <a:srgbClr val="000000">
                      <a:alpha val="43137"/>
                    </a:srgbClr>
                  </a:outerShdw>
                </a:effectLst>
                <a:latin typeface="Arial Black" pitchFamily="34" charset="0"/>
              </a:defRPr>
            </a:lvl1pPr>
          </a:lstStyle>
          <a:p>
            <a:r>
              <a:rPr lang="fr-FR" dirty="0" smtClean="0"/>
              <a:t>Cliquez pour modifier le style du titre</a:t>
            </a:r>
            <a:endParaRPr lang="fr-FR" dirty="0"/>
          </a:p>
        </p:txBody>
      </p:sp>
      <p:pic>
        <p:nvPicPr>
          <p:cNvPr id="8" name="Picture 2" descr="http://eps.ac-orleans-tours.fr/typo3temp/pics/38d92ddb59.jpg"/>
          <p:cNvPicPr>
            <a:picLocks noChangeAspect="1" noChangeArrowheads="1"/>
          </p:cNvPicPr>
          <p:nvPr/>
        </p:nvPicPr>
        <p:blipFill>
          <a:blip r:embed="rId3" cstate="print"/>
          <a:srcRect/>
          <a:stretch>
            <a:fillRect/>
          </a:stretch>
        </p:blipFill>
        <p:spPr bwMode="auto">
          <a:xfrm>
            <a:off x="-36513" y="3197706"/>
            <a:ext cx="9180000" cy="1383422"/>
          </a:xfrm>
          <a:prstGeom prst="rect">
            <a:avLst/>
          </a:prstGeom>
          <a:noFill/>
          <a:effectLst>
            <a:softEdge rad="317500"/>
          </a:effectLst>
        </p:spPr>
      </p:pic>
      <p:sp>
        <p:nvSpPr>
          <p:cNvPr id="10" name="Espace réservé du contenu 2"/>
          <p:cNvSpPr>
            <a:spLocks noGrp="1"/>
          </p:cNvSpPr>
          <p:nvPr>
            <p:ph idx="13"/>
          </p:nvPr>
        </p:nvSpPr>
        <p:spPr>
          <a:xfrm>
            <a:off x="467544" y="4509120"/>
            <a:ext cx="8229600" cy="2088232"/>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cSld>
  <p:clrMapOvr>
    <a:masterClrMapping/>
  </p:clrMapOvr>
  <p:transition spd="med">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GYM">
    <p:spTree>
      <p:nvGrpSpPr>
        <p:cNvPr id="1" name=""/>
        <p:cNvGrpSpPr/>
        <p:nvPr/>
      </p:nvGrpSpPr>
      <p:grpSpPr>
        <a:xfrm>
          <a:off x="0" y="0"/>
          <a:ext cx="0" cy="0"/>
          <a:chOff x="0" y="0"/>
          <a:chExt cx="0" cy="0"/>
        </a:xfrm>
      </p:grpSpPr>
      <p:pic>
        <p:nvPicPr>
          <p:cNvPr id="7" name="Picture 4" descr="http://eps.ac-orleans-tours.fr/typo3temp/pics/76010f26f3.jpg"/>
          <p:cNvPicPr>
            <a:picLocks noChangeAspect="1" noChangeArrowheads="1"/>
          </p:cNvPicPr>
          <p:nvPr/>
        </p:nvPicPr>
        <p:blipFill>
          <a:blip cstate="print"/>
          <a:srcRect/>
          <a:stretch>
            <a:fillRect/>
          </a:stretch>
        </p:blipFill>
        <p:spPr bwMode="auto">
          <a:xfrm>
            <a:off x="-36513" y="7262"/>
            <a:ext cx="9180000" cy="1383422"/>
          </a:xfrm>
          <a:prstGeom prst="rect">
            <a:avLst/>
          </a:prstGeom>
          <a:noFill/>
          <a:effectLst>
            <a:softEdge rad="317500"/>
          </a:effectLst>
        </p:spPr>
      </p:pic>
      <p:sp>
        <p:nvSpPr>
          <p:cNvPr id="2" name="Titre 1"/>
          <p:cNvSpPr>
            <a:spLocks noGrp="1"/>
          </p:cNvSpPr>
          <p:nvPr>
            <p:ph type="title"/>
          </p:nvPr>
        </p:nvSpPr>
        <p:spPr>
          <a:xfrm>
            <a:off x="0" y="188640"/>
            <a:ext cx="9144000" cy="1143000"/>
          </a:xfrm>
        </p:spPr>
        <p:txBody>
          <a:bodyPr/>
          <a:lstStyle>
            <a:lvl1pPr>
              <a:defRPr b="1">
                <a:solidFill>
                  <a:srgbClr val="FF6600"/>
                </a:solidFill>
                <a:effectLst>
                  <a:outerShdw blurRad="38100" dist="38100" dir="2700000" algn="tl">
                    <a:srgbClr val="000000">
                      <a:alpha val="43137"/>
                    </a:srgbClr>
                  </a:outerShdw>
                </a:effectLst>
                <a:latin typeface="Arial Black" pitchFamily="34" charset="0"/>
              </a:defRPr>
            </a:lvl1pPr>
          </a:lstStyle>
          <a:p>
            <a:r>
              <a:rPr lang="fr-FR" smtClean="0"/>
              <a:t>Cliquez pour modifier le style du titre</a:t>
            </a:r>
            <a:endParaRPr lang="fr-FR" dirty="0"/>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140825E-4A15-4D39-8176-1F07E904CB30}" type="datetimeFigureOut">
              <a:rPr lang="en-US" smtClean="0"/>
              <a:pPr/>
              <a:t>7/15/2015</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3E4AAA4-6363-4581-962D-1ACCC2D600C5}" type="slidenum">
              <a:rPr lang="en-US" smtClean="0"/>
              <a:pPr/>
              <a:t>‹N°›</a:t>
            </a:fld>
            <a:endParaRPr lang="en-US"/>
          </a:p>
        </p:txBody>
      </p:sp>
    </p:spTree>
  </p:cSld>
  <p:clrMapOvr>
    <a:masterClrMapping/>
  </p:clrMapOvr>
  <p:transition spd="med">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RIATHLON">
    <p:spTree>
      <p:nvGrpSpPr>
        <p:cNvPr id="1" name=""/>
        <p:cNvGrpSpPr/>
        <p:nvPr/>
      </p:nvGrpSpPr>
      <p:grpSpPr>
        <a:xfrm>
          <a:off x="0" y="0"/>
          <a:ext cx="0" cy="0"/>
          <a:chOff x="0" y="0"/>
          <a:chExt cx="0" cy="0"/>
        </a:xfrm>
      </p:grpSpPr>
      <p:pic>
        <p:nvPicPr>
          <p:cNvPr id="8" name="Picture 4" descr="http://eps.ac-orleans-tours.fr/typo3temp/pics/a3593f9d53.jpg"/>
          <p:cNvPicPr>
            <a:picLocks noChangeAspect="1" noChangeArrowheads="1"/>
          </p:cNvPicPr>
          <p:nvPr/>
        </p:nvPicPr>
        <p:blipFill>
          <a:blip r:embed="rId2" cstate="print"/>
          <a:srcRect/>
          <a:stretch>
            <a:fillRect/>
          </a:stretch>
        </p:blipFill>
        <p:spPr bwMode="auto">
          <a:xfrm>
            <a:off x="0" y="29354"/>
            <a:ext cx="9180000" cy="1383422"/>
          </a:xfrm>
          <a:prstGeom prst="rect">
            <a:avLst/>
          </a:prstGeom>
          <a:noFill/>
          <a:effectLst>
            <a:outerShdw sx="1000" sy="1000" algn="ctr" rotWithShape="0">
              <a:srgbClr val="000000"/>
            </a:outerShdw>
            <a:softEdge rad="127000"/>
          </a:effectLst>
        </p:spPr>
      </p:pic>
      <p:sp>
        <p:nvSpPr>
          <p:cNvPr id="2" name="Titre 1"/>
          <p:cNvSpPr>
            <a:spLocks noGrp="1"/>
          </p:cNvSpPr>
          <p:nvPr>
            <p:ph type="title"/>
          </p:nvPr>
        </p:nvSpPr>
        <p:spPr>
          <a:xfrm>
            <a:off x="395536" y="188640"/>
            <a:ext cx="8229600" cy="1143000"/>
          </a:xfrm>
        </p:spPr>
        <p:txBody>
          <a:bodyPr/>
          <a:lstStyle>
            <a:lvl1pPr>
              <a:defRPr b="1">
                <a:solidFill>
                  <a:schemeClr val="bg1"/>
                </a:solidFill>
                <a:effectLst>
                  <a:outerShdw blurRad="38100" dist="38100" dir="2700000" algn="tl">
                    <a:srgbClr val="000000">
                      <a:alpha val="43137"/>
                    </a:srgbClr>
                  </a:outerShdw>
                </a:effectLst>
                <a:latin typeface="Arial Black" pitchFamily="34" charset="0"/>
              </a:defRPr>
            </a:lvl1pPr>
          </a:lstStyle>
          <a:p>
            <a:r>
              <a:rPr lang="fr-FR" smtClean="0"/>
              <a:t>Cliquez pour modifier le style du titre</a:t>
            </a:r>
            <a:endParaRPr lang="fr-FR" dirty="0"/>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140825E-4A15-4D39-8176-1F07E904CB30}" type="datetimeFigureOut">
              <a:rPr lang="en-US" smtClean="0"/>
              <a:pPr/>
              <a:t>7/15/2015</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3E4AAA4-6363-4581-962D-1ACCC2D600C5}" type="slidenum">
              <a:rPr lang="en-US" smtClean="0"/>
              <a:pPr/>
              <a:t>‹N°›</a:t>
            </a:fld>
            <a:endParaRPr lang="en-US"/>
          </a:p>
        </p:txBody>
      </p:sp>
    </p:spTree>
  </p:cSld>
  <p:clrMapOvr>
    <a:masterClrMapping/>
  </p:clrMapOvr>
  <p:transition spd="med">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VOLLEY">
    <p:spTree>
      <p:nvGrpSpPr>
        <p:cNvPr id="1" name=""/>
        <p:cNvGrpSpPr/>
        <p:nvPr/>
      </p:nvGrpSpPr>
      <p:grpSpPr>
        <a:xfrm>
          <a:off x="0" y="0"/>
          <a:ext cx="0" cy="0"/>
          <a:chOff x="0" y="0"/>
          <a:chExt cx="0" cy="0"/>
        </a:xfrm>
      </p:grpSpPr>
      <p:pic>
        <p:nvPicPr>
          <p:cNvPr id="9" name="Picture 4" descr="http://eps.ac-orleans-tours.fr/typo3temp/pics/9f79a0bf68.jpg"/>
          <p:cNvPicPr>
            <a:picLocks noChangeAspect="1" noChangeArrowheads="1"/>
          </p:cNvPicPr>
          <p:nvPr/>
        </p:nvPicPr>
        <p:blipFill>
          <a:blip r:embed="rId2" cstate="print"/>
          <a:srcRect/>
          <a:stretch>
            <a:fillRect/>
          </a:stretch>
        </p:blipFill>
        <p:spPr bwMode="auto">
          <a:xfrm>
            <a:off x="-36000" y="-27384"/>
            <a:ext cx="9180000" cy="1383422"/>
          </a:xfrm>
          <a:prstGeom prst="rect">
            <a:avLst/>
          </a:prstGeom>
          <a:noFill/>
          <a:effectLst>
            <a:softEdge rad="317500"/>
          </a:effectLst>
        </p:spPr>
      </p:pic>
      <p:sp>
        <p:nvSpPr>
          <p:cNvPr id="2" name="Titre 1"/>
          <p:cNvSpPr>
            <a:spLocks noGrp="1"/>
          </p:cNvSpPr>
          <p:nvPr>
            <p:ph type="title"/>
          </p:nvPr>
        </p:nvSpPr>
        <p:spPr>
          <a:xfrm>
            <a:off x="395536" y="188640"/>
            <a:ext cx="8229600" cy="1143000"/>
          </a:xfrm>
        </p:spPr>
        <p:txBody>
          <a:bodyPr/>
          <a:lstStyle>
            <a:lvl1pPr>
              <a:defRPr>
                <a:solidFill>
                  <a:srgbClr val="FF0000"/>
                </a:solidFill>
                <a:effectLst>
                  <a:outerShdw blurRad="38100" dist="38100" dir="2700000" algn="tl">
                    <a:srgbClr val="000000">
                      <a:alpha val="43137"/>
                    </a:srgbClr>
                  </a:outerShdw>
                </a:effectLst>
                <a:latin typeface="Arial Black" pitchFamily="34" charset="0"/>
              </a:defRPr>
            </a:lvl1pPr>
          </a:lstStyle>
          <a:p>
            <a:r>
              <a:rPr lang="fr-FR" smtClean="0"/>
              <a:t>Cliquez pour modifier le style du titre</a:t>
            </a:r>
            <a:endParaRPr lang="fr-FR" dirty="0"/>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140825E-4A15-4D39-8176-1F07E904CB30}" type="datetimeFigureOut">
              <a:rPr lang="en-US" smtClean="0"/>
              <a:pPr/>
              <a:t>7/15/2015</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3E4AAA4-6363-4581-962D-1ACCC2D600C5}" type="slidenum">
              <a:rPr lang="en-US" smtClean="0"/>
              <a:pPr/>
              <a:t>‹N°›</a:t>
            </a:fld>
            <a:endParaRPr lang="en-US"/>
          </a:p>
        </p:txBody>
      </p:sp>
    </p:spTree>
  </p:cSld>
  <p:clrMapOvr>
    <a:masterClrMapping/>
  </p:clrMapOvr>
  <p:transition spd="med">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CROSS">
    <p:spTree>
      <p:nvGrpSpPr>
        <p:cNvPr id="1" name=""/>
        <p:cNvGrpSpPr/>
        <p:nvPr/>
      </p:nvGrpSpPr>
      <p:grpSpPr>
        <a:xfrm>
          <a:off x="0" y="0"/>
          <a:ext cx="0" cy="0"/>
          <a:chOff x="0" y="0"/>
          <a:chExt cx="0" cy="0"/>
        </a:xfrm>
      </p:grpSpPr>
      <p:pic>
        <p:nvPicPr>
          <p:cNvPr id="8" name="Picture 2" descr="http://eps.ac-orleans-tours.fr/typo3temp/pics/38d92ddb59.jpg"/>
          <p:cNvPicPr>
            <a:picLocks noChangeAspect="1" noChangeArrowheads="1"/>
          </p:cNvPicPr>
          <p:nvPr/>
        </p:nvPicPr>
        <p:blipFill>
          <a:blip r:embed="rId2" cstate="print"/>
          <a:srcRect/>
          <a:stretch>
            <a:fillRect/>
          </a:stretch>
        </p:blipFill>
        <p:spPr bwMode="auto">
          <a:xfrm>
            <a:off x="-36513" y="-27389"/>
            <a:ext cx="9180000" cy="1383422"/>
          </a:xfrm>
          <a:prstGeom prst="rect">
            <a:avLst/>
          </a:prstGeom>
          <a:noFill/>
          <a:effectLst>
            <a:softEdge rad="317500"/>
          </a:effectLst>
        </p:spPr>
      </p:pic>
      <p:sp>
        <p:nvSpPr>
          <p:cNvPr id="2" name="Titre 1"/>
          <p:cNvSpPr>
            <a:spLocks noGrp="1"/>
          </p:cNvSpPr>
          <p:nvPr>
            <p:ph type="title"/>
          </p:nvPr>
        </p:nvSpPr>
        <p:spPr>
          <a:xfrm>
            <a:off x="395536" y="188640"/>
            <a:ext cx="8229600" cy="1143000"/>
          </a:xfrm>
        </p:spPr>
        <p:txBody>
          <a:bodyPr/>
          <a:lstStyle>
            <a:lvl1pPr>
              <a:defRPr>
                <a:solidFill>
                  <a:srgbClr val="0066FF"/>
                </a:solidFill>
                <a:effectLst>
                  <a:outerShdw blurRad="38100" dist="38100" dir="2700000" algn="tl">
                    <a:srgbClr val="000000">
                      <a:alpha val="43137"/>
                    </a:srgbClr>
                  </a:outerShdw>
                </a:effectLst>
                <a:latin typeface="Arial Black" pitchFamily="34" charset="0"/>
              </a:defRPr>
            </a:lvl1pPr>
          </a:lstStyle>
          <a:p>
            <a:r>
              <a:rPr lang="fr-FR" smtClean="0"/>
              <a:t>Cliquez pour modifier le style du titre</a:t>
            </a:r>
            <a:endParaRPr lang="fr-FR" dirty="0"/>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140825E-4A15-4D39-8176-1F07E904CB30}" type="datetimeFigureOut">
              <a:rPr lang="en-US" smtClean="0"/>
              <a:pPr/>
              <a:t>7/15/2015</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3E4AAA4-6363-4581-962D-1ACCC2D600C5}" type="slidenum">
              <a:rPr lang="en-US" smtClean="0"/>
              <a:pPr/>
              <a:t>‹N°›</a:t>
            </a:fld>
            <a:endParaRPr lang="en-US"/>
          </a:p>
        </p:txBody>
      </p:sp>
    </p:spTree>
  </p:cSld>
  <p:clrMapOvr>
    <a:masterClrMapping/>
  </p:clrMapOvr>
  <p:transition spd="med">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CE">
    <p:spTree>
      <p:nvGrpSpPr>
        <p:cNvPr id="1" name=""/>
        <p:cNvGrpSpPr/>
        <p:nvPr/>
      </p:nvGrpSpPr>
      <p:grpSpPr>
        <a:xfrm>
          <a:off x="0" y="0"/>
          <a:ext cx="0" cy="0"/>
          <a:chOff x="0" y="0"/>
          <a:chExt cx="0" cy="0"/>
        </a:xfrm>
      </p:grpSpPr>
      <p:pic>
        <p:nvPicPr>
          <p:cNvPr id="9" name="Picture 2" descr="http://eps.ac-orleans-tours.fr/typo3temp/pics/d897fb5193.jpg"/>
          <p:cNvPicPr>
            <a:picLocks noChangeAspect="1" noChangeArrowheads="1"/>
          </p:cNvPicPr>
          <p:nvPr/>
        </p:nvPicPr>
        <p:blipFill>
          <a:blip r:embed="rId2" cstate="print"/>
          <a:srcRect/>
          <a:stretch>
            <a:fillRect/>
          </a:stretch>
        </p:blipFill>
        <p:spPr bwMode="auto">
          <a:xfrm>
            <a:off x="-36513" y="23929"/>
            <a:ext cx="9216000" cy="1388847"/>
          </a:xfrm>
          <a:prstGeom prst="rect">
            <a:avLst/>
          </a:prstGeom>
          <a:noFill/>
          <a:effectLst>
            <a:softEdge rad="317500"/>
          </a:effectLst>
        </p:spPr>
      </p:pic>
      <p:sp>
        <p:nvSpPr>
          <p:cNvPr id="2" name="Titre 1"/>
          <p:cNvSpPr>
            <a:spLocks noGrp="1"/>
          </p:cNvSpPr>
          <p:nvPr>
            <p:ph type="title"/>
          </p:nvPr>
        </p:nvSpPr>
        <p:spPr>
          <a:xfrm>
            <a:off x="395536" y="188640"/>
            <a:ext cx="8229600" cy="1143000"/>
          </a:xfrm>
        </p:spPr>
        <p:txBody>
          <a:bodyPr/>
          <a:lstStyle>
            <a:lvl1pPr>
              <a:defRPr>
                <a:solidFill>
                  <a:schemeClr val="accent3">
                    <a:lumMod val="60000"/>
                    <a:lumOff val="40000"/>
                  </a:schemeClr>
                </a:solidFill>
                <a:effectLst>
                  <a:outerShdw blurRad="38100" dist="38100" dir="2700000" algn="tl">
                    <a:srgbClr val="000000">
                      <a:alpha val="43137"/>
                    </a:srgbClr>
                  </a:outerShdw>
                </a:effectLst>
                <a:latin typeface="Arial Black" pitchFamily="34" charset="0"/>
              </a:defRPr>
            </a:lvl1pPr>
          </a:lstStyle>
          <a:p>
            <a:r>
              <a:rPr lang="fr-FR" smtClean="0"/>
              <a:t>Cliquez pour modifier le style du titre</a:t>
            </a:r>
            <a:endParaRPr lang="fr-FR" dirty="0"/>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140825E-4A15-4D39-8176-1F07E904CB30}" type="datetimeFigureOut">
              <a:rPr lang="en-US" smtClean="0"/>
              <a:pPr/>
              <a:t>7/15/2015</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3E4AAA4-6363-4581-962D-1ACCC2D600C5}" type="slidenum">
              <a:rPr lang="en-US" smtClean="0"/>
              <a:pPr/>
              <a:t>‹N°›</a:t>
            </a:fld>
            <a:endParaRPr lang="en-US"/>
          </a:p>
        </p:txBody>
      </p:sp>
    </p:spTree>
  </p:cSld>
  <p:clrMapOvr>
    <a:masterClrMapping/>
  </p:clrMapOvr>
  <p:transition spd="med">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APPN">
    <p:spTree>
      <p:nvGrpSpPr>
        <p:cNvPr id="1" name=""/>
        <p:cNvGrpSpPr/>
        <p:nvPr/>
      </p:nvGrpSpPr>
      <p:grpSpPr>
        <a:xfrm>
          <a:off x="0" y="0"/>
          <a:ext cx="0" cy="0"/>
          <a:chOff x="0" y="0"/>
          <a:chExt cx="0" cy="0"/>
        </a:xfrm>
      </p:grpSpPr>
      <p:pic>
        <p:nvPicPr>
          <p:cNvPr id="8" name="Picture 2" descr="http://eps.ac-orleans-tours.fr/typo3temp/pics/1130d201a2.jpg"/>
          <p:cNvPicPr>
            <a:picLocks noChangeAspect="1" noChangeArrowheads="1"/>
          </p:cNvPicPr>
          <p:nvPr/>
        </p:nvPicPr>
        <p:blipFill>
          <a:blip r:embed="rId2" cstate="print"/>
          <a:srcRect/>
          <a:stretch>
            <a:fillRect/>
          </a:stretch>
        </p:blipFill>
        <p:spPr bwMode="auto">
          <a:xfrm>
            <a:off x="-36513" y="7262"/>
            <a:ext cx="9180000" cy="1383422"/>
          </a:xfrm>
          <a:prstGeom prst="rect">
            <a:avLst/>
          </a:prstGeom>
          <a:noFill/>
          <a:effectLst>
            <a:softEdge rad="317500"/>
          </a:effectLst>
        </p:spPr>
      </p:pic>
      <p:sp>
        <p:nvSpPr>
          <p:cNvPr id="2" name="Titre 1"/>
          <p:cNvSpPr>
            <a:spLocks noGrp="1"/>
          </p:cNvSpPr>
          <p:nvPr>
            <p:ph type="title"/>
          </p:nvPr>
        </p:nvSpPr>
        <p:spPr>
          <a:xfrm>
            <a:off x="395536" y="188640"/>
            <a:ext cx="8229600" cy="1143000"/>
          </a:xfrm>
        </p:spPr>
        <p:txBody>
          <a:bodyPr/>
          <a:lstStyle>
            <a:lvl1pPr>
              <a:defRPr>
                <a:solidFill>
                  <a:srgbClr val="00CCFF"/>
                </a:solidFill>
                <a:effectLst>
                  <a:outerShdw blurRad="38100" dist="38100" dir="2700000" algn="tl">
                    <a:srgbClr val="000000">
                      <a:alpha val="43137"/>
                    </a:srgbClr>
                  </a:outerShdw>
                </a:effectLst>
                <a:latin typeface="Arial Black" pitchFamily="34" charset="0"/>
              </a:defRPr>
            </a:lvl1pPr>
          </a:lstStyle>
          <a:p>
            <a:r>
              <a:rPr lang="fr-FR" smtClean="0"/>
              <a:t>Cliquez pour modifier le style du titre</a:t>
            </a:r>
            <a:endParaRPr lang="fr-FR" dirty="0"/>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140825E-4A15-4D39-8176-1F07E904CB30}" type="datetimeFigureOut">
              <a:rPr lang="en-US" smtClean="0"/>
              <a:pPr/>
              <a:t>7/15/2015</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3E4AAA4-6363-4581-962D-1ACCC2D600C5}" type="slidenum">
              <a:rPr lang="en-US" smtClean="0"/>
              <a:pPr/>
              <a:t>‹N°›</a:t>
            </a:fld>
            <a:endParaRPr lang="en-US"/>
          </a:p>
        </p:txBody>
      </p:sp>
    </p:spTree>
  </p:cSld>
  <p:clrMapOvr>
    <a:masterClrMapping/>
  </p:clrMapOvr>
  <p:transition spd="med">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619672" y="0"/>
            <a:ext cx="7524328" cy="1196752"/>
          </a:xfrm>
          <a:prstGeom prst="rect">
            <a:avLst/>
          </a:prstGeom>
        </p:spPr>
        <p:txBody>
          <a:bodyPr vert="horz" lIns="91440" tIns="45720" rIns="91440" bIns="45720" rtlCol="0" anchor="ctr">
            <a:normAutofit/>
          </a:bodyPr>
          <a:lstStyle/>
          <a:p>
            <a:r>
              <a:rPr lang="fr-FR" dirty="0" smtClean="0"/>
              <a:t>Cliquez pour modifier le style du titre</a:t>
            </a:r>
            <a:endParaRPr lang="fr-FR" dirty="0"/>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40825E-4A15-4D39-8176-1F07E904CB30}" type="datetimeFigureOut">
              <a:rPr lang="en-US" smtClean="0"/>
              <a:pPr/>
              <a:t>7/15/2015</a:t>
            </a:fld>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E4AAA4-6363-4581-962D-1ACCC2D600C5}"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ransition spd="med">
    <p:split orient="ver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9.xml"/><Relationship Id="rId1" Type="http://schemas.openxmlformats.org/officeDocument/2006/relationships/slideLayout" Target="../slideLayouts/slideLayout8.xml"/><Relationship Id="rId4" Type="http://schemas.openxmlformats.org/officeDocument/2006/relationships/slide" Target="slide3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0.xml"/><Relationship Id="rId1" Type="http://schemas.openxmlformats.org/officeDocument/2006/relationships/slideLayout" Target="../slideLayouts/slideLayout8.xml"/><Relationship Id="rId4" Type="http://schemas.openxmlformats.org/officeDocument/2006/relationships/slide" Target="slide37.xml"/></Relationships>
</file>

<file path=ppt/slides/_rels/slide2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1.xml"/><Relationship Id="rId1" Type="http://schemas.openxmlformats.org/officeDocument/2006/relationships/slideLayout" Target="../slideLayouts/slideLayout8.xml"/><Relationship Id="rId4" Type="http://schemas.openxmlformats.org/officeDocument/2006/relationships/slide" Target="slide39.xml"/></Relationships>
</file>

<file path=ppt/slides/_rels/slide2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2.xml"/><Relationship Id="rId1" Type="http://schemas.openxmlformats.org/officeDocument/2006/relationships/slideLayout" Target="../slideLayouts/slideLayout8.xml"/><Relationship Id="rId4" Type="http://schemas.openxmlformats.org/officeDocument/2006/relationships/slide" Target="slide40.xml"/></Relationships>
</file>

<file path=ppt/slides/_rels/slide2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3.xml"/><Relationship Id="rId1" Type="http://schemas.openxmlformats.org/officeDocument/2006/relationships/slideLayout" Target="../slideLayouts/slideLayout8.xml"/><Relationship Id="rId4" Type="http://schemas.openxmlformats.org/officeDocument/2006/relationships/slide" Target="slide41.xml"/></Relationships>
</file>

<file path=ppt/slides/_rels/slide2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4.xml"/><Relationship Id="rId1" Type="http://schemas.openxmlformats.org/officeDocument/2006/relationships/slideLayout" Target="../slideLayouts/slideLayout8.xml"/><Relationship Id="rId4" Type="http://schemas.openxmlformats.org/officeDocument/2006/relationships/slide" Target="slide42.xml"/></Relationships>
</file>

<file path=ppt/slides/_rels/slide2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5.xml"/><Relationship Id="rId1" Type="http://schemas.openxmlformats.org/officeDocument/2006/relationships/slideLayout" Target="../slideLayouts/slideLayout8.xml"/><Relationship Id="rId4" Type="http://schemas.openxmlformats.org/officeDocument/2006/relationships/slide" Target="slide43.xml"/></Relationships>
</file>

<file path=ppt/slides/_rels/slide26.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6.xml"/><Relationship Id="rId1" Type="http://schemas.openxmlformats.org/officeDocument/2006/relationships/slideLayout" Target="../slideLayouts/slideLayout8.xml"/><Relationship Id="rId4" Type="http://schemas.openxmlformats.org/officeDocument/2006/relationships/slide" Target="slide45.xml"/></Relationships>
</file>

<file path=ppt/slides/_rels/slide27.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7.xml"/><Relationship Id="rId1" Type="http://schemas.openxmlformats.org/officeDocument/2006/relationships/slideLayout" Target="../slideLayouts/slideLayout8.xml"/><Relationship Id="rId4" Type="http://schemas.openxmlformats.org/officeDocument/2006/relationships/slide" Target="slide46.xml"/></Relationships>
</file>

<file path=ppt/slides/_rels/slide28.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8.xml"/><Relationship Id="rId1" Type="http://schemas.openxmlformats.org/officeDocument/2006/relationships/slideLayout" Target="../slideLayouts/slideLayout8.xml"/><Relationship Id="rId4" Type="http://schemas.openxmlformats.org/officeDocument/2006/relationships/slide" Target="slide47.xml"/></Relationships>
</file>

<file path=ppt/slides/_rels/slide29.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9.xml"/><Relationship Id="rId1" Type="http://schemas.openxmlformats.org/officeDocument/2006/relationships/slideLayout" Target="../slideLayouts/slideLayout8.xml"/><Relationship Id="rId4" Type="http://schemas.openxmlformats.org/officeDocument/2006/relationships/slide" Target="slide4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30.xml"/><Relationship Id="rId1" Type="http://schemas.openxmlformats.org/officeDocument/2006/relationships/slideLayout" Target="../slideLayouts/slideLayout8.xml"/><Relationship Id="rId4" Type="http://schemas.openxmlformats.org/officeDocument/2006/relationships/slide" Target="slide50.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35.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36.xml"/><Relationship Id="rId1" Type="http://schemas.openxmlformats.org/officeDocument/2006/relationships/slideLayout" Target="../slideLayouts/slideLayout8.xml"/><Relationship Id="rId4" Type="http://schemas.openxmlformats.org/officeDocument/2006/relationships/slide" Target="slide20.xml"/></Relationships>
</file>

<file path=ppt/slides/_rels/slide37.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37.xm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38.xml"/><Relationship Id="rId1" Type="http://schemas.openxmlformats.org/officeDocument/2006/relationships/slideLayout" Target="../slideLayouts/slideLayout8.xml"/><Relationship Id="rId4" Type="http://schemas.openxmlformats.org/officeDocument/2006/relationships/slide" Target="slide31.xml"/></Relationships>
</file>

<file path=ppt/slides/_rels/slide39.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39.xml"/><Relationship Id="rId1" Type="http://schemas.openxmlformats.org/officeDocument/2006/relationships/slideLayout" Target="../slideLayouts/slideLayout8.xml"/><Relationship Id="rId4" Type="http://schemas.openxmlformats.org/officeDocument/2006/relationships/slide" Target="slide2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40.xml"/><Relationship Id="rId1" Type="http://schemas.openxmlformats.org/officeDocument/2006/relationships/slideLayout" Target="../slideLayouts/slideLayout8.xml"/><Relationship Id="rId4" Type="http://schemas.openxmlformats.org/officeDocument/2006/relationships/slide" Target="slide41.xml"/></Relationships>
</file>

<file path=ppt/slides/_rels/slide41.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41.xml"/><Relationship Id="rId1" Type="http://schemas.openxmlformats.org/officeDocument/2006/relationships/slideLayout" Target="../slideLayouts/slideLayout8.xml"/><Relationship Id="rId4" Type="http://schemas.openxmlformats.org/officeDocument/2006/relationships/slide" Target="slide24.xml"/></Relationships>
</file>

<file path=ppt/slides/_rels/slide42.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42.xml"/><Relationship Id="rId1" Type="http://schemas.openxmlformats.org/officeDocument/2006/relationships/slideLayout" Target="../slideLayouts/slideLayout8.xml"/><Relationship Id="rId4" Type="http://schemas.openxmlformats.org/officeDocument/2006/relationships/slide" Target="slide31.xml"/></Relationships>
</file>

<file path=ppt/slides/_rels/slide43.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43.xml"/><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44.xml"/><Relationship Id="rId1" Type="http://schemas.openxmlformats.org/officeDocument/2006/relationships/slideLayout" Target="../slideLayouts/slideLayout8.xml"/><Relationship Id="rId4" Type="http://schemas.openxmlformats.org/officeDocument/2006/relationships/slide" Target="slide26.xml"/></Relationships>
</file>

<file path=ppt/slides/_rels/slide45.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45.xml"/><Relationship Id="rId1" Type="http://schemas.openxmlformats.org/officeDocument/2006/relationships/slideLayout" Target="../slideLayouts/slideLayout8.xml"/><Relationship Id="rId4" Type="http://schemas.openxmlformats.org/officeDocument/2006/relationships/slide" Target="slide27.xml"/></Relationships>
</file>

<file path=ppt/slides/_rels/slide46.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46.xml"/><Relationship Id="rId1" Type="http://schemas.openxmlformats.org/officeDocument/2006/relationships/slideLayout" Target="../slideLayouts/slideLayout8.xml"/><Relationship Id="rId4" Type="http://schemas.openxmlformats.org/officeDocument/2006/relationships/slide" Target="slide28.xml"/></Relationships>
</file>

<file path=ppt/slides/_rels/slide47.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notesSlide" Target="../notesSlides/notesSlide47.xml"/><Relationship Id="rId1" Type="http://schemas.openxmlformats.org/officeDocument/2006/relationships/slideLayout" Target="../slideLayouts/slideLayout8.xml"/><Relationship Id="rId4" Type="http://schemas.openxmlformats.org/officeDocument/2006/relationships/slide" Target="slide31.xml"/></Relationships>
</file>

<file path=ppt/slides/_rels/slide48.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notesSlide" Target="../notesSlides/notesSlide48.xml"/><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3" Type="http://schemas.openxmlformats.org/officeDocument/2006/relationships/chart" Target="../charts/chart34.xml"/><Relationship Id="rId2" Type="http://schemas.openxmlformats.org/officeDocument/2006/relationships/notesSlide" Target="../notesSlides/notesSlide49.xml"/><Relationship Id="rId1" Type="http://schemas.openxmlformats.org/officeDocument/2006/relationships/slideLayout" Target="../slideLayouts/slideLayout8.xml"/><Relationship Id="rId4" Type="http://schemas.openxmlformats.org/officeDocument/2006/relationships/slide" Target="slide30.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notesSlide" Target="../notesSlides/notesSlide50.xml"/><Relationship Id="rId1" Type="http://schemas.openxmlformats.org/officeDocument/2006/relationships/slideLayout" Target="../slideLayouts/slideLayout8.xml"/></Relationships>
</file>

<file path=ppt/slides/_rels/slide51.xml.rels><?xml version="1.0" encoding="UTF-8" standalone="yes"?>
<Relationships xmlns="http://schemas.openxmlformats.org/package/2006/relationships"><Relationship Id="rId3" Type="http://schemas.openxmlformats.org/officeDocument/2006/relationships/chart" Target="../charts/chart36.xml"/><Relationship Id="rId2" Type="http://schemas.openxmlformats.org/officeDocument/2006/relationships/notesSlide" Target="../notesSlides/notesSlide51.xml"/><Relationship Id="rId1" Type="http://schemas.openxmlformats.org/officeDocument/2006/relationships/slideLayout" Target="../slideLayouts/slideLayout8.xml"/><Relationship Id="rId4" Type="http://schemas.openxmlformats.org/officeDocument/2006/relationships/slide" Target="slide31.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2061350"/>
            <a:ext cx="9143999" cy="1470025"/>
          </a:xfrm>
        </p:spPr>
        <p:txBody>
          <a:bodyPr>
            <a:normAutofit fontScale="90000"/>
          </a:bodyPr>
          <a:lstStyle/>
          <a:p>
            <a:r>
              <a:rPr lang="fr-FR" b="1" dirty="0">
                <a:solidFill>
                  <a:srgbClr val="FFFFFF"/>
                </a:solidFill>
                <a:effectLst>
                  <a:outerShdw blurRad="38100" dist="38100" dir="2700000" algn="tl">
                    <a:srgbClr val="000000"/>
                  </a:outerShdw>
                </a:effectLst>
              </a:rPr>
              <a:t>Sous-</a:t>
            </a:r>
            <a:r>
              <a:rPr lang="fr-FR" b="1" dirty="0" smtClean="0">
                <a:solidFill>
                  <a:srgbClr val="FFFFFF"/>
                </a:solidFill>
                <a:effectLst>
                  <a:outerShdw blurRad="38100" dist="38100" dir="2700000" algn="tl">
                    <a:srgbClr val="000000"/>
                  </a:outerShdw>
                </a:effectLst>
              </a:rPr>
              <a:t>commissions académiques </a:t>
            </a:r>
            <a:r>
              <a:rPr lang="fr-FR" b="1" dirty="0">
                <a:solidFill>
                  <a:srgbClr val="FFFFFF"/>
                </a:solidFill>
                <a:effectLst>
                  <a:outerShdw blurRad="38100" dist="38100" dir="2700000" algn="tl">
                    <a:srgbClr val="000000"/>
                  </a:outerShdw>
                </a:effectLst>
              </a:rPr>
              <a:t/>
            </a:r>
            <a:br>
              <a:rPr lang="fr-FR" b="1" dirty="0">
                <a:solidFill>
                  <a:srgbClr val="FFFFFF"/>
                </a:solidFill>
                <a:effectLst>
                  <a:outerShdw blurRad="38100" dist="38100" dir="2700000" algn="tl">
                    <a:srgbClr val="000000"/>
                  </a:outerShdw>
                </a:effectLst>
              </a:rPr>
            </a:br>
            <a:r>
              <a:rPr lang="fr-FR" b="1" dirty="0">
                <a:solidFill>
                  <a:srgbClr val="FFFFFF"/>
                </a:solidFill>
                <a:effectLst>
                  <a:outerShdw blurRad="38100" dist="38100" dir="2700000" algn="tl">
                    <a:srgbClr val="000000"/>
                  </a:outerShdw>
                </a:effectLst>
              </a:rPr>
              <a:t>Voie Pro </a:t>
            </a:r>
            <a:endParaRPr lang="fr-FR" dirty="0">
              <a:solidFill>
                <a:schemeClr val="bg1"/>
              </a:solidFill>
            </a:endParaRPr>
          </a:p>
        </p:txBody>
      </p:sp>
      <p:sp>
        <p:nvSpPr>
          <p:cNvPr id="5" name="Sous-titre 2"/>
          <p:cNvSpPr txBox="1">
            <a:spLocks/>
          </p:cNvSpPr>
          <p:nvPr/>
        </p:nvSpPr>
        <p:spPr>
          <a:xfrm>
            <a:off x="0" y="3880556"/>
            <a:ext cx="9144000" cy="2520244"/>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fr-FR" dirty="0" smtClean="0">
              <a:solidFill>
                <a:schemeClr val="bg1"/>
              </a:solidFill>
            </a:endParaRPr>
          </a:p>
          <a:p>
            <a:endParaRPr lang="fr-FR" dirty="0" smtClean="0">
              <a:solidFill>
                <a:schemeClr val="bg1"/>
              </a:solidFill>
            </a:endParaRPr>
          </a:p>
          <a:p>
            <a:endParaRPr lang="fr-FR" dirty="0" smtClean="0">
              <a:solidFill>
                <a:schemeClr val="bg1"/>
              </a:solidFill>
            </a:endParaRPr>
          </a:p>
          <a:p>
            <a:r>
              <a:rPr lang="fr-FR" sz="1900" dirty="0" smtClean="0">
                <a:solidFill>
                  <a:schemeClr val="bg1"/>
                </a:solidFill>
              </a:rPr>
              <a:t>Saint Jean de Braye, Châteauroux, Tours, Vendôme. </a:t>
            </a:r>
          </a:p>
          <a:p>
            <a:r>
              <a:rPr lang="fr-FR" sz="1900" dirty="0" smtClean="0">
                <a:solidFill>
                  <a:schemeClr val="bg1"/>
                </a:solidFill>
              </a:rPr>
              <a:t>Jeudi 11 juin  –   Vendredi 12 juin 2015</a:t>
            </a:r>
          </a:p>
          <a:p>
            <a:endParaRPr lang="fr-FR" sz="1500" dirty="0" smtClean="0">
              <a:solidFill>
                <a:schemeClr val="bg1"/>
              </a:solidFill>
            </a:endParaRPr>
          </a:p>
          <a:p>
            <a:r>
              <a:rPr lang="fr-FR" sz="1500" dirty="0" smtClean="0">
                <a:solidFill>
                  <a:schemeClr val="bg1"/>
                </a:solidFill>
              </a:rPr>
              <a:t>Inspection Pédagogique Régionale d’ E.P.S. </a:t>
            </a:r>
          </a:p>
          <a:p>
            <a:r>
              <a:rPr lang="fr-FR" sz="1500" dirty="0" smtClean="0">
                <a:solidFill>
                  <a:schemeClr val="bg1"/>
                </a:solidFill>
              </a:rPr>
              <a:t>Académie d’Orléans-Tours. </a:t>
            </a:r>
          </a:p>
        </p:txBody>
      </p:sp>
    </p:spTree>
    <p:extLst>
      <p:ext uri="{BB962C8B-B14F-4D97-AF65-F5344CB8AC3E}">
        <p14:creationId xmlns:p14="http://schemas.microsoft.com/office/powerpoint/2010/main" val="3441027730"/>
      </p:ext>
    </p:extLst>
  </p:cSld>
  <p:clrMapOvr>
    <a:masterClrMapping/>
  </p:clrMapOvr>
  <p:transition spd="med">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4000" y="135593"/>
            <a:ext cx="8621025" cy="954107"/>
          </a:xfrm>
          <a:prstGeom prst="rect">
            <a:avLst/>
          </a:prstGeom>
        </p:spPr>
        <p:txBody>
          <a:bodyPr wrap="square">
            <a:spAutoFit/>
          </a:bodyPr>
          <a:lstStyle/>
          <a:p>
            <a:pPr marL="0" lvl="4" indent="0" algn="ctr">
              <a:buNone/>
            </a:pPr>
            <a:r>
              <a:rPr lang="fr-FR" sz="2800" b="1" dirty="0" smtClean="0">
                <a:solidFill>
                  <a:schemeClr val="bg1"/>
                </a:solidFill>
                <a:effectLst>
                  <a:outerShdw blurRad="38100" dist="38100" dir="2700000" algn="tl">
                    <a:srgbClr val="000000">
                      <a:alpha val="43137"/>
                    </a:srgbClr>
                  </a:outerShdw>
                </a:effectLst>
                <a:latin typeface="Arial Black" pitchFamily="34" charset="0"/>
                <a:ea typeface="+mj-ea"/>
                <a:cs typeface="+mj-cs"/>
                <a:sym typeface="Wingdings"/>
              </a:rPr>
              <a:t>Évolution du différentiel des notes entre les filles et les garçons au </a:t>
            </a:r>
            <a:r>
              <a:rPr lang="fr-FR" sz="2800" b="1" u="sng" dirty="0" smtClean="0">
                <a:solidFill>
                  <a:srgbClr val="FFFF00"/>
                </a:solidFill>
                <a:effectLst>
                  <a:outerShdw blurRad="38100" dist="38100" dir="2700000" algn="tl">
                    <a:srgbClr val="000000">
                      <a:alpha val="43137"/>
                    </a:srgbClr>
                  </a:outerShdw>
                </a:effectLst>
                <a:latin typeface="Arial Black" pitchFamily="34" charset="0"/>
                <a:ea typeface="+mj-ea"/>
                <a:cs typeface="+mj-cs"/>
                <a:sym typeface="Wingdings"/>
              </a:rPr>
              <a:t>Bac Pro :  </a:t>
            </a:r>
            <a:endParaRPr lang="fr-FR" sz="2800" b="1" u="sng" dirty="0">
              <a:solidFill>
                <a:srgbClr val="FFFF00"/>
              </a:solidFill>
              <a:effectLst>
                <a:outerShdw blurRad="38100" dist="38100" dir="2700000" algn="tl">
                  <a:srgbClr val="000000">
                    <a:alpha val="43137"/>
                  </a:srgbClr>
                </a:outerShdw>
              </a:effectLst>
              <a:latin typeface="Arial Black" pitchFamily="34" charset="0"/>
              <a:ea typeface="+mj-ea"/>
              <a:cs typeface="+mj-cs"/>
            </a:endParaRPr>
          </a:p>
        </p:txBody>
      </p:sp>
      <p:sp>
        <p:nvSpPr>
          <p:cNvPr id="3" name="Rectangle 2"/>
          <p:cNvSpPr/>
          <p:nvPr/>
        </p:nvSpPr>
        <p:spPr>
          <a:xfrm>
            <a:off x="0" y="3628897"/>
            <a:ext cx="9044430" cy="1661993"/>
          </a:xfrm>
          <a:prstGeom prst="rect">
            <a:avLst/>
          </a:prstGeom>
        </p:spPr>
        <p:txBody>
          <a:bodyPr wrap="square">
            <a:spAutoFit/>
          </a:bodyPr>
          <a:lstStyle/>
          <a:p>
            <a:r>
              <a:rPr lang="fr-FR" sz="2400" b="1" u="sng" dirty="0" smtClean="0">
                <a:solidFill>
                  <a:schemeClr val="bg1"/>
                </a:solidFill>
                <a:effectLst>
                  <a:outerShdw blurRad="38100" dist="38100" dir="2700000" algn="tl">
                    <a:srgbClr val="000000">
                      <a:alpha val="43137"/>
                    </a:srgbClr>
                  </a:outerShdw>
                </a:effectLst>
                <a:latin typeface="Arial Black" pitchFamily="34" charset="0"/>
                <a:sym typeface="Wingdings"/>
              </a:rPr>
              <a:t>Constats : </a:t>
            </a:r>
          </a:p>
          <a:p>
            <a:r>
              <a:rPr lang="fr-FR" sz="2000" dirty="0" smtClean="0">
                <a:solidFill>
                  <a:schemeClr val="bg1"/>
                </a:solidFill>
                <a:sym typeface="Wingdings"/>
              </a:rPr>
              <a:t>- Une augmentation de 0,52 point pour les filles en 5 sessions </a:t>
            </a:r>
            <a:endParaRPr lang="fr-FR" sz="2000" b="1" dirty="0">
              <a:solidFill>
                <a:srgbClr val="FFFF00"/>
              </a:solidFill>
              <a:sym typeface="Wingdings"/>
            </a:endParaRPr>
          </a:p>
          <a:p>
            <a:r>
              <a:rPr lang="fr-FR" sz="1900" b="1" dirty="0" smtClean="0">
                <a:solidFill>
                  <a:srgbClr val="FFFF00"/>
                </a:solidFill>
                <a:sym typeface="Wingdings"/>
              </a:rPr>
              <a:t>- Un différentiel qui s’est stabilisé cette année, dans une dynamique positive engagée depuis 5 ans. </a:t>
            </a:r>
          </a:p>
          <a:p>
            <a:endParaRPr lang="fr-FR" sz="2000" dirty="0">
              <a:solidFill>
                <a:schemeClr val="bg1"/>
              </a:solidFill>
              <a:sym typeface="Wingdings"/>
            </a:endParaRPr>
          </a:p>
        </p:txBody>
      </p:sp>
      <p:graphicFrame>
        <p:nvGraphicFramePr>
          <p:cNvPr id="4" name="Tableau 3"/>
          <p:cNvGraphicFramePr>
            <a:graphicFrameLocks noGrp="1"/>
          </p:cNvGraphicFramePr>
          <p:nvPr>
            <p:extLst>
              <p:ext uri="{D42A27DB-BD31-4B8C-83A1-F6EECF244321}">
                <p14:modId xmlns:p14="http://schemas.microsoft.com/office/powerpoint/2010/main" val="1584543773"/>
              </p:ext>
            </p:extLst>
          </p:nvPr>
        </p:nvGraphicFramePr>
        <p:xfrm>
          <a:off x="194236" y="1413715"/>
          <a:ext cx="8790429" cy="1864975"/>
        </p:xfrm>
        <a:graphic>
          <a:graphicData uri="http://schemas.openxmlformats.org/drawingml/2006/table">
            <a:tbl>
              <a:tblPr firstRow="1" bandRow="1">
                <a:tableStyleId>{5C22544A-7EE6-4342-B048-85BDC9FD1C3A}</a:tableStyleId>
              </a:tblPr>
              <a:tblGrid>
                <a:gridCol w="4339719"/>
                <a:gridCol w="902592"/>
                <a:gridCol w="766155"/>
                <a:gridCol w="850116"/>
                <a:gridCol w="881603"/>
                <a:gridCol w="1050244"/>
              </a:tblGrid>
              <a:tr h="370840">
                <a:tc>
                  <a:txBody>
                    <a:bodyPr/>
                    <a:lstStyle/>
                    <a:p>
                      <a:endParaRPr lang="fr-F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t>2011</a:t>
                      </a:r>
                      <a:endParaRPr lang="fr-FR"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t>2012</a:t>
                      </a:r>
                      <a:endParaRPr lang="fr-FR"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t>2013</a:t>
                      </a:r>
                      <a:endParaRPr lang="fr-FR"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t>2014</a:t>
                      </a:r>
                      <a:endParaRPr lang="fr-FR" dirty="0"/>
                    </a:p>
                  </a:txBody>
                  <a:tcPr anchor="ctr"/>
                </a:tc>
                <a:tc>
                  <a:txBody>
                    <a:bodyPr/>
                    <a:lstStyle/>
                    <a:p>
                      <a:pPr algn="ctr"/>
                      <a:r>
                        <a:rPr lang="fr-FR" dirty="0" smtClean="0"/>
                        <a:t>2015</a:t>
                      </a:r>
                      <a:endParaRPr lang="fr-FR" dirty="0"/>
                    </a:p>
                  </a:txBody>
                  <a:tcPr anchor="ctr"/>
                </a:tc>
              </a:tr>
              <a:tr h="38161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1"/>
                          </a:solidFill>
                        </a:rPr>
                        <a:t>Moyenne EPS Bac Pro Filles</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t>12,00</a:t>
                      </a:r>
                      <a:endParaRPr lang="fr-FR"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t>12,23</a:t>
                      </a:r>
                      <a:endParaRPr lang="fr-FR"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t>12,11</a:t>
                      </a:r>
                      <a:endParaRPr lang="fr-FR"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b="1" dirty="0" smtClean="0"/>
                        <a:t>12,50</a:t>
                      </a:r>
                      <a:endParaRPr lang="fr-FR" b="1" dirty="0"/>
                    </a:p>
                  </a:txBody>
                  <a:tcPr anchor="ctr"/>
                </a:tc>
                <a:tc>
                  <a:txBody>
                    <a:bodyPr/>
                    <a:lstStyle/>
                    <a:p>
                      <a:pPr algn="ctr" fontAlgn="ctr"/>
                      <a:r>
                        <a:rPr lang="fr-FR" sz="1800" b="1" i="0" u="none" strike="noStrike" dirty="0" smtClean="0">
                          <a:solidFill>
                            <a:srgbClr val="000000"/>
                          </a:solidFill>
                          <a:effectLst/>
                          <a:latin typeface="+mj-lt"/>
                        </a:rPr>
                        <a:t>12,52</a:t>
                      </a:r>
                      <a:endParaRPr lang="fr-FR" sz="1800" b="1" i="0" u="none" strike="noStrike" dirty="0">
                        <a:solidFill>
                          <a:srgbClr val="000000"/>
                        </a:solidFill>
                        <a:effectLst/>
                        <a:latin typeface="+mj-lt"/>
                      </a:endParaRPr>
                    </a:p>
                  </a:txBody>
                  <a:tcPr marL="0" marR="0" marT="0" marB="0" anchor="ct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1"/>
                          </a:solidFill>
                        </a:rPr>
                        <a:t>Moyenne EPS Bac Pro Garçons</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t>13,16</a:t>
                      </a:r>
                      <a:endParaRPr lang="fr-FR"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t>13,09</a:t>
                      </a:r>
                      <a:endParaRPr lang="fr-FR"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t>13,12</a:t>
                      </a:r>
                      <a:endParaRPr lang="fr-FR"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b="1" dirty="0" smtClean="0"/>
                        <a:t>13,17</a:t>
                      </a:r>
                      <a:endParaRPr lang="fr-FR" b="1" dirty="0"/>
                    </a:p>
                  </a:txBody>
                  <a:tcPr anchor="ctr"/>
                </a:tc>
                <a:tc>
                  <a:txBody>
                    <a:bodyPr/>
                    <a:lstStyle/>
                    <a:p>
                      <a:pPr algn="ctr" fontAlgn="ctr"/>
                      <a:r>
                        <a:rPr lang="fr-FR" sz="1800" b="1" i="0" u="none" strike="noStrike" dirty="0" smtClean="0">
                          <a:solidFill>
                            <a:srgbClr val="000000"/>
                          </a:solidFill>
                          <a:effectLst/>
                          <a:latin typeface="+mj-lt"/>
                        </a:rPr>
                        <a:t>13,16</a:t>
                      </a:r>
                      <a:endParaRPr lang="fr-FR" sz="1800" b="1" i="0" u="none" strike="noStrike" dirty="0">
                        <a:solidFill>
                          <a:srgbClr val="000000"/>
                        </a:solidFill>
                        <a:effectLst/>
                        <a:latin typeface="+mj-lt"/>
                      </a:endParaRPr>
                    </a:p>
                  </a:txBody>
                  <a:tcPr marL="0" marR="0" marT="0" marB="0" anchor="ctr"/>
                </a:tc>
              </a:tr>
              <a:tr h="370840">
                <a:tc>
                  <a:txBody>
                    <a:bodyPr/>
                    <a:lstStyle/>
                    <a:p>
                      <a:pPr algn="ctr"/>
                      <a:r>
                        <a:rPr lang="fr-FR" sz="1800" b="1" dirty="0" smtClean="0">
                          <a:solidFill>
                            <a:schemeClr val="tx1"/>
                          </a:solidFill>
                        </a:rPr>
                        <a:t>Différentiel des notes F / G </a:t>
                      </a:r>
                      <a:r>
                        <a:rPr lang="fr-FR" sz="1800" b="1" baseline="0" dirty="0" smtClean="0">
                          <a:solidFill>
                            <a:schemeClr val="tx1"/>
                          </a:solidFill>
                        </a:rPr>
                        <a:t>sur OT</a:t>
                      </a:r>
                      <a:endParaRPr lang="fr-FR" sz="1800" b="1"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1"/>
                          </a:solidFill>
                        </a:rPr>
                        <a:t>-1,16</a:t>
                      </a:r>
                      <a:endParaRPr lang="fr-FR"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1"/>
                          </a:solidFill>
                        </a:rPr>
                        <a:t>-0,86</a:t>
                      </a:r>
                      <a:endParaRPr lang="fr-FR"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1"/>
                          </a:solidFill>
                        </a:rPr>
                        <a:t>-1,01</a:t>
                      </a:r>
                      <a:endParaRPr lang="fr-FR"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b="1" dirty="0" smtClean="0">
                          <a:solidFill>
                            <a:schemeClr val="tx1"/>
                          </a:solidFill>
                        </a:rPr>
                        <a:t>-0,67</a:t>
                      </a:r>
                      <a:endParaRPr lang="fr-FR" b="1"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rgbClr val="008000"/>
                          </a:solidFill>
                        </a:rPr>
                        <a:t>-0,64</a:t>
                      </a:r>
                      <a:endParaRPr lang="fr-FR" sz="1800" b="1" dirty="0">
                        <a:solidFill>
                          <a:srgbClr val="008000"/>
                        </a:solidFill>
                      </a:endParaRPr>
                    </a:p>
                  </a:txBody>
                  <a:tcPr anchor="ctr"/>
                </a:tc>
              </a:tr>
              <a:tr h="370840">
                <a:tc>
                  <a:txBody>
                    <a:bodyPr/>
                    <a:lstStyle/>
                    <a:p>
                      <a:pPr algn="ctr"/>
                      <a:r>
                        <a:rPr lang="fr-FR" sz="1800" b="1" dirty="0" smtClean="0">
                          <a:solidFill>
                            <a:schemeClr val="tx1"/>
                          </a:solidFill>
                        </a:rPr>
                        <a:t>Différentiel des notes F / G </a:t>
                      </a:r>
                      <a:r>
                        <a:rPr lang="fr-FR" sz="1800" b="1" baseline="0" dirty="0" smtClean="0">
                          <a:solidFill>
                            <a:srgbClr val="FF0000"/>
                          </a:solidFill>
                        </a:rPr>
                        <a:t>au national.</a:t>
                      </a:r>
                      <a:endParaRPr lang="fr-FR" sz="1800" b="1" dirty="0" smtClean="0">
                        <a:solidFill>
                          <a:srgbClr val="FF0000"/>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1"/>
                          </a:solidFill>
                        </a:rPr>
                        <a:t>-1,04</a:t>
                      </a:r>
                      <a:endParaRPr lang="fr-FR"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1"/>
                          </a:solidFill>
                        </a:rPr>
                        <a:t>-0,95</a:t>
                      </a:r>
                      <a:endParaRPr lang="fr-FR" dirty="0">
                        <a:solidFill>
                          <a:schemeClr val="tx1"/>
                        </a:solidFill>
                      </a:endParaRPr>
                    </a:p>
                  </a:txBody>
                  <a:tcPr anchor="ctr"/>
                </a:tc>
                <a:tc>
                  <a:txBody>
                    <a:bodyPr/>
                    <a:lstStyle/>
                    <a:p>
                      <a:pPr algn="ctr"/>
                      <a:r>
                        <a:rPr lang="fr-FR" b="1" dirty="0" smtClean="0">
                          <a:solidFill>
                            <a:schemeClr val="tx1"/>
                          </a:solidFill>
                        </a:rPr>
                        <a:t>- 0,95</a:t>
                      </a:r>
                      <a:endParaRPr lang="fr-FR" b="1" dirty="0">
                        <a:solidFill>
                          <a:schemeClr val="tx1"/>
                        </a:solidFill>
                      </a:endParaRPr>
                    </a:p>
                  </a:txBody>
                  <a:tcPr anchor="ctr"/>
                </a:tc>
                <a:tc>
                  <a:txBody>
                    <a:bodyPr/>
                    <a:lstStyle/>
                    <a:p>
                      <a:pPr algn="ctr"/>
                      <a:r>
                        <a:rPr lang="fr-FR" b="1" dirty="0" smtClean="0">
                          <a:solidFill>
                            <a:schemeClr val="tx1"/>
                          </a:solidFill>
                        </a:rPr>
                        <a:t>- 0,72</a:t>
                      </a:r>
                      <a:endParaRPr lang="fr-FR" b="1" dirty="0">
                        <a:solidFill>
                          <a:schemeClr val="tx1"/>
                        </a:solidFill>
                      </a:endParaRPr>
                    </a:p>
                  </a:txBody>
                  <a:tcPr anchor="ctr"/>
                </a:tc>
                <a:tc>
                  <a:txBody>
                    <a:bodyPr/>
                    <a:lstStyle/>
                    <a:p>
                      <a:pPr algn="ctr" fontAlgn="ctr"/>
                      <a:r>
                        <a:rPr lang="fr-FR" sz="1800" b="1" i="0" u="none" strike="noStrike" dirty="0" smtClean="0">
                          <a:solidFill>
                            <a:srgbClr val="FF33E4"/>
                          </a:solidFill>
                          <a:effectLst/>
                          <a:latin typeface="+mj-lt"/>
                        </a:rPr>
                        <a:t>?</a:t>
                      </a:r>
                      <a:endParaRPr lang="fr-FR" sz="1800" b="1" i="0" u="none" strike="noStrike" dirty="0">
                        <a:solidFill>
                          <a:srgbClr val="FF33E4"/>
                        </a:solidFill>
                        <a:effectLst/>
                        <a:latin typeface="+mj-lt"/>
                      </a:endParaRPr>
                    </a:p>
                  </a:txBody>
                  <a:tcPr marL="0" marR="0" marT="0" marB="0" anchor="ctr"/>
                </a:tc>
              </a:tr>
            </a:tbl>
          </a:graphicData>
        </a:graphic>
      </p:graphicFrame>
    </p:spTree>
    <p:extLst>
      <p:ext uri="{BB962C8B-B14F-4D97-AF65-F5344CB8AC3E}">
        <p14:creationId xmlns:p14="http://schemas.microsoft.com/office/powerpoint/2010/main" val="77957733"/>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3717"/>
            <a:ext cx="9144000" cy="1143000"/>
          </a:xfrm>
        </p:spPr>
        <p:txBody>
          <a:bodyPr>
            <a:normAutofit fontScale="90000"/>
          </a:bodyPr>
          <a:lstStyle/>
          <a:p>
            <a:r>
              <a:rPr lang="fr-FR" dirty="0" smtClean="0">
                <a:solidFill>
                  <a:schemeClr val="bg1"/>
                </a:solidFill>
              </a:rPr>
              <a:t>Moyennes des notes </a:t>
            </a:r>
            <a:r>
              <a:rPr lang="fr-FR" dirty="0">
                <a:solidFill>
                  <a:schemeClr val="bg1"/>
                </a:solidFill>
              </a:rPr>
              <a:t>p</a:t>
            </a:r>
            <a:r>
              <a:rPr lang="fr-FR" dirty="0" smtClean="0">
                <a:solidFill>
                  <a:schemeClr val="bg1"/>
                </a:solidFill>
              </a:rPr>
              <a:t>ar CP en </a:t>
            </a:r>
            <a:r>
              <a:rPr lang="fr-FR" u="sng" dirty="0" smtClean="0">
                <a:solidFill>
                  <a:srgbClr val="FFFF00"/>
                </a:solidFill>
              </a:rPr>
              <a:t>CAP BEP </a:t>
            </a:r>
            <a:r>
              <a:rPr lang="fr-FR" dirty="0" smtClean="0">
                <a:solidFill>
                  <a:schemeClr val="bg1"/>
                </a:solidFill>
              </a:rPr>
              <a:t>et différentiel</a:t>
            </a:r>
            <a:r>
              <a:rPr lang="fr-FR" dirty="0">
                <a:solidFill>
                  <a:schemeClr val="bg1"/>
                </a:solidFill>
              </a:rPr>
              <a:t> </a:t>
            </a:r>
            <a:r>
              <a:rPr lang="fr-FR" dirty="0" smtClean="0">
                <a:solidFill>
                  <a:schemeClr val="bg1"/>
                </a:solidFill>
              </a:rPr>
              <a:t>: *</a:t>
            </a:r>
            <a:endParaRPr lang="fr-FR" dirty="0">
              <a:solidFill>
                <a:schemeClr val="bg1"/>
              </a:solidFill>
            </a:endParaRPr>
          </a:p>
        </p:txBody>
      </p:sp>
      <p:graphicFrame>
        <p:nvGraphicFramePr>
          <p:cNvPr id="7" name="Tableau 6"/>
          <p:cNvGraphicFramePr>
            <a:graphicFrameLocks noGrp="1"/>
          </p:cNvGraphicFramePr>
          <p:nvPr>
            <p:extLst>
              <p:ext uri="{D42A27DB-BD31-4B8C-83A1-F6EECF244321}">
                <p14:modId xmlns:p14="http://schemas.microsoft.com/office/powerpoint/2010/main" val="4271957542"/>
              </p:ext>
            </p:extLst>
          </p:nvPr>
        </p:nvGraphicFramePr>
        <p:xfrm>
          <a:off x="179293" y="1325429"/>
          <a:ext cx="8721122" cy="5337980"/>
        </p:xfrm>
        <a:graphic>
          <a:graphicData uri="http://schemas.openxmlformats.org/drawingml/2006/table">
            <a:tbl>
              <a:tblPr>
                <a:tableStyleId>{5C22544A-7EE6-4342-B048-85BDC9FD1C3A}</a:tableStyleId>
              </a:tblPr>
              <a:tblGrid>
                <a:gridCol w="2292516"/>
                <a:gridCol w="1545968"/>
                <a:gridCol w="1892807"/>
                <a:gridCol w="1665169"/>
                <a:gridCol w="1324662"/>
              </a:tblGrid>
              <a:tr h="623420">
                <a:tc rowSpan="2">
                  <a:txBody>
                    <a:bodyPr/>
                    <a:lstStyle/>
                    <a:p>
                      <a:pPr algn="ctr" fontAlgn="b"/>
                      <a:endParaRPr lang="fr-FR" sz="2400" b="0" i="0" u="none" strike="noStrike" dirty="0">
                        <a:effectLst/>
                        <a:latin typeface="Arial"/>
                      </a:endParaRPr>
                    </a:p>
                  </a:txBody>
                  <a:tcPr marL="0" marR="0" marT="0" marB="0" anchor="ctr"/>
                </a:tc>
                <a:tc rowSpan="3">
                  <a:txBody>
                    <a:bodyPr/>
                    <a:lstStyle/>
                    <a:p>
                      <a:pPr algn="ctr" fontAlgn="b"/>
                      <a:r>
                        <a:rPr lang="fr-FR" sz="2400" b="0" i="0" u="none" strike="noStrike" dirty="0" smtClean="0">
                          <a:effectLst/>
                          <a:latin typeface="Arial"/>
                        </a:rPr>
                        <a:t>Moyenne</a:t>
                      </a:r>
                      <a:endParaRPr lang="fr-FR" sz="2400" b="0" i="0" u="none" strike="noStrike" dirty="0">
                        <a:effectLst/>
                        <a:latin typeface="Arial"/>
                      </a:endParaRPr>
                    </a:p>
                  </a:txBody>
                  <a:tcPr marL="0" marR="0" marT="0" marB="0">
                    <a:solidFill>
                      <a:srgbClr val="FFFFFF"/>
                    </a:solidFill>
                  </a:tcPr>
                </a:tc>
                <a:tc>
                  <a:txBody>
                    <a:bodyPr/>
                    <a:lstStyle/>
                    <a:p>
                      <a:pPr algn="l" fontAlgn="b"/>
                      <a:r>
                        <a:rPr lang="fr-FR" sz="2400" u="none" strike="noStrike" dirty="0" smtClean="0">
                          <a:effectLst/>
                        </a:rPr>
                        <a:t>   G</a:t>
                      </a:r>
                      <a:endParaRPr lang="fr-FR" sz="2400" b="0" i="0" u="none" strike="noStrike" dirty="0">
                        <a:effectLst/>
                        <a:latin typeface="Arial"/>
                      </a:endParaRPr>
                    </a:p>
                  </a:txBody>
                  <a:tcPr marL="0" marR="0" marT="0" marB="0" anchor="ctr">
                    <a:solidFill>
                      <a:srgbClr val="4EAFB6"/>
                    </a:solidFill>
                  </a:tcPr>
                </a:tc>
                <a:tc>
                  <a:txBody>
                    <a:bodyPr/>
                    <a:lstStyle/>
                    <a:p>
                      <a:pPr algn="l" fontAlgn="b"/>
                      <a:r>
                        <a:rPr lang="fr-FR" sz="2400" u="none" strike="noStrike" dirty="0" smtClean="0">
                          <a:effectLst/>
                        </a:rPr>
                        <a:t>  F</a:t>
                      </a:r>
                      <a:endParaRPr lang="fr-FR" sz="2400" b="0" i="0" u="none" strike="noStrike" dirty="0">
                        <a:effectLst/>
                        <a:latin typeface="Arial"/>
                      </a:endParaRPr>
                    </a:p>
                  </a:txBody>
                  <a:tcPr marL="0" marR="0" marT="0" marB="0" anchor="ctr">
                    <a:solidFill>
                      <a:srgbClr val="F2ADA8"/>
                    </a:solidFill>
                  </a:tcPr>
                </a:tc>
                <a:tc rowSpan="3">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fr-FR" sz="1800" b="1" dirty="0" smtClean="0">
                          <a:solidFill>
                            <a:schemeClr val="tx2"/>
                          </a:solidFill>
                        </a:rPr>
                        <a:t>Différentiel de moyenne</a:t>
                      </a:r>
                    </a:p>
                    <a:p>
                      <a:pPr marL="0" marR="0" indent="0" algn="ctr" defTabSz="914400" rtl="0" eaLnBrk="1" fontAlgn="b" latinLnBrk="0" hangingPunct="1">
                        <a:lnSpc>
                          <a:spcPct val="100000"/>
                        </a:lnSpc>
                        <a:spcBef>
                          <a:spcPts val="0"/>
                        </a:spcBef>
                        <a:spcAft>
                          <a:spcPts val="0"/>
                        </a:spcAft>
                        <a:buClrTx/>
                        <a:buSzTx/>
                        <a:buFontTx/>
                        <a:buNone/>
                        <a:tabLst/>
                        <a:defRPr/>
                      </a:pPr>
                      <a:endParaRPr lang="fr-FR" sz="1800" b="1" dirty="0" smtClean="0">
                        <a:solidFill>
                          <a:schemeClr val="tx2"/>
                        </a:solidFill>
                      </a:endParaRPr>
                    </a:p>
                  </a:txBody>
                  <a:tcPr marL="0" marR="0" marT="0" marB="0" anchor="ctr"/>
                </a:tc>
              </a:tr>
              <a:tr h="83151">
                <a:tc vMerge="1">
                  <a:txBody>
                    <a:bodyPr/>
                    <a:lstStyle/>
                    <a:p>
                      <a:pPr algn="ctr" fontAlgn="b"/>
                      <a:endParaRPr lang="fr-FR" sz="2400" b="0" i="0" u="none" strike="noStrike" dirty="0">
                        <a:effectLst/>
                        <a:latin typeface="Arial"/>
                      </a:endParaRPr>
                    </a:p>
                  </a:txBody>
                  <a:tcPr marL="0" marR="0" marT="0" marB="0" anchor="ctr"/>
                </a:tc>
                <a:tc vMerge="1">
                  <a:txBody>
                    <a:bodyPr/>
                    <a:lstStyle/>
                    <a:p>
                      <a:pPr algn="ctr" fontAlgn="b"/>
                      <a:endParaRPr lang="fr-FR" sz="2400" b="0" i="0" u="none" strike="noStrike" dirty="0">
                        <a:effectLst/>
                        <a:latin typeface="Arial"/>
                      </a:endParaRPr>
                    </a:p>
                  </a:txBody>
                  <a:tcPr marL="0" marR="0" marT="0" marB="0" anchor="ctr">
                    <a:solidFill>
                      <a:srgbClr val="FFFFFF"/>
                    </a:solidFill>
                  </a:tcPr>
                </a:tc>
                <a:tc rowSpan="2">
                  <a:txBody>
                    <a:bodyPr/>
                    <a:lstStyle/>
                    <a:p>
                      <a:pPr algn="ctr" fontAlgn="b"/>
                      <a:r>
                        <a:rPr lang="fr-FR" sz="2400" b="0" i="0" u="none" strike="noStrike" dirty="0" err="1" smtClean="0">
                          <a:effectLst/>
                          <a:latin typeface="Arial"/>
                        </a:rPr>
                        <a:t>Moy</a:t>
                      </a:r>
                      <a:endParaRPr lang="fr-FR" sz="2400" b="0" i="0" u="none" strike="noStrike" dirty="0">
                        <a:effectLst/>
                        <a:latin typeface="Arial"/>
                      </a:endParaRPr>
                    </a:p>
                  </a:txBody>
                  <a:tcPr marL="0" marR="0" marT="0" marB="0" anchor="ctr">
                    <a:solidFill>
                      <a:srgbClr val="4EAFB6"/>
                    </a:solidFill>
                  </a:tcPr>
                </a:tc>
                <a:tc rowSpan="2">
                  <a:txBody>
                    <a:bodyPr/>
                    <a:lstStyle/>
                    <a:p>
                      <a:pPr algn="ctr" fontAlgn="b"/>
                      <a:r>
                        <a:rPr lang="fr-FR" sz="2400" b="0" i="0" u="none" strike="noStrike" dirty="0" err="1" smtClean="0">
                          <a:effectLst/>
                          <a:latin typeface="Arial"/>
                        </a:rPr>
                        <a:t>Moy</a:t>
                      </a:r>
                      <a:endParaRPr lang="fr-FR" sz="2400" b="0" i="0" u="none" strike="noStrike" dirty="0">
                        <a:effectLst/>
                        <a:latin typeface="Arial"/>
                      </a:endParaRPr>
                    </a:p>
                  </a:txBody>
                  <a:tcPr marL="0" marR="0" marT="0" marB="0" anchor="ctr">
                    <a:solidFill>
                      <a:srgbClr val="F2ADA8"/>
                    </a:solidFill>
                  </a:tcPr>
                </a:tc>
                <a:tc v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fr-FR" sz="1800" b="1" dirty="0" smtClean="0">
                        <a:solidFill>
                          <a:schemeClr val="tx2"/>
                        </a:solidFill>
                      </a:endParaRPr>
                    </a:p>
                  </a:txBody>
                  <a:tcPr marL="0" marR="0" marT="0" marB="0" anchor="ctr"/>
                </a:tc>
              </a:tr>
              <a:tr h="540269">
                <a:tc>
                  <a:txBody>
                    <a:bodyPr/>
                    <a:lstStyle/>
                    <a:p>
                      <a:endParaRPr lang="fr-FR" dirty="0"/>
                    </a:p>
                  </a:txBody>
                  <a:tcPr marL="0" marR="0" marT="0" marB="0" anchor="ct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r>
              <a:tr h="818228">
                <a:tc>
                  <a:txBody>
                    <a:bodyPr/>
                    <a:lstStyle/>
                    <a:p>
                      <a:pPr algn="ctr" fontAlgn="b"/>
                      <a:r>
                        <a:rPr lang="fr-FR" sz="2400" b="1" u="none" strike="noStrike" dirty="0" smtClean="0">
                          <a:effectLst/>
                        </a:rPr>
                        <a:t>CP1</a:t>
                      </a:r>
                    </a:p>
                    <a:p>
                      <a:pPr marL="0" marR="0" indent="0" algn="ctr" defTabSz="914400" rtl="0" eaLnBrk="1" fontAlgn="b" latinLnBrk="0" hangingPunct="1">
                        <a:lnSpc>
                          <a:spcPct val="100000"/>
                        </a:lnSpc>
                        <a:spcBef>
                          <a:spcPts val="0"/>
                        </a:spcBef>
                        <a:spcAft>
                          <a:spcPts val="0"/>
                        </a:spcAft>
                        <a:buClrTx/>
                        <a:buSzTx/>
                        <a:buFontTx/>
                        <a:buNone/>
                        <a:tabLst/>
                        <a:defRPr/>
                      </a:pPr>
                      <a:r>
                        <a:rPr lang="fr-FR" sz="1200" b="1" i="1" u="none" strike="noStrike" dirty="0" smtClean="0">
                          <a:solidFill>
                            <a:srgbClr val="0000FF"/>
                          </a:solidFill>
                          <a:effectLst/>
                          <a:latin typeface="Arial"/>
                        </a:rPr>
                        <a:t>Moyenne 2014</a:t>
                      </a:r>
                    </a:p>
                  </a:txBody>
                  <a:tcPr marL="0" marR="0" marT="0" marB="0" anchor="ctr">
                    <a:solidFill>
                      <a:schemeClr val="bg1">
                        <a:lumMod val="85000"/>
                      </a:schemeClr>
                    </a:solidFill>
                  </a:tcPr>
                </a:tc>
                <a:tc>
                  <a:txBody>
                    <a:bodyPr/>
                    <a:lstStyle/>
                    <a:p>
                      <a:pPr algn="ctr"/>
                      <a:r>
                        <a:rPr lang="fr-FR" sz="2400" b="1" dirty="0" smtClean="0">
                          <a:solidFill>
                            <a:srgbClr val="FF0000"/>
                          </a:solidFill>
                        </a:rPr>
                        <a:t>12,39</a:t>
                      </a:r>
                    </a:p>
                    <a:p>
                      <a:pPr algn="ctr"/>
                      <a:r>
                        <a:rPr lang="fr-FR" sz="1200" b="1" i="1" dirty="0" smtClean="0">
                          <a:solidFill>
                            <a:srgbClr val="3333FF"/>
                          </a:solidFill>
                        </a:rPr>
                        <a:t>12,37</a:t>
                      </a:r>
                      <a:endParaRPr lang="fr-FR" sz="1200" b="1" i="1" dirty="0">
                        <a:solidFill>
                          <a:srgbClr val="3333FF"/>
                        </a:solidFill>
                      </a:endParaRPr>
                    </a:p>
                  </a:txBody>
                  <a:tcPr marL="0" marR="0" marT="0" marB="0" anchor="ctr">
                    <a:solidFill>
                      <a:srgbClr val="FFFFFF"/>
                    </a:solidFill>
                  </a:tcPr>
                </a:tc>
                <a:tc>
                  <a:txBody>
                    <a:bodyPr/>
                    <a:lstStyle/>
                    <a:p>
                      <a:pPr algn="ctr"/>
                      <a:r>
                        <a:rPr lang="fr-FR" sz="2400" b="1" dirty="0" smtClean="0">
                          <a:solidFill>
                            <a:srgbClr val="FF0000"/>
                          </a:solidFill>
                        </a:rPr>
                        <a:t>12,71</a:t>
                      </a:r>
                    </a:p>
                    <a:p>
                      <a:pPr algn="ctr"/>
                      <a:r>
                        <a:rPr lang="fr-FR" sz="1200" b="1" dirty="0" smtClean="0">
                          <a:solidFill>
                            <a:srgbClr val="FF0000"/>
                          </a:solidFill>
                        </a:rPr>
                        <a:t>12,79</a:t>
                      </a:r>
                      <a:endParaRPr lang="fr-FR" sz="1200" b="1" dirty="0">
                        <a:solidFill>
                          <a:srgbClr val="FF0000"/>
                        </a:solidFill>
                      </a:endParaRPr>
                    </a:p>
                  </a:txBody>
                  <a:tcPr marL="0" marR="0" marT="0" marB="0" anchor="ctr">
                    <a:solidFill>
                      <a:srgbClr val="4EAFB6"/>
                    </a:solidFill>
                  </a:tcPr>
                </a:tc>
                <a:tc>
                  <a:txBody>
                    <a:bodyPr/>
                    <a:lstStyle/>
                    <a:p>
                      <a:pPr algn="ctr"/>
                      <a:r>
                        <a:rPr lang="fr-FR" sz="2400" b="1" dirty="0" smtClean="0">
                          <a:solidFill>
                            <a:srgbClr val="FF0000"/>
                          </a:solidFill>
                        </a:rPr>
                        <a:t>11,74</a:t>
                      </a:r>
                    </a:p>
                    <a:p>
                      <a:pPr algn="ctr"/>
                      <a:r>
                        <a:rPr lang="fr-FR" sz="1200" b="1" i="1" dirty="0" smtClean="0">
                          <a:solidFill>
                            <a:srgbClr val="FF0000"/>
                          </a:solidFill>
                        </a:rPr>
                        <a:t>11,46</a:t>
                      </a:r>
                      <a:endParaRPr lang="fr-FR" sz="1200" b="1" i="1" dirty="0">
                        <a:solidFill>
                          <a:srgbClr val="FF0000"/>
                        </a:solidFill>
                      </a:endParaRPr>
                    </a:p>
                  </a:txBody>
                  <a:tcPr marL="0" marR="0" marT="0" marB="0" anchor="ctr">
                    <a:solidFill>
                      <a:srgbClr val="F2ADA8"/>
                    </a:solidFill>
                  </a:tcPr>
                </a:tc>
                <a:tc>
                  <a:txBody>
                    <a:bodyPr/>
                    <a:lstStyle/>
                    <a:p>
                      <a:pPr algn="ctr"/>
                      <a:r>
                        <a:rPr lang="fr-FR" sz="2400" b="1" dirty="0" smtClean="0">
                          <a:solidFill>
                            <a:srgbClr val="FF0000"/>
                          </a:solidFill>
                        </a:rPr>
                        <a:t>-0,97</a:t>
                      </a:r>
                    </a:p>
                    <a:p>
                      <a:pPr algn="ctr"/>
                      <a:r>
                        <a:rPr lang="fr-FR" sz="1200" b="1" i="1" dirty="0" smtClean="0">
                          <a:solidFill>
                            <a:srgbClr val="FF0000"/>
                          </a:solidFill>
                        </a:rPr>
                        <a:t>-1,33</a:t>
                      </a:r>
                      <a:endParaRPr lang="fr-FR" sz="1200" b="1" i="1" dirty="0">
                        <a:solidFill>
                          <a:srgbClr val="FF0000"/>
                        </a:solidFill>
                      </a:endParaRPr>
                    </a:p>
                  </a:txBody>
                  <a:tcPr marL="0" marR="0" marT="0" marB="0" anchor="ctr">
                    <a:solidFill>
                      <a:schemeClr val="bg1">
                        <a:lumMod val="85000"/>
                      </a:schemeClr>
                    </a:solidFill>
                  </a:tcPr>
                </a:tc>
              </a:tr>
              <a:tr h="818228">
                <a:tc>
                  <a:txBody>
                    <a:bodyPr/>
                    <a:lstStyle/>
                    <a:p>
                      <a:pPr algn="ctr" fontAlgn="b"/>
                      <a:r>
                        <a:rPr lang="fr-FR" sz="2400" b="1" u="none" strike="noStrike" dirty="0" smtClean="0">
                          <a:effectLst/>
                        </a:rPr>
                        <a:t>CP2</a:t>
                      </a:r>
                    </a:p>
                    <a:p>
                      <a:pPr marL="0" marR="0" indent="0" algn="ctr" defTabSz="914400" rtl="0" eaLnBrk="1" fontAlgn="b" latinLnBrk="0" hangingPunct="1">
                        <a:lnSpc>
                          <a:spcPct val="100000"/>
                        </a:lnSpc>
                        <a:spcBef>
                          <a:spcPts val="0"/>
                        </a:spcBef>
                        <a:spcAft>
                          <a:spcPts val="0"/>
                        </a:spcAft>
                        <a:buClrTx/>
                        <a:buSzTx/>
                        <a:buFontTx/>
                        <a:buNone/>
                        <a:tabLst/>
                        <a:defRPr/>
                      </a:pPr>
                      <a:r>
                        <a:rPr lang="fr-FR" sz="1200" b="1" i="1" u="none" strike="noStrike" dirty="0" smtClean="0">
                          <a:solidFill>
                            <a:srgbClr val="0000FF"/>
                          </a:solidFill>
                          <a:effectLst/>
                          <a:latin typeface="Arial"/>
                        </a:rPr>
                        <a:t>Moyenne 2014</a:t>
                      </a:r>
                    </a:p>
                  </a:txBody>
                  <a:tcPr marL="0" marR="0" marT="0" marB="0" anchor="ctr">
                    <a:solidFill>
                      <a:schemeClr val="bg1">
                        <a:lumMod val="85000"/>
                      </a:schemeClr>
                    </a:solidFill>
                  </a:tcPr>
                </a:tc>
                <a:tc>
                  <a:txBody>
                    <a:bodyPr/>
                    <a:lstStyle/>
                    <a:p>
                      <a:pPr algn="ctr"/>
                      <a:r>
                        <a:rPr lang="fr-FR" sz="2400" b="1" dirty="0" smtClean="0">
                          <a:solidFill>
                            <a:srgbClr val="0000FF"/>
                          </a:solidFill>
                        </a:rPr>
                        <a:t>12,94</a:t>
                      </a:r>
                    </a:p>
                    <a:p>
                      <a:pPr algn="ctr"/>
                      <a:r>
                        <a:rPr lang="fr-FR" sz="1200" b="1" i="1" dirty="0" smtClean="0">
                          <a:solidFill>
                            <a:srgbClr val="008000"/>
                          </a:solidFill>
                        </a:rPr>
                        <a:t>13,35</a:t>
                      </a:r>
                      <a:endParaRPr lang="fr-FR" sz="1200" b="1" i="1" dirty="0">
                        <a:solidFill>
                          <a:srgbClr val="008000"/>
                        </a:solidFill>
                      </a:endParaRPr>
                    </a:p>
                  </a:txBody>
                  <a:tcPr marL="0" marR="0" marT="0" marB="0" anchor="ctr">
                    <a:solidFill>
                      <a:schemeClr val="bg1"/>
                    </a:solidFill>
                  </a:tcPr>
                </a:tc>
                <a:tc>
                  <a:txBody>
                    <a:bodyPr/>
                    <a:lstStyle/>
                    <a:p>
                      <a:pPr algn="ctr"/>
                      <a:r>
                        <a:rPr lang="fr-FR" sz="2400" b="1" dirty="0" smtClean="0">
                          <a:solidFill>
                            <a:srgbClr val="008000"/>
                          </a:solidFill>
                        </a:rPr>
                        <a:t>13,46</a:t>
                      </a:r>
                    </a:p>
                    <a:p>
                      <a:pPr algn="ctr"/>
                      <a:r>
                        <a:rPr lang="fr-FR" sz="1200" b="1" i="1" dirty="0" smtClean="0">
                          <a:solidFill>
                            <a:srgbClr val="008000"/>
                          </a:solidFill>
                        </a:rPr>
                        <a:t>13,93</a:t>
                      </a:r>
                      <a:endParaRPr lang="fr-FR" sz="1200" b="1" i="1" dirty="0">
                        <a:solidFill>
                          <a:srgbClr val="008000"/>
                        </a:solidFill>
                      </a:endParaRPr>
                    </a:p>
                  </a:txBody>
                  <a:tcPr marL="0" marR="0" marT="0" marB="0" anchor="ctr">
                    <a:solidFill>
                      <a:srgbClr val="4EAFB6"/>
                    </a:solidFill>
                  </a:tcPr>
                </a:tc>
                <a:tc>
                  <a:txBody>
                    <a:bodyPr/>
                    <a:lstStyle/>
                    <a:p>
                      <a:pPr algn="ctr"/>
                      <a:r>
                        <a:rPr lang="fr-FR" sz="2400" b="1" dirty="0" smtClean="0">
                          <a:solidFill>
                            <a:srgbClr val="0000FF"/>
                          </a:solidFill>
                        </a:rPr>
                        <a:t>12,22</a:t>
                      </a:r>
                    </a:p>
                    <a:p>
                      <a:pPr algn="ctr"/>
                      <a:r>
                        <a:rPr lang="fr-FR" sz="1200" b="1" i="1" dirty="0" smtClean="0">
                          <a:solidFill>
                            <a:srgbClr val="0000FF"/>
                          </a:solidFill>
                        </a:rPr>
                        <a:t>12,57</a:t>
                      </a:r>
                      <a:endParaRPr lang="fr-FR" sz="1200" b="1" i="1" dirty="0">
                        <a:solidFill>
                          <a:srgbClr val="0000FF"/>
                        </a:solidFill>
                      </a:endParaRPr>
                    </a:p>
                  </a:txBody>
                  <a:tcPr marL="0" marR="0" marT="0" marB="0" anchor="ctr">
                    <a:solidFill>
                      <a:schemeClr val="accent2">
                        <a:lumMod val="60000"/>
                        <a:lumOff val="40000"/>
                      </a:schemeClr>
                    </a:solidFill>
                  </a:tcPr>
                </a:tc>
                <a:tc>
                  <a:txBody>
                    <a:bodyPr/>
                    <a:lstStyle/>
                    <a:p>
                      <a:pPr algn="ctr"/>
                      <a:r>
                        <a:rPr lang="fr-FR" sz="2400" b="1" dirty="0" smtClean="0">
                          <a:solidFill>
                            <a:srgbClr val="FF0000"/>
                          </a:solidFill>
                        </a:rPr>
                        <a:t>-1,24</a:t>
                      </a:r>
                    </a:p>
                    <a:p>
                      <a:pPr algn="ctr"/>
                      <a:r>
                        <a:rPr lang="fr-FR" sz="1200" b="1" i="1" dirty="0" smtClean="0">
                          <a:solidFill>
                            <a:srgbClr val="FF0000"/>
                          </a:solidFill>
                        </a:rPr>
                        <a:t>-1,36</a:t>
                      </a:r>
                      <a:endParaRPr lang="fr-FR" sz="1200" b="1" i="1" dirty="0">
                        <a:solidFill>
                          <a:srgbClr val="FF0000"/>
                        </a:solidFill>
                      </a:endParaRPr>
                    </a:p>
                  </a:txBody>
                  <a:tcPr marL="0" marR="0" marT="0" marB="0" anchor="ctr">
                    <a:solidFill>
                      <a:schemeClr val="bg1">
                        <a:lumMod val="85000"/>
                      </a:schemeClr>
                    </a:solidFill>
                  </a:tcPr>
                </a:tc>
              </a:tr>
              <a:tr h="818228">
                <a:tc>
                  <a:txBody>
                    <a:bodyPr/>
                    <a:lstStyle/>
                    <a:p>
                      <a:pPr algn="ctr" fontAlgn="b"/>
                      <a:r>
                        <a:rPr lang="fr-FR" sz="2400" b="1" u="none" strike="noStrike" dirty="0" smtClean="0">
                          <a:effectLst/>
                        </a:rPr>
                        <a:t>CP3</a:t>
                      </a:r>
                    </a:p>
                    <a:p>
                      <a:pPr marL="0" marR="0" indent="0" algn="ctr" defTabSz="914400" rtl="0" eaLnBrk="1" fontAlgn="b" latinLnBrk="0" hangingPunct="1">
                        <a:lnSpc>
                          <a:spcPct val="100000"/>
                        </a:lnSpc>
                        <a:spcBef>
                          <a:spcPts val="0"/>
                        </a:spcBef>
                        <a:spcAft>
                          <a:spcPts val="0"/>
                        </a:spcAft>
                        <a:buClrTx/>
                        <a:buSzTx/>
                        <a:buFontTx/>
                        <a:buNone/>
                        <a:tabLst/>
                        <a:defRPr/>
                      </a:pPr>
                      <a:r>
                        <a:rPr lang="fr-FR" sz="1200" b="1" i="1" u="none" strike="noStrike" dirty="0" smtClean="0">
                          <a:solidFill>
                            <a:srgbClr val="0000FF"/>
                          </a:solidFill>
                          <a:effectLst/>
                          <a:latin typeface="Arial"/>
                        </a:rPr>
                        <a:t>Moyenne 2014</a:t>
                      </a:r>
                    </a:p>
                  </a:txBody>
                  <a:tcPr marL="0" marR="0" marT="0" marB="0" anchor="ctr">
                    <a:solidFill>
                      <a:schemeClr val="bg1">
                        <a:lumMod val="85000"/>
                      </a:schemeClr>
                    </a:solidFill>
                  </a:tcPr>
                </a:tc>
                <a:tc>
                  <a:txBody>
                    <a:bodyPr/>
                    <a:lstStyle/>
                    <a:p>
                      <a:pPr algn="ctr"/>
                      <a:r>
                        <a:rPr lang="fr-FR" sz="2400" b="1" dirty="0" smtClean="0">
                          <a:solidFill>
                            <a:srgbClr val="0000FF"/>
                          </a:solidFill>
                        </a:rPr>
                        <a:t>12,94</a:t>
                      </a:r>
                    </a:p>
                    <a:p>
                      <a:pPr algn="ctr"/>
                      <a:r>
                        <a:rPr lang="fr-FR" sz="1200" b="1" i="1" dirty="0" smtClean="0">
                          <a:solidFill>
                            <a:srgbClr val="3333FF"/>
                          </a:solidFill>
                        </a:rPr>
                        <a:t>12,60</a:t>
                      </a:r>
                      <a:endParaRPr lang="fr-FR" sz="1200" b="1" i="1" dirty="0">
                        <a:solidFill>
                          <a:srgbClr val="3333FF"/>
                        </a:solidFill>
                      </a:endParaRPr>
                    </a:p>
                  </a:txBody>
                  <a:tcPr marL="0" marR="0" marT="0" marB="0" anchor="ctr">
                    <a:solidFill>
                      <a:srgbClr val="FFFFFF"/>
                    </a:solidFill>
                  </a:tcPr>
                </a:tc>
                <a:tc>
                  <a:txBody>
                    <a:bodyPr/>
                    <a:lstStyle/>
                    <a:p>
                      <a:pPr algn="ctr"/>
                      <a:r>
                        <a:rPr lang="fr-FR" sz="2400" b="1" dirty="0" smtClean="0">
                          <a:solidFill>
                            <a:srgbClr val="FF0000"/>
                          </a:solidFill>
                        </a:rPr>
                        <a:t>12,7</a:t>
                      </a:r>
                    </a:p>
                    <a:p>
                      <a:pPr algn="ctr"/>
                      <a:r>
                        <a:rPr lang="fr-FR" sz="1200" b="1" dirty="0" smtClean="0">
                          <a:solidFill>
                            <a:srgbClr val="FF0000"/>
                          </a:solidFill>
                        </a:rPr>
                        <a:t>12,47</a:t>
                      </a:r>
                      <a:endParaRPr lang="fr-FR" sz="1200" b="1" dirty="0">
                        <a:solidFill>
                          <a:srgbClr val="FF0000"/>
                        </a:solidFill>
                      </a:endParaRPr>
                    </a:p>
                  </a:txBody>
                  <a:tcPr marL="0" marR="0" marT="0" marB="0" anchor="ctr">
                    <a:solidFill>
                      <a:srgbClr val="4EAFB6"/>
                    </a:solidFill>
                  </a:tcPr>
                </a:tc>
                <a:tc>
                  <a:txBody>
                    <a:bodyPr/>
                    <a:lstStyle/>
                    <a:p>
                      <a:pPr algn="ctr"/>
                      <a:r>
                        <a:rPr lang="fr-FR" sz="2400" b="1" dirty="0" smtClean="0">
                          <a:solidFill>
                            <a:srgbClr val="008000"/>
                          </a:solidFill>
                        </a:rPr>
                        <a:t>13,13</a:t>
                      </a:r>
                    </a:p>
                    <a:p>
                      <a:pPr algn="ctr"/>
                      <a:r>
                        <a:rPr lang="fr-FR" sz="1200" b="1" dirty="0" smtClean="0">
                          <a:solidFill>
                            <a:srgbClr val="008000"/>
                          </a:solidFill>
                        </a:rPr>
                        <a:t>12,69</a:t>
                      </a:r>
                      <a:endParaRPr lang="fr-FR" sz="1200" b="1" dirty="0">
                        <a:solidFill>
                          <a:srgbClr val="008000"/>
                        </a:solidFill>
                      </a:endParaRPr>
                    </a:p>
                  </a:txBody>
                  <a:tcPr marL="0" marR="0" marT="0" marB="0" anchor="ctr">
                    <a:solidFill>
                      <a:srgbClr val="F2ADA8"/>
                    </a:solidFill>
                  </a:tcPr>
                </a:tc>
                <a:tc>
                  <a:txBody>
                    <a:bodyPr/>
                    <a:lstStyle/>
                    <a:p>
                      <a:pPr algn="ctr"/>
                      <a:r>
                        <a:rPr lang="fr-FR" sz="2400" b="1" dirty="0" smtClean="0">
                          <a:solidFill>
                            <a:srgbClr val="008000"/>
                          </a:solidFill>
                        </a:rPr>
                        <a:t>+0,43</a:t>
                      </a:r>
                    </a:p>
                    <a:p>
                      <a:pPr algn="ctr"/>
                      <a:r>
                        <a:rPr lang="fr-FR" sz="1200" b="1" dirty="0" smtClean="0">
                          <a:solidFill>
                            <a:srgbClr val="008000"/>
                          </a:solidFill>
                        </a:rPr>
                        <a:t>+0,22</a:t>
                      </a:r>
                      <a:endParaRPr lang="fr-FR" sz="1200" b="1" dirty="0">
                        <a:solidFill>
                          <a:srgbClr val="008000"/>
                        </a:solidFill>
                      </a:endParaRPr>
                    </a:p>
                  </a:txBody>
                  <a:tcPr marL="0" marR="0" marT="0" marB="0" anchor="ctr">
                    <a:solidFill>
                      <a:schemeClr val="bg1">
                        <a:lumMod val="85000"/>
                      </a:schemeClr>
                    </a:solidFill>
                  </a:tcPr>
                </a:tc>
              </a:tr>
              <a:tr h="818228">
                <a:tc>
                  <a:txBody>
                    <a:bodyPr/>
                    <a:lstStyle/>
                    <a:p>
                      <a:pPr algn="ctr" fontAlgn="b"/>
                      <a:r>
                        <a:rPr lang="fr-FR" sz="2400" b="1" u="none" strike="noStrike" dirty="0" smtClean="0">
                          <a:effectLst/>
                        </a:rPr>
                        <a:t>CP4</a:t>
                      </a:r>
                    </a:p>
                    <a:p>
                      <a:pPr marL="0" marR="0" indent="0" algn="ctr" defTabSz="914400" rtl="0" eaLnBrk="1" fontAlgn="b" latinLnBrk="0" hangingPunct="1">
                        <a:lnSpc>
                          <a:spcPct val="100000"/>
                        </a:lnSpc>
                        <a:spcBef>
                          <a:spcPts val="0"/>
                        </a:spcBef>
                        <a:spcAft>
                          <a:spcPts val="0"/>
                        </a:spcAft>
                        <a:buClrTx/>
                        <a:buSzTx/>
                        <a:buFontTx/>
                        <a:buNone/>
                        <a:tabLst/>
                        <a:defRPr/>
                      </a:pPr>
                      <a:r>
                        <a:rPr lang="fr-FR" sz="1200" b="1" i="1" u="none" strike="noStrike" dirty="0" smtClean="0">
                          <a:solidFill>
                            <a:srgbClr val="0000FF"/>
                          </a:solidFill>
                          <a:effectLst/>
                          <a:latin typeface="Arial"/>
                        </a:rPr>
                        <a:t>Moyenne 2014</a:t>
                      </a:r>
                    </a:p>
                  </a:txBody>
                  <a:tcPr marL="0" marR="0" marT="0" marB="0" anchor="ctr">
                    <a:solidFill>
                      <a:schemeClr val="bg1">
                        <a:lumMod val="85000"/>
                      </a:schemeClr>
                    </a:solidFill>
                  </a:tcPr>
                </a:tc>
                <a:tc>
                  <a:txBody>
                    <a:bodyPr/>
                    <a:lstStyle/>
                    <a:p>
                      <a:pPr algn="ctr"/>
                      <a:r>
                        <a:rPr lang="fr-FR" sz="2400" b="1" dirty="0" smtClean="0">
                          <a:solidFill>
                            <a:srgbClr val="0000FF"/>
                          </a:solidFill>
                        </a:rPr>
                        <a:t>12,97</a:t>
                      </a:r>
                    </a:p>
                    <a:p>
                      <a:pPr algn="ctr"/>
                      <a:r>
                        <a:rPr lang="fr-FR" sz="1200" b="1" i="1" dirty="0" smtClean="0">
                          <a:solidFill>
                            <a:srgbClr val="3333FF"/>
                          </a:solidFill>
                        </a:rPr>
                        <a:t>12,88</a:t>
                      </a:r>
                      <a:endParaRPr lang="fr-FR" sz="1200" b="1" i="1" dirty="0">
                        <a:solidFill>
                          <a:srgbClr val="3333FF"/>
                        </a:solidFill>
                      </a:endParaRPr>
                    </a:p>
                  </a:txBody>
                  <a:tcPr marL="0" marR="0" marT="0" marB="0" anchor="ctr">
                    <a:solidFill>
                      <a:srgbClr val="FFFFFF"/>
                    </a:solidFill>
                  </a:tcPr>
                </a:tc>
                <a:tc>
                  <a:txBody>
                    <a:bodyPr/>
                    <a:lstStyle/>
                    <a:p>
                      <a:pPr algn="ctr"/>
                      <a:r>
                        <a:rPr lang="fr-FR" sz="2400" b="1" dirty="0" smtClean="0">
                          <a:solidFill>
                            <a:srgbClr val="008000"/>
                          </a:solidFill>
                        </a:rPr>
                        <a:t>13,37</a:t>
                      </a:r>
                    </a:p>
                    <a:p>
                      <a:pPr algn="ctr"/>
                      <a:r>
                        <a:rPr lang="fr-FR" sz="1200" b="1" dirty="0" smtClean="0">
                          <a:solidFill>
                            <a:srgbClr val="008000"/>
                          </a:solidFill>
                        </a:rPr>
                        <a:t>13,39</a:t>
                      </a:r>
                      <a:endParaRPr lang="fr-FR" sz="1200" b="1" dirty="0">
                        <a:solidFill>
                          <a:srgbClr val="008000"/>
                        </a:solidFill>
                      </a:endParaRPr>
                    </a:p>
                  </a:txBody>
                  <a:tcPr marL="0" marR="0" marT="0" marB="0" anchor="ctr">
                    <a:solidFill>
                      <a:srgbClr val="4EAFB6"/>
                    </a:solidFill>
                  </a:tcPr>
                </a:tc>
                <a:tc>
                  <a:txBody>
                    <a:bodyPr/>
                    <a:lstStyle/>
                    <a:p>
                      <a:pPr algn="ctr"/>
                      <a:r>
                        <a:rPr lang="fr-FR" sz="2400" b="1" dirty="0" smtClean="0">
                          <a:solidFill>
                            <a:srgbClr val="0000FF"/>
                          </a:solidFill>
                        </a:rPr>
                        <a:t>12,30</a:t>
                      </a:r>
                    </a:p>
                    <a:p>
                      <a:pPr algn="ctr"/>
                      <a:r>
                        <a:rPr lang="fr-FR" sz="1200" b="1" dirty="0" smtClean="0">
                          <a:solidFill>
                            <a:srgbClr val="FF0000"/>
                          </a:solidFill>
                        </a:rPr>
                        <a:t>12,03</a:t>
                      </a:r>
                      <a:endParaRPr lang="fr-FR" sz="1200" b="1" dirty="0">
                        <a:solidFill>
                          <a:srgbClr val="FF0000"/>
                        </a:solidFill>
                      </a:endParaRPr>
                    </a:p>
                  </a:txBody>
                  <a:tcPr marL="0" marR="0" marT="0" marB="0" anchor="ctr">
                    <a:solidFill>
                      <a:srgbClr val="F2ADA8"/>
                    </a:solidFill>
                  </a:tcPr>
                </a:tc>
                <a:tc>
                  <a:txBody>
                    <a:bodyPr/>
                    <a:lstStyle/>
                    <a:p>
                      <a:pPr algn="ctr"/>
                      <a:r>
                        <a:rPr lang="fr-FR" sz="2400" b="1" dirty="0" smtClean="0">
                          <a:solidFill>
                            <a:srgbClr val="FF0000"/>
                          </a:solidFill>
                        </a:rPr>
                        <a:t>-1,07</a:t>
                      </a:r>
                    </a:p>
                    <a:p>
                      <a:pPr algn="ctr"/>
                      <a:r>
                        <a:rPr lang="fr-FR" sz="1200" b="1" i="1" dirty="0" smtClean="0">
                          <a:solidFill>
                            <a:srgbClr val="FF0000"/>
                          </a:solidFill>
                        </a:rPr>
                        <a:t>- 1,36</a:t>
                      </a:r>
                      <a:endParaRPr lang="fr-FR" sz="1200" b="1" i="1" dirty="0">
                        <a:solidFill>
                          <a:srgbClr val="FF0000"/>
                        </a:solidFill>
                      </a:endParaRPr>
                    </a:p>
                  </a:txBody>
                  <a:tcPr marL="0" marR="0" marT="0" marB="0" anchor="ctr">
                    <a:solidFill>
                      <a:schemeClr val="bg1">
                        <a:lumMod val="85000"/>
                      </a:schemeClr>
                    </a:solidFill>
                  </a:tcPr>
                </a:tc>
              </a:tr>
              <a:tr h="818228">
                <a:tc>
                  <a:txBody>
                    <a:bodyPr/>
                    <a:lstStyle/>
                    <a:p>
                      <a:pPr algn="ctr" fontAlgn="b"/>
                      <a:r>
                        <a:rPr lang="fr-FR" sz="2400" b="1" u="none" strike="noStrike" dirty="0" smtClean="0">
                          <a:effectLst/>
                        </a:rPr>
                        <a:t>CP5</a:t>
                      </a:r>
                    </a:p>
                    <a:p>
                      <a:pPr marL="0" marR="0" indent="0" algn="ctr" defTabSz="914400" rtl="0" eaLnBrk="1" fontAlgn="b" latinLnBrk="0" hangingPunct="1">
                        <a:lnSpc>
                          <a:spcPct val="100000"/>
                        </a:lnSpc>
                        <a:spcBef>
                          <a:spcPts val="0"/>
                        </a:spcBef>
                        <a:spcAft>
                          <a:spcPts val="0"/>
                        </a:spcAft>
                        <a:buClrTx/>
                        <a:buSzTx/>
                        <a:buFontTx/>
                        <a:buNone/>
                        <a:tabLst/>
                        <a:defRPr/>
                      </a:pPr>
                      <a:r>
                        <a:rPr lang="fr-FR" sz="1200" b="1" i="1" u="none" strike="noStrike" dirty="0" smtClean="0">
                          <a:solidFill>
                            <a:srgbClr val="0000FF"/>
                          </a:solidFill>
                          <a:effectLst/>
                          <a:latin typeface="Arial"/>
                        </a:rPr>
                        <a:t>Moyenne 2014</a:t>
                      </a:r>
                    </a:p>
                  </a:txBody>
                  <a:tcPr marL="0" marR="0" marT="0" marB="0" anchor="ctr">
                    <a:solidFill>
                      <a:schemeClr val="bg1">
                        <a:lumMod val="85000"/>
                      </a:schemeClr>
                    </a:solidFill>
                  </a:tcPr>
                </a:tc>
                <a:tc>
                  <a:txBody>
                    <a:bodyPr/>
                    <a:lstStyle/>
                    <a:p>
                      <a:pPr algn="ctr"/>
                      <a:r>
                        <a:rPr lang="fr-FR" sz="2400" b="1" dirty="0" smtClean="0">
                          <a:solidFill>
                            <a:srgbClr val="008000"/>
                          </a:solidFill>
                        </a:rPr>
                        <a:t>13,12</a:t>
                      </a:r>
                    </a:p>
                    <a:p>
                      <a:pPr algn="ctr"/>
                      <a:r>
                        <a:rPr lang="fr-FR" sz="1200" b="1" i="1" dirty="0" smtClean="0">
                          <a:solidFill>
                            <a:srgbClr val="3333FF"/>
                          </a:solidFill>
                        </a:rPr>
                        <a:t>13,08</a:t>
                      </a:r>
                      <a:endParaRPr lang="fr-FR" sz="1200" b="1" i="1" dirty="0">
                        <a:solidFill>
                          <a:srgbClr val="3333FF"/>
                        </a:solidFill>
                      </a:endParaRPr>
                    </a:p>
                  </a:txBody>
                  <a:tcPr marL="0" marR="0" marT="0" marB="0" anchor="ctr">
                    <a:solidFill>
                      <a:srgbClr val="FFFFFF"/>
                    </a:solidFill>
                  </a:tcPr>
                </a:tc>
                <a:tc>
                  <a:txBody>
                    <a:bodyPr/>
                    <a:lstStyle/>
                    <a:p>
                      <a:pPr algn="ctr"/>
                      <a:r>
                        <a:rPr lang="fr-FR" sz="2400" b="1" dirty="0" smtClean="0">
                          <a:solidFill>
                            <a:srgbClr val="0000FF"/>
                          </a:solidFill>
                        </a:rPr>
                        <a:t>13,09</a:t>
                      </a:r>
                    </a:p>
                    <a:p>
                      <a:pPr algn="ctr"/>
                      <a:r>
                        <a:rPr lang="fr-FR" sz="1200" b="1" dirty="0" smtClean="0">
                          <a:solidFill>
                            <a:srgbClr val="0000FF"/>
                          </a:solidFill>
                        </a:rPr>
                        <a:t>13,11</a:t>
                      </a:r>
                      <a:endParaRPr lang="fr-FR" sz="1200" b="1" dirty="0">
                        <a:solidFill>
                          <a:srgbClr val="0000FF"/>
                        </a:solidFill>
                      </a:endParaRPr>
                    </a:p>
                  </a:txBody>
                  <a:tcPr marL="0" marR="0" marT="0" marB="0" anchor="ctr">
                    <a:solidFill>
                      <a:srgbClr val="4EAFB6"/>
                    </a:solidFill>
                  </a:tcPr>
                </a:tc>
                <a:tc>
                  <a:txBody>
                    <a:bodyPr/>
                    <a:lstStyle/>
                    <a:p>
                      <a:pPr algn="ctr"/>
                      <a:r>
                        <a:rPr lang="fr-FR" sz="2400" b="1" dirty="0" smtClean="0">
                          <a:solidFill>
                            <a:srgbClr val="008000"/>
                          </a:solidFill>
                        </a:rPr>
                        <a:t>13,18</a:t>
                      </a:r>
                    </a:p>
                    <a:p>
                      <a:pPr algn="ctr"/>
                      <a:r>
                        <a:rPr lang="fr-FR" sz="1200" b="1" i="1" dirty="0" smtClean="0">
                          <a:solidFill>
                            <a:srgbClr val="008000"/>
                          </a:solidFill>
                        </a:rPr>
                        <a:t>13,02</a:t>
                      </a:r>
                      <a:endParaRPr lang="fr-FR" sz="1200" b="1" i="1" dirty="0">
                        <a:solidFill>
                          <a:srgbClr val="008000"/>
                        </a:solidFill>
                      </a:endParaRPr>
                    </a:p>
                  </a:txBody>
                  <a:tcPr marL="0" marR="0" marT="0" marB="0" anchor="ctr">
                    <a:solidFill>
                      <a:srgbClr val="F2ADA8"/>
                    </a:solidFill>
                  </a:tcPr>
                </a:tc>
                <a:tc>
                  <a:txBody>
                    <a:bodyPr/>
                    <a:lstStyle/>
                    <a:p>
                      <a:pPr algn="ctr"/>
                      <a:r>
                        <a:rPr lang="fr-FR" sz="2400" b="1" dirty="0" smtClean="0">
                          <a:solidFill>
                            <a:srgbClr val="008000"/>
                          </a:solidFill>
                        </a:rPr>
                        <a:t>-0,09</a:t>
                      </a:r>
                    </a:p>
                    <a:p>
                      <a:pPr algn="ctr"/>
                      <a:r>
                        <a:rPr lang="fr-FR" sz="1200" b="1" i="1" dirty="0" smtClean="0">
                          <a:solidFill>
                            <a:srgbClr val="008000"/>
                          </a:solidFill>
                        </a:rPr>
                        <a:t>-0,09</a:t>
                      </a:r>
                      <a:endParaRPr lang="fr-FR" sz="1200" b="1" i="1" dirty="0">
                        <a:solidFill>
                          <a:srgbClr val="008000"/>
                        </a:solidFill>
                      </a:endParaRPr>
                    </a:p>
                  </a:txBody>
                  <a:tcPr marL="0" marR="0" marT="0" marB="0" anchor="ctr">
                    <a:solidFill>
                      <a:schemeClr val="bg1">
                        <a:lumMod val="85000"/>
                      </a:schemeClr>
                    </a:solidFill>
                  </a:tcPr>
                </a:tc>
              </a:tr>
            </a:tbl>
          </a:graphicData>
        </a:graphic>
      </p:graphicFrame>
      <p:sp>
        <p:nvSpPr>
          <p:cNvPr id="4" name="Vague 3"/>
          <p:cNvSpPr/>
          <p:nvPr/>
        </p:nvSpPr>
        <p:spPr>
          <a:xfrm>
            <a:off x="2480236" y="1834784"/>
            <a:ext cx="1016000" cy="475407"/>
          </a:xfrm>
          <a:prstGeom prst="wav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smtClean="0">
                <a:solidFill>
                  <a:srgbClr val="FF0000"/>
                </a:solidFill>
              </a:rPr>
              <a:t>12,87</a:t>
            </a:r>
            <a:endParaRPr lang="fr-FR" b="1" dirty="0">
              <a:solidFill>
                <a:srgbClr val="FF0000"/>
              </a:solidFill>
            </a:endParaRPr>
          </a:p>
        </p:txBody>
      </p:sp>
      <p:sp>
        <p:nvSpPr>
          <p:cNvPr id="6" name="Vague 5"/>
          <p:cNvSpPr/>
          <p:nvPr/>
        </p:nvSpPr>
        <p:spPr>
          <a:xfrm>
            <a:off x="4503270" y="1428391"/>
            <a:ext cx="1016000" cy="475407"/>
          </a:xfrm>
          <a:prstGeom prst="wav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smtClean="0">
                <a:solidFill>
                  <a:srgbClr val="FF0000"/>
                </a:solidFill>
              </a:rPr>
              <a:t>13,09</a:t>
            </a:r>
            <a:endParaRPr lang="fr-FR" b="1" dirty="0">
              <a:solidFill>
                <a:srgbClr val="FF0000"/>
              </a:solidFill>
            </a:endParaRPr>
          </a:p>
        </p:txBody>
      </p:sp>
      <p:sp>
        <p:nvSpPr>
          <p:cNvPr id="8" name="Vague 7"/>
          <p:cNvSpPr/>
          <p:nvPr/>
        </p:nvSpPr>
        <p:spPr>
          <a:xfrm>
            <a:off x="6354778" y="1417473"/>
            <a:ext cx="1016000" cy="475407"/>
          </a:xfrm>
          <a:prstGeom prst="wav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smtClean="0">
                <a:solidFill>
                  <a:srgbClr val="FF0000"/>
                </a:solidFill>
              </a:rPr>
              <a:t>12,51</a:t>
            </a:r>
            <a:endParaRPr lang="fr-FR" b="1" dirty="0">
              <a:solidFill>
                <a:srgbClr val="FF0000"/>
              </a:solidFill>
            </a:endParaRPr>
          </a:p>
        </p:txBody>
      </p:sp>
      <p:sp>
        <p:nvSpPr>
          <p:cNvPr id="9" name="Vague 8"/>
          <p:cNvSpPr/>
          <p:nvPr/>
        </p:nvSpPr>
        <p:spPr>
          <a:xfrm>
            <a:off x="7679766" y="2072487"/>
            <a:ext cx="1016000" cy="475407"/>
          </a:xfrm>
          <a:prstGeom prst="wav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smtClean="0">
                <a:solidFill>
                  <a:srgbClr val="FF0000"/>
                </a:solidFill>
              </a:rPr>
              <a:t>-0,58</a:t>
            </a:r>
            <a:endParaRPr lang="fr-FR" b="1" dirty="0">
              <a:solidFill>
                <a:srgbClr val="FF0000"/>
              </a:solidFill>
            </a:endParaRPr>
          </a:p>
        </p:txBody>
      </p:sp>
    </p:spTree>
    <p:extLst>
      <p:ext uri="{BB962C8B-B14F-4D97-AF65-F5344CB8AC3E}">
        <p14:creationId xmlns:p14="http://schemas.microsoft.com/office/powerpoint/2010/main" val="1459230454"/>
      </p:ext>
    </p:extLst>
  </p:cSld>
  <p:clrMapOvr>
    <a:masterClrMapping/>
  </p:clrMapOvr>
  <p:transition spd="med">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3717"/>
            <a:ext cx="9144000" cy="1143000"/>
          </a:xfrm>
        </p:spPr>
        <p:txBody>
          <a:bodyPr>
            <a:normAutofit fontScale="90000"/>
          </a:bodyPr>
          <a:lstStyle/>
          <a:p>
            <a:r>
              <a:rPr lang="fr-FR" dirty="0" smtClean="0">
                <a:solidFill>
                  <a:schemeClr val="bg1"/>
                </a:solidFill>
              </a:rPr>
              <a:t>Moyennes des notes </a:t>
            </a:r>
            <a:r>
              <a:rPr lang="fr-FR" dirty="0">
                <a:solidFill>
                  <a:schemeClr val="bg1"/>
                </a:solidFill>
              </a:rPr>
              <a:t>p</a:t>
            </a:r>
            <a:r>
              <a:rPr lang="fr-FR" dirty="0" smtClean="0">
                <a:solidFill>
                  <a:schemeClr val="bg1"/>
                </a:solidFill>
              </a:rPr>
              <a:t>ar CP au </a:t>
            </a:r>
            <a:r>
              <a:rPr lang="fr-FR" u="sng" dirty="0">
                <a:solidFill>
                  <a:srgbClr val="FFFF00"/>
                </a:solidFill>
              </a:rPr>
              <a:t>B</a:t>
            </a:r>
            <a:r>
              <a:rPr lang="fr-FR" u="sng" dirty="0" smtClean="0">
                <a:solidFill>
                  <a:srgbClr val="FFFF00"/>
                </a:solidFill>
              </a:rPr>
              <a:t>ac Pro </a:t>
            </a:r>
            <a:r>
              <a:rPr lang="fr-FR" dirty="0" smtClean="0">
                <a:solidFill>
                  <a:schemeClr val="bg1"/>
                </a:solidFill>
              </a:rPr>
              <a:t>et différentiel</a:t>
            </a:r>
            <a:r>
              <a:rPr lang="fr-FR" dirty="0">
                <a:solidFill>
                  <a:schemeClr val="bg1"/>
                </a:solidFill>
              </a:rPr>
              <a:t> </a:t>
            </a:r>
            <a:r>
              <a:rPr lang="fr-FR" dirty="0" smtClean="0">
                <a:solidFill>
                  <a:schemeClr val="bg1"/>
                </a:solidFill>
              </a:rPr>
              <a:t>: </a:t>
            </a:r>
            <a:r>
              <a:rPr lang="fr-FR" dirty="0" smtClean="0">
                <a:solidFill>
                  <a:srgbClr val="FFFF00"/>
                </a:solidFill>
              </a:rPr>
              <a:t>*</a:t>
            </a:r>
            <a:endParaRPr lang="fr-FR" dirty="0">
              <a:solidFill>
                <a:srgbClr val="FFFF00"/>
              </a:solidFill>
            </a:endParaRPr>
          </a:p>
        </p:txBody>
      </p:sp>
      <p:graphicFrame>
        <p:nvGraphicFramePr>
          <p:cNvPr id="7" name="Tableau 6"/>
          <p:cNvGraphicFramePr>
            <a:graphicFrameLocks noGrp="1"/>
          </p:cNvGraphicFramePr>
          <p:nvPr>
            <p:extLst>
              <p:ext uri="{D42A27DB-BD31-4B8C-83A1-F6EECF244321}">
                <p14:modId xmlns:p14="http://schemas.microsoft.com/office/powerpoint/2010/main" val="2984414523"/>
              </p:ext>
            </p:extLst>
          </p:nvPr>
        </p:nvGraphicFramePr>
        <p:xfrm>
          <a:off x="358584" y="1336619"/>
          <a:ext cx="8651308" cy="5337980"/>
        </p:xfrm>
        <a:graphic>
          <a:graphicData uri="http://schemas.openxmlformats.org/drawingml/2006/table">
            <a:tbl>
              <a:tblPr>
                <a:tableStyleId>{5C22544A-7EE6-4342-B048-85BDC9FD1C3A}</a:tableStyleId>
              </a:tblPr>
              <a:tblGrid>
                <a:gridCol w="1744735"/>
                <a:gridCol w="1258446"/>
                <a:gridCol w="1947831"/>
                <a:gridCol w="1948676"/>
                <a:gridCol w="1751620"/>
              </a:tblGrid>
              <a:tr h="623420">
                <a:tc>
                  <a:txBody>
                    <a:bodyPr/>
                    <a:lstStyle/>
                    <a:p>
                      <a:pPr algn="ctr" fontAlgn="b"/>
                      <a:endParaRPr lang="fr-FR" sz="2400" b="0" i="0" u="none" strike="noStrike" dirty="0">
                        <a:effectLst/>
                        <a:latin typeface="Arial"/>
                      </a:endParaRPr>
                    </a:p>
                  </a:txBody>
                  <a:tcPr marL="0" marR="0" marT="0" marB="0" anchor="ctr"/>
                </a:tc>
                <a:tc>
                  <a:txBody>
                    <a:bodyPr/>
                    <a:lstStyle/>
                    <a:p>
                      <a:pPr algn="ctr" fontAlgn="b"/>
                      <a:r>
                        <a:rPr lang="fr-FR" sz="2400" b="0" i="0" u="none" strike="noStrike" dirty="0" smtClean="0">
                          <a:effectLst/>
                          <a:latin typeface="Arial"/>
                        </a:rPr>
                        <a:t>Moyenne</a:t>
                      </a:r>
                      <a:endParaRPr lang="fr-FR" sz="2400" b="0" i="0" u="none" strike="noStrike" dirty="0">
                        <a:effectLst/>
                        <a:latin typeface="Arial"/>
                      </a:endParaRPr>
                    </a:p>
                  </a:txBody>
                  <a:tcPr marL="0" marR="0" marT="0" marB="0" anchor="ctr">
                    <a:solidFill>
                      <a:srgbClr val="FFFFFF"/>
                    </a:solidFill>
                  </a:tcPr>
                </a:tc>
                <a:tc>
                  <a:txBody>
                    <a:bodyPr/>
                    <a:lstStyle/>
                    <a:p>
                      <a:pPr algn="l" fontAlgn="b"/>
                      <a:r>
                        <a:rPr lang="fr-FR" sz="2400" u="none" strike="noStrike" dirty="0" smtClean="0">
                          <a:effectLst/>
                        </a:rPr>
                        <a:t>   G  </a:t>
                      </a:r>
                      <a:endParaRPr lang="fr-FR" sz="2400" b="0" i="0" u="none" strike="noStrike" dirty="0">
                        <a:effectLst/>
                        <a:latin typeface="Arial"/>
                      </a:endParaRPr>
                    </a:p>
                  </a:txBody>
                  <a:tcPr marL="0" marR="0" marT="0" marB="0" anchor="ctr">
                    <a:solidFill>
                      <a:srgbClr val="4EAFB6"/>
                    </a:solidFill>
                  </a:tcPr>
                </a:tc>
                <a:tc>
                  <a:txBody>
                    <a:bodyPr/>
                    <a:lstStyle/>
                    <a:p>
                      <a:pPr algn="l" fontAlgn="b"/>
                      <a:r>
                        <a:rPr lang="fr-FR" sz="2400" u="none" strike="noStrike" dirty="0" smtClean="0">
                          <a:effectLst/>
                        </a:rPr>
                        <a:t>   F</a:t>
                      </a:r>
                      <a:endParaRPr lang="fr-FR" sz="2400" b="0" i="0" u="none" strike="noStrike" dirty="0">
                        <a:effectLst/>
                        <a:latin typeface="Arial"/>
                      </a:endParaRPr>
                    </a:p>
                  </a:txBody>
                  <a:tcPr marL="0" marR="0" marT="0" marB="0" anchor="ctr">
                    <a:solidFill>
                      <a:srgbClr val="F2ADA8"/>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fr-FR" sz="1800" b="1" dirty="0" smtClean="0">
                          <a:solidFill>
                            <a:schemeClr val="tx2"/>
                          </a:solidFill>
                        </a:rPr>
                        <a:t>Différentiel de moyenne</a:t>
                      </a:r>
                    </a:p>
                  </a:txBody>
                  <a:tcPr marL="0" marR="0" marT="0" marB="0" anchor="ctr"/>
                </a:tc>
              </a:tr>
              <a:tr h="623420">
                <a:tc>
                  <a:txBody>
                    <a:bodyPr/>
                    <a:lstStyle/>
                    <a:p>
                      <a:pPr algn="ctr" fontAlgn="b"/>
                      <a:endParaRPr lang="fr-FR" sz="2400" b="0" i="0" u="none" strike="noStrike" dirty="0">
                        <a:effectLst/>
                        <a:latin typeface="Arial"/>
                      </a:endParaRPr>
                    </a:p>
                  </a:txBody>
                  <a:tcPr marL="0" marR="0" marT="0" marB="0" anchor="ctr"/>
                </a:tc>
                <a:tc>
                  <a:txBody>
                    <a:bodyPr/>
                    <a:lstStyle/>
                    <a:p>
                      <a:pPr algn="ctr" fontAlgn="b"/>
                      <a:endParaRPr lang="fr-FR" sz="2400" b="0" i="0" u="none" strike="noStrike" dirty="0">
                        <a:effectLst/>
                        <a:latin typeface="Arial"/>
                      </a:endParaRPr>
                    </a:p>
                  </a:txBody>
                  <a:tcPr marL="0" marR="0" marT="0" marB="0" anchor="ctr">
                    <a:solidFill>
                      <a:srgbClr val="FFFFFF"/>
                    </a:solidFill>
                  </a:tcPr>
                </a:tc>
                <a:tc>
                  <a:txBody>
                    <a:bodyPr/>
                    <a:lstStyle/>
                    <a:p>
                      <a:pPr algn="ctr" fontAlgn="b"/>
                      <a:r>
                        <a:rPr lang="fr-FR" sz="2400" b="0" i="0" u="none" strike="noStrike" dirty="0" err="1" smtClean="0">
                          <a:effectLst/>
                          <a:latin typeface="Arial"/>
                        </a:rPr>
                        <a:t>Moy</a:t>
                      </a:r>
                      <a:endParaRPr lang="fr-FR" sz="2400" b="0" i="0" u="none" strike="noStrike" dirty="0">
                        <a:effectLst/>
                        <a:latin typeface="Arial"/>
                      </a:endParaRPr>
                    </a:p>
                  </a:txBody>
                  <a:tcPr marL="0" marR="0" marT="0" marB="0" anchor="ctr">
                    <a:solidFill>
                      <a:srgbClr val="4EAFB6"/>
                    </a:solidFill>
                  </a:tcPr>
                </a:tc>
                <a:tc>
                  <a:txBody>
                    <a:bodyPr/>
                    <a:lstStyle/>
                    <a:p>
                      <a:pPr algn="ctr" fontAlgn="b"/>
                      <a:r>
                        <a:rPr lang="fr-FR" sz="2400" b="0" i="0" u="none" strike="noStrike" dirty="0" err="1" smtClean="0">
                          <a:effectLst/>
                          <a:latin typeface="Arial"/>
                        </a:rPr>
                        <a:t>Moy</a:t>
                      </a:r>
                      <a:endParaRPr lang="fr-FR" sz="2400" b="0" i="0" u="none" strike="noStrike" dirty="0">
                        <a:effectLst/>
                        <a:latin typeface="Arial"/>
                      </a:endParaRPr>
                    </a:p>
                  </a:txBody>
                  <a:tcPr marL="0" marR="0" marT="0" marB="0" anchor="ctr">
                    <a:solidFill>
                      <a:srgbClr val="F2ADA8"/>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fr-FR" sz="1800" b="1" dirty="0" smtClean="0">
                        <a:solidFill>
                          <a:schemeClr val="tx2"/>
                        </a:solidFill>
                      </a:endParaRPr>
                    </a:p>
                  </a:txBody>
                  <a:tcPr marL="0" marR="0" marT="0" marB="0" anchor="ctr"/>
                </a:tc>
              </a:tr>
              <a:tr h="818228">
                <a:tc>
                  <a:txBody>
                    <a:bodyPr/>
                    <a:lstStyle/>
                    <a:p>
                      <a:pPr algn="ctr" fontAlgn="b"/>
                      <a:r>
                        <a:rPr lang="fr-FR" sz="2400" b="1" u="none" strike="noStrike" dirty="0" smtClean="0">
                          <a:effectLst/>
                        </a:rPr>
                        <a:t>CP1 2015</a:t>
                      </a:r>
                    </a:p>
                    <a:p>
                      <a:pPr algn="ctr" fontAlgn="b"/>
                      <a:r>
                        <a:rPr lang="fr-FR" sz="1200" b="1" i="1" u="none" strike="noStrike" dirty="0" smtClean="0">
                          <a:solidFill>
                            <a:srgbClr val="0000FF"/>
                          </a:solidFill>
                          <a:effectLst/>
                          <a:latin typeface="Arial"/>
                        </a:rPr>
                        <a:t>Moyenne 2014</a:t>
                      </a:r>
                      <a:endParaRPr lang="fr-FR" sz="1200" b="1" i="1" u="none" strike="noStrike" dirty="0">
                        <a:solidFill>
                          <a:srgbClr val="0000FF"/>
                        </a:solidFill>
                        <a:effectLst/>
                        <a:latin typeface="Arial"/>
                      </a:endParaRPr>
                    </a:p>
                  </a:txBody>
                  <a:tcPr marL="0" marR="0" marT="0" marB="0" anchor="ctr">
                    <a:solidFill>
                      <a:schemeClr val="bg1">
                        <a:lumMod val="85000"/>
                      </a:schemeClr>
                    </a:solidFill>
                  </a:tcPr>
                </a:tc>
                <a:tc>
                  <a:txBody>
                    <a:bodyPr/>
                    <a:lstStyle/>
                    <a:p>
                      <a:pPr algn="ctr"/>
                      <a:r>
                        <a:rPr lang="fr-FR" sz="2400" b="1" dirty="0" smtClean="0">
                          <a:solidFill>
                            <a:srgbClr val="FF0000"/>
                          </a:solidFill>
                        </a:rPr>
                        <a:t>12,11</a:t>
                      </a:r>
                    </a:p>
                    <a:p>
                      <a:pPr algn="ctr"/>
                      <a:r>
                        <a:rPr lang="fr-FR" sz="1200" b="1" i="1" dirty="0" smtClean="0">
                          <a:solidFill>
                            <a:srgbClr val="0000FF"/>
                          </a:solidFill>
                        </a:rPr>
                        <a:t>11,97</a:t>
                      </a:r>
                    </a:p>
                  </a:txBody>
                  <a:tcPr marL="0" marR="0" marT="0" marB="0" anchor="ctr">
                    <a:solidFill>
                      <a:srgbClr val="FFFFFF"/>
                    </a:solidFill>
                  </a:tcPr>
                </a:tc>
                <a:tc>
                  <a:txBody>
                    <a:bodyPr/>
                    <a:lstStyle/>
                    <a:p>
                      <a:pPr algn="ctr"/>
                      <a:r>
                        <a:rPr lang="fr-FR" sz="2400" b="1" dirty="0" smtClean="0">
                          <a:solidFill>
                            <a:srgbClr val="FF0000"/>
                          </a:solidFill>
                        </a:rPr>
                        <a:t>12,44</a:t>
                      </a:r>
                    </a:p>
                    <a:p>
                      <a:pPr algn="ctr"/>
                      <a:r>
                        <a:rPr lang="fr-FR" sz="1200" b="1" i="1" dirty="0" smtClean="0">
                          <a:solidFill>
                            <a:srgbClr val="FF0000"/>
                          </a:solidFill>
                        </a:rPr>
                        <a:t>12,00</a:t>
                      </a:r>
                      <a:endParaRPr lang="fr-FR" sz="1200" b="1" i="1" dirty="0">
                        <a:solidFill>
                          <a:srgbClr val="FF0000"/>
                        </a:solidFill>
                      </a:endParaRPr>
                    </a:p>
                  </a:txBody>
                  <a:tcPr marL="0" marR="0" marT="0" marB="0" anchor="ctr">
                    <a:solidFill>
                      <a:srgbClr val="4EAFB6"/>
                    </a:solidFill>
                  </a:tcPr>
                </a:tc>
                <a:tc>
                  <a:txBody>
                    <a:bodyPr/>
                    <a:lstStyle/>
                    <a:p>
                      <a:pPr algn="ctr"/>
                      <a:r>
                        <a:rPr lang="fr-FR" sz="2400" b="1" dirty="0" smtClean="0">
                          <a:solidFill>
                            <a:srgbClr val="FF0000"/>
                          </a:solidFill>
                        </a:rPr>
                        <a:t>11,48</a:t>
                      </a:r>
                    </a:p>
                    <a:p>
                      <a:pPr algn="ctr"/>
                      <a:r>
                        <a:rPr lang="fr-FR" sz="1200" b="1" i="1" dirty="0" smtClean="0">
                          <a:solidFill>
                            <a:srgbClr val="FF0000"/>
                          </a:solidFill>
                        </a:rPr>
                        <a:t>11,20</a:t>
                      </a:r>
                      <a:endParaRPr lang="fr-FR" sz="1200" b="1" i="1" dirty="0">
                        <a:solidFill>
                          <a:srgbClr val="FF0000"/>
                        </a:solidFill>
                      </a:endParaRPr>
                    </a:p>
                  </a:txBody>
                  <a:tcPr marL="0" marR="0" marT="0" marB="0" anchor="ctr">
                    <a:solidFill>
                      <a:srgbClr val="F2ADA8"/>
                    </a:solidFill>
                  </a:tcPr>
                </a:tc>
                <a:tc>
                  <a:txBody>
                    <a:bodyPr/>
                    <a:lstStyle/>
                    <a:p>
                      <a:pPr algn="ctr"/>
                      <a:r>
                        <a:rPr lang="fr-FR" sz="2400" b="1" dirty="0" smtClean="0">
                          <a:solidFill>
                            <a:srgbClr val="FF0000"/>
                          </a:solidFill>
                        </a:rPr>
                        <a:t>-0,96</a:t>
                      </a:r>
                      <a:endParaRPr lang="fr-FR" sz="2400" b="1" dirty="0">
                        <a:solidFill>
                          <a:srgbClr val="FF0000"/>
                        </a:solidFill>
                      </a:endParaRPr>
                    </a:p>
                  </a:txBody>
                  <a:tcPr marL="0" marR="0" marT="0" marB="0" anchor="ctr">
                    <a:solidFill>
                      <a:schemeClr val="bg1">
                        <a:lumMod val="85000"/>
                      </a:schemeClr>
                    </a:solidFill>
                  </a:tcPr>
                </a:tc>
              </a:tr>
              <a:tr h="818228">
                <a:tc>
                  <a:txBody>
                    <a:bodyPr/>
                    <a:lstStyle/>
                    <a:p>
                      <a:pPr algn="ctr" fontAlgn="b"/>
                      <a:r>
                        <a:rPr lang="fr-FR" sz="2400" b="1" u="none" strike="noStrike" dirty="0" smtClean="0">
                          <a:effectLst/>
                        </a:rPr>
                        <a:t>CP2 2015</a:t>
                      </a:r>
                    </a:p>
                    <a:p>
                      <a:pPr marL="0" marR="0" indent="0" algn="ctr" defTabSz="914400" rtl="0" eaLnBrk="1" fontAlgn="b" latinLnBrk="0" hangingPunct="1">
                        <a:lnSpc>
                          <a:spcPct val="100000"/>
                        </a:lnSpc>
                        <a:spcBef>
                          <a:spcPts val="0"/>
                        </a:spcBef>
                        <a:spcAft>
                          <a:spcPts val="0"/>
                        </a:spcAft>
                        <a:buClrTx/>
                        <a:buSzTx/>
                        <a:buFontTx/>
                        <a:buNone/>
                        <a:tabLst/>
                        <a:defRPr/>
                      </a:pPr>
                      <a:r>
                        <a:rPr lang="fr-FR" sz="1200" b="1" i="1" u="none" strike="noStrike" dirty="0" smtClean="0">
                          <a:solidFill>
                            <a:srgbClr val="0000FF"/>
                          </a:solidFill>
                          <a:effectLst/>
                          <a:latin typeface="Arial"/>
                        </a:rPr>
                        <a:t>Moyenne 2014</a:t>
                      </a:r>
                    </a:p>
                  </a:txBody>
                  <a:tcPr marL="0" marR="0" marT="0" marB="0" anchor="ctr">
                    <a:solidFill>
                      <a:schemeClr val="bg1">
                        <a:lumMod val="85000"/>
                      </a:schemeClr>
                    </a:solidFill>
                  </a:tcPr>
                </a:tc>
                <a:tc>
                  <a:txBody>
                    <a:bodyPr/>
                    <a:lstStyle/>
                    <a:p>
                      <a:pPr algn="ctr"/>
                      <a:r>
                        <a:rPr lang="fr-FR" sz="2400" b="1" dirty="0" smtClean="0">
                          <a:solidFill>
                            <a:srgbClr val="008000"/>
                          </a:solidFill>
                        </a:rPr>
                        <a:t>13,01</a:t>
                      </a:r>
                    </a:p>
                    <a:p>
                      <a:pPr algn="ctr"/>
                      <a:r>
                        <a:rPr lang="fr-FR" sz="1200" b="1" i="1" dirty="0" smtClean="0">
                          <a:solidFill>
                            <a:srgbClr val="008000"/>
                          </a:solidFill>
                        </a:rPr>
                        <a:t>13,35</a:t>
                      </a:r>
                    </a:p>
                  </a:txBody>
                  <a:tcPr marL="0" marR="0" marT="0" marB="0" anchor="ctr">
                    <a:solidFill>
                      <a:schemeClr val="bg1"/>
                    </a:solidFill>
                  </a:tcPr>
                </a:tc>
                <a:tc>
                  <a:txBody>
                    <a:bodyPr/>
                    <a:lstStyle/>
                    <a:p>
                      <a:pPr algn="ctr"/>
                      <a:r>
                        <a:rPr lang="fr-FR" sz="2400" b="1" dirty="0" smtClean="0">
                          <a:solidFill>
                            <a:srgbClr val="008000"/>
                          </a:solidFill>
                        </a:rPr>
                        <a:t>13,35</a:t>
                      </a:r>
                    </a:p>
                    <a:p>
                      <a:pPr algn="ctr"/>
                      <a:r>
                        <a:rPr lang="fr-FR" sz="1200" b="1" i="1" dirty="0" smtClean="0">
                          <a:solidFill>
                            <a:srgbClr val="008000"/>
                          </a:solidFill>
                        </a:rPr>
                        <a:t>13,72</a:t>
                      </a:r>
                      <a:endParaRPr lang="fr-FR" sz="1200" b="1" i="1" dirty="0">
                        <a:solidFill>
                          <a:srgbClr val="008000"/>
                        </a:solidFill>
                      </a:endParaRPr>
                    </a:p>
                  </a:txBody>
                  <a:tcPr marL="0" marR="0" marT="0" marB="0" anchor="ctr">
                    <a:solidFill>
                      <a:srgbClr val="4EAFB6"/>
                    </a:solidFill>
                  </a:tcPr>
                </a:tc>
                <a:tc>
                  <a:txBody>
                    <a:bodyPr/>
                    <a:lstStyle/>
                    <a:p>
                      <a:pPr algn="ctr"/>
                      <a:r>
                        <a:rPr lang="fr-FR" sz="2400" b="1" dirty="0" smtClean="0">
                          <a:solidFill>
                            <a:srgbClr val="0000FF"/>
                          </a:solidFill>
                        </a:rPr>
                        <a:t>12,52</a:t>
                      </a:r>
                    </a:p>
                    <a:p>
                      <a:pPr algn="ctr"/>
                      <a:r>
                        <a:rPr lang="fr-FR" sz="1200" b="1" i="1" dirty="0" smtClean="0">
                          <a:solidFill>
                            <a:srgbClr val="0000FF"/>
                          </a:solidFill>
                        </a:rPr>
                        <a:t>12,82</a:t>
                      </a:r>
                      <a:endParaRPr lang="fr-FR" sz="1200" b="1" i="1" dirty="0">
                        <a:solidFill>
                          <a:srgbClr val="0000FF"/>
                        </a:solidFill>
                      </a:endParaRPr>
                    </a:p>
                  </a:txBody>
                  <a:tcPr marL="0" marR="0" marT="0" marB="0" anchor="ctr">
                    <a:solidFill>
                      <a:schemeClr val="accent2">
                        <a:lumMod val="20000"/>
                        <a:lumOff val="80000"/>
                      </a:schemeClr>
                    </a:solidFill>
                  </a:tcPr>
                </a:tc>
                <a:tc>
                  <a:txBody>
                    <a:bodyPr/>
                    <a:lstStyle/>
                    <a:p>
                      <a:pPr algn="ctr"/>
                      <a:r>
                        <a:rPr lang="fr-FR" sz="2400" b="1" dirty="0" smtClean="0">
                          <a:solidFill>
                            <a:srgbClr val="FF0000"/>
                          </a:solidFill>
                        </a:rPr>
                        <a:t>-0,83</a:t>
                      </a:r>
                      <a:endParaRPr lang="fr-FR" sz="2400" b="1" dirty="0">
                        <a:solidFill>
                          <a:srgbClr val="FF0000"/>
                        </a:solidFill>
                      </a:endParaRPr>
                    </a:p>
                  </a:txBody>
                  <a:tcPr marL="0" marR="0" marT="0" marB="0" anchor="ctr">
                    <a:solidFill>
                      <a:schemeClr val="bg1">
                        <a:lumMod val="85000"/>
                      </a:schemeClr>
                    </a:solidFill>
                  </a:tcPr>
                </a:tc>
              </a:tr>
              <a:tr h="818228">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fr-FR" sz="2400" b="1" u="none" strike="noStrike" dirty="0" smtClean="0">
                          <a:effectLst/>
                        </a:rPr>
                        <a:t>CP3 2015</a:t>
                      </a:r>
                    </a:p>
                    <a:p>
                      <a:pPr marL="0" marR="0" indent="0" algn="ctr" defTabSz="914400" rtl="0" eaLnBrk="1" fontAlgn="b" latinLnBrk="0" hangingPunct="1">
                        <a:lnSpc>
                          <a:spcPct val="100000"/>
                        </a:lnSpc>
                        <a:spcBef>
                          <a:spcPts val="0"/>
                        </a:spcBef>
                        <a:spcAft>
                          <a:spcPts val="0"/>
                        </a:spcAft>
                        <a:buClrTx/>
                        <a:buSzTx/>
                        <a:buFontTx/>
                        <a:buNone/>
                        <a:tabLst/>
                        <a:defRPr/>
                      </a:pPr>
                      <a:r>
                        <a:rPr lang="fr-FR" sz="1200" b="1" i="1" u="none" strike="noStrike" dirty="0" smtClean="0">
                          <a:solidFill>
                            <a:srgbClr val="0000FF"/>
                          </a:solidFill>
                          <a:effectLst/>
                          <a:latin typeface="Arial"/>
                        </a:rPr>
                        <a:t>Moyenne 2014</a:t>
                      </a:r>
                    </a:p>
                  </a:txBody>
                  <a:tcPr marL="0" marR="0" marT="0" marB="0" anchor="ctr">
                    <a:solidFill>
                      <a:schemeClr val="bg1">
                        <a:lumMod val="85000"/>
                      </a:schemeClr>
                    </a:solidFill>
                  </a:tcPr>
                </a:tc>
                <a:tc>
                  <a:txBody>
                    <a:bodyPr/>
                    <a:lstStyle/>
                    <a:p>
                      <a:pPr algn="ctr"/>
                      <a:r>
                        <a:rPr lang="fr-FR" sz="2400" b="1" dirty="0" smtClean="0">
                          <a:solidFill>
                            <a:srgbClr val="0000FF"/>
                          </a:solidFill>
                        </a:rPr>
                        <a:t>12,99</a:t>
                      </a:r>
                    </a:p>
                    <a:p>
                      <a:pPr algn="ctr"/>
                      <a:r>
                        <a:rPr lang="fr-FR" sz="1200" b="1" i="1" dirty="0" smtClean="0">
                          <a:solidFill>
                            <a:srgbClr val="008000"/>
                          </a:solidFill>
                        </a:rPr>
                        <a:t>13,30</a:t>
                      </a:r>
                    </a:p>
                  </a:txBody>
                  <a:tcPr marL="0" marR="0" marT="0" marB="0" anchor="ctr">
                    <a:solidFill>
                      <a:srgbClr val="FFFFFF"/>
                    </a:solidFill>
                  </a:tcPr>
                </a:tc>
                <a:tc>
                  <a:txBody>
                    <a:bodyPr/>
                    <a:lstStyle/>
                    <a:p>
                      <a:pPr algn="ctr"/>
                      <a:r>
                        <a:rPr lang="fr-FR" sz="2400" b="1" dirty="0" smtClean="0">
                          <a:solidFill>
                            <a:srgbClr val="008000"/>
                          </a:solidFill>
                        </a:rPr>
                        <a:t>13,32</a:t>
                      </a:r>
                    </a:p>
                    <a:p>
                      <a:pPr algn="ctr"/>
                      <a:r>
                        <a:rPr lang="fr-FR" sz="1200" b="1" i="1" dirty="0" smtClean="0">
                          <a:solidFill>
                            <a:srgbClr val="008000"/>
                          </a:solidFill>
                        </a:rPr>
                        <a:t>13,24</a:t>
                      </a:r>
                      <a:endParaRPr lang="fr-FR" sz="1200" b="1" i="1" dirty="0">
                        <a:solidFill>
                          <a:srgbClr val="008000"/>
                        </a:solidFill>
                      </a:endParaRPr>
                    </a:p>
                  </a:txBody>
                  <a:tcPr marL="0" marR="0" marT="0" marB="0" anchor="ctr">
                    <a:solidFill>
                      <a:srgbClr val="4EAFB6"/>
                    </a:solidFill>
                  </a:tcPr>
                </a:tc>
                <a:tc>
                  <a:txBody>
                    <a:bodyPr/>
                    <a:lstStyle/>
                    <a:p>
                      <a:pPr algn="ctr"/>
                      <a:r>
                        <a:rPr lang="fr-FR" sz="2400" b="1" dirty="0" smtClean="0">
                          <a:solidFill>
                            <a:srgbClr val="0000FF"/>
                          </a:solidFill>
                        </a:rPr>
                        <a:t>12,84</a:t>
                      </a:r>
                    </a:p>
                    <a:p>
                      <a:pPr algn="ctr"/>
                      <a:r>
                        <a:rPr lang="fr-FR" sz="1200" b="1" i="1" dirty="0" smtClean="0">
                          <a:solidFill>
                            <a:srgbClr val="008000"/>
                          </a:solidFill>
                        </a:rPr>
                        <a:t>13,32</a:t>
                      </a:r>
                      <a:endParaRPr lang="fr-FR" sz="1200" b="1" i="1" dirty="0">
                        <a:solidFill>
                          <a:srgbClr val="008000"/>
                        </a:solidFill>
                      </a:endParaRPr>
                    </a:p>
                  </a:txBody>
                  <a:tcPr marL="0" marR="0" marT="0" marB="0" anchor="ctr">
                    <a:solidFill>
                      <a:srgbClr val="F2ADA8"/>
                    </a:solidFill>
                  </a:tcPr>
                </a:tc>
                <a:tc>
                  <a:txBody>
                    <a:bodyPr/>
                    <a:lstStyle/>
                    <a:p>
                      <a:pPr algn="ctr"/>
                      <a:r>
                        <a:rPr lang="fr-FR" sz="2400" b="1" dirty="0" smtClean="0">
                          <a:solidFill>
                            <a:srgbClr val="008000"/>
                          </a:solidFill>
                        </a:rPr>
                        <a:t>- 0,48</a:t>
                      </a:r>
                      <a:endParaRPr lang="fr-FR" sz="2400" b="1" dirty="0">
                        <a:solidFill>
                          <a:srgbClr val="008000"/>
                        </a:solidFill>
                      </a:endParaRPr>
                    </a:p>
                  </a:txBody>
                  <a:tcPr marL="0" marR="0" marT="0" marB="0" anchor="ctr">
                    <a:solidFill>
                      <a:schemeClr val="bg1">
                        <a:lumMod val="85000"/>
                      </a:schemeClr>
                    </a:solidFill>
                  </a:tcPr>
                </a:tc>
              </a:tr>
              <a:tr h="818228">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fr-FR" sz="2400" b="1" u="none" strike="noStrike" dirty="0" smtClean="0">
                          <a:effectLst/>
                        </a:rPr>
                        <a:t>CP4 2015</a:t>
                      </a:r>
                    </a:p>
                    <a:p>
                      <a:pPr marL="0" marR="0" indent="0" algn="ctr" defTabSz="914400" rtl="0" eaLnBrk="1" fontAlgn="b" latinLnBrk="0" hangingPunct="1">
                        <a:lnSpc>
                          <a:spcPct val="100000"/>
                        </a:lnSpc>
                        <a:spcBef>
                          <a:spcPts val="0"/>
                        </a:spcBef>
                        <a:spcAft>
                          <a:spcPts val="0"/>
                        </a:spcAft>
                        <a:buClrTx/>
                        <a:buSzTx/>
                        <a:buFontTx/>
                        <a:buNone/>
                        <a:tabLst/>
                        <a:defRPr/>
                      </a:pPr>
                      <a:r>
                        <a:rPr lang="fr-FR" sz="1200" b="1" i="1" u="none" strike="noStrike" dirty="0" smtClean="0">
                          <a:solidFill>
                            <a:srgbClr val="0000FF"/>
                          </a:solidFill>
                          <a:effectLst/>
                          <a:latin typeface="Arial"/>
                        </a:rPr>
                        <a:t>Moyenne 2014</a:t>
                      </a:r>
                    </a:p>
                  </a:txBody>
                  <a:tcPr marL="0" marR="0" marT="0" marB="0" anchor="ctr">
                    <a:solidFill>
                      <a:schemeClr val="bg1">
                        <a:lumMod val="85000"/>
                      </a:schemeClr>
                    </a:solidFill>
                  </a:tcPr>
                </a:tc>
                <a:tc>
                  <a:txBody>
                    <a:bodyPr/>
                    <a:lstStyle/>
                    <a:p>
                      <a:pPr algn="ctr"/>
                      <a:r>
                        <a:rPr lang="fr-FR" sz="2400" b="1" dirty="0" smtClean="0">
                          <a:solidFill>
                            <a:srgbClr val="008000"/>
                          </a:solidFill>
                        </a:rPr>
                        <a:t>13,22</a:t>
                      </a:r>
                    </a:p>
                    <a:p>
                      <a:pPr algn="ctr"/>
                      <a:r>
                        <a:rPr lang="fr-FR" sz="1200" b="1" i="1" dirty="0" smtClean="0">
                          <a:solidFill>
                            <a:srgbClr val="008000"/>
                          </a:solidFill>
                        </a:rPr>
                        <a:t>13,01</a:t>
                      </a:r>
                    </a:p>
                  </a:txBody>
                  <a:tcPr marL="0" marR="0" marT="0" marB="0" anchor="ctr">
                    <a:solidFill>
                      <a:srgbClr val="FFFFFF"/>
                    </a:solidFill>
                  </a:tcPr>
                </a:tc>
                <a:tc>
                  <a:txBody>
                    <a:bodyPr/>
                    <a:lstStyle/>
                    <a:p>
                      <a:pPr algn="ctr"/>
                      <a:r>
                        <a:rPr lang="fr-FR" sz="2400" b="1" dirty="0" smtClean="0">
                          <a:solidFill>
                            <a:srgbClr val="008000"/>
                          </a:solidFill>
                        </a:rPr>
                        <a:t>13,76</a:t>
                      </a:r>
                    </a:p>
                    <a:p>
                      <a:pPr algn="ctr"/>
                      <a:r>
                        <a:rPr lang="fr-FR" sz="1200" b="1" i="1" dirty="0" smtClean="0">
                          <a:solidFill>
                            <a:srgbClr val="008000"/>
                          </a:solidFill>
                        </a:rPr>
                        <a:t>13,58</a:t>
                      </a:r>
                      <a:endParaRPr lang="fr-FR" sz="1200" b="1" i="1" dirty="0">
                        <a:solidFill>
                          <a:srgbClr val="008000"/>
                        </a:solidFill>
                      </a:endParaRPr>
                    </a:p>
                  </a:txBody>
                  <a:tcPr marL="0" marR="0" marT="0" marB="0" anchor="ctr">
                    <a:solidFill>
                      <a:srgbClr val="4EAFB6"/>
                    </a:solidFill>
                  </a:tcPr>
                </a:tc>
                <a:tc>
                  <a:txBody>
                    <a:bodyPr/>
                    <a:lstStyle/>
                    <a:p>
                      <a:pPr algn="ctr"/>
                      <a:r>
                        <a:rPr lang="fr-FR" sz="2400" b="1" dirty="0" smtClean="0">
                          <a:solidFill>
                            <a:srgbClr val="0000FF"/>
                          </a:solidFill>
                        </a:rPr>
                        <a:t>12,47</a:t>
                      </a:r>
                    </a:p>
                    <a:p>
                      <a:pPr marL="0" marR="0" indent="0" algn="ctr" defTabSz="914400" rtl="0" eaLnBrk="1" fontAlgn="auto" latinLnBrk="0" hangingPunct="1">
                        <a:lnSpc>
                          <a:spcPct val="100000"/>
                        </a:lnSpc>
                        <a:spcBef>
                          <a:spcPts val="0"/>
                        </a:spcBef>
                        <a:spcAft>
                          <a:spcPts val="0"/>
                        </a:spcAft>
                        <a:buClrTx/>
                        <a:buSzTx/>
                        <a:buFontTx/>
                        <a:buNone/>
                        <a:tabLst/>
                        <a:defRPr/>
                      </a:pPr>
                      <a:r>
                        <a:rPr lang="fr-FR" sz="1200" b="1" i="1" dirty="0" smtClean="0">
                          <a:solidFill>
                            <a:srgbClr val="FF0000"/>
                          </a:solidFill>
                        </a:rPr>
                        <a:t>12,28</a:t>
                      </a:r>
                      <a:endParaRPr lang="fr-FR" sz="2400" b="1" dirty="0">
                        <a:solidFill>
                          <a:srgbClr val="FF0000"/>
                        </a:solidFill>
                      </a:endParaRPr>
                    </a:p>
                  </a:txBody>
                  <a:tcPr marL="0" marR="0" marT="0" marB="0" anchor="ctr">
                    <a:solidFill>
                      <a:srgbClr val="F2ADA8"/>
                    </a:solidFill>
                  </a:tcPr>
                </a:tc>
                <a:tc>
                  <a:txBody>
                    <a:bodyPr/>
                    <a:lstStyle/>
                    <a:p>
                      <a:pPr algn="ctr"/>
                      <a:r>
                        <a:rPr lang="fr-FR" sz="2400" b="1" dirty="0" smtClean="0">
                          <a:solidFill>
                            <a:srgbClr val="FF0000"/>
                          </a:solidFill>
                        </a:rPr>
                        <a:t>-1,29</a:t>
                      </a:r>
                      <a:endParaRPr lang="fr-FR" sz="2400" b="1" dirty="0">
                        <a:solidFill>
                          <a:srgbClr val="FF0000"/>
                        </a:solidFill>
                      </a:endParaRPr>
                    </a:p>
                  </a:txBody>
                  <a:tcPr marL="0" marR="0" marT="0" marB="0" anchor="ctr">
                    <a:solidFill>
                      <a:schemeClr val="bg1">
                        <a:lumMod val="85000"/>
                      </a:schemeClr>
                    </a:solidFill>
                  </a:tcPr>
                </a:tc>
              </a:tr>
              <a:tr h="818228">
                <a:tc>
                  <a:txBody>
                    <a:bodyPr/>
                    <a:lstStyle/>
                    <a:p>
                      <a:pPr algn="ctr" fontAlgn="b"/>
                      <a:r>
                        <a:rPr lang="fr-FR" sz="2400" b="1" u="none" strike="noStrike" dirty="0" smtClean="0">
                          <a:effectLst/>
                        </a:rPr>
                        <a:t>CP5 2015</a:t>
                      </a:r>
                    </a:p>
                    <a:p>
                      <a:pPr marL="0" marR="0" indent="0" algn="ctr" defTabSz="914400" rtl="0" eaLnBrk="1" fontAlgn="b" latinLnBrk="0" hangingPunct="1">
                        <a:lnSpc>
                          <a:spcPct val="100000"/>
                        </a:lnSpc>
                        <a:spcBef>
                          <a:spcPts val="0"/>
                        </a:spcBef>
                        <a:spcAft>
                          <a:spcPts val="0"/>
                        </a:spcAft>
                        <a:buClrTx/>
                        <a:buSzTx/>
                        <a:buFontTx/>
                        <a:buNone/>
                        <a:tabLst/>
                        <a:defRPr/>
                      </a:pPr>
                      <a:r>
                        <a:rPr lang="fr-FR" sz="1200" b="1" i="1" u="none" strike="noStrike" dirty="0" smtClean="0">
                          <a:solidFill>
                            <a:srgbClr val="0000FF"/>
                          </a:solidFill>
                          <a:effectLst/>
                          <a:latin typeface="Arial"/>
                        </a:rPr>
                        <a:t>Moyenne 2014</a:t>
                      </a:r>
                    </a:p>
                  </a:txBody>
                  <a:tcPr marL="0" marR="0" marT="0" marB="0" anchor="ctr">
                    <a:solidFill>
                      <a:schemeClr val="bg1">
                        <a:lumMod val="85000"/>
                      </a:schemeClr>
                    </a:solidFill>
                  </a:tcPr>
                </a:tc>
                <a:tc>
                  <a:txBody>
                    <a:bodyPr/>
                    <a:lstStyle/>
                    <a:p>
                      <a:pPr algn="ctr"/>
                      <a:r>
                        <a:rPr lang="fr-FR" sz="2400" b="1" dirty="0" smtClean="0">
                          <a:solidFill>
                            <a:srgbClr val="008000"/>
                          </a:solidFill>
                        </a:rPr>
                        <a:t>13,07</a:t>
                      </a:r>
                    </a:p>
                    <a:p>
                      <a:pPr algn="ctr"/>
                      <a:r>
                        <a:rPr lang="fr-FR" sz="1200" b="1" i="1" dirty="0" smtClean="0">
                          <a:solidFill>
                            <a:srgbClr val="008000"/>
                          </a:solidFill>
                        </a:rPr>
                        <a:t>13,08</a:t>
                      </a:r>
                    </a:p>
                  </a:txBody>
                  <a:tcPr marL="0" marR="0" marT="0" marB="0" anchor="ctr">
                    <a:solidFill>
                      <a:srgbClr val="FFFFFF"/>
                    </a:solidFill>
                  </a:tcPr>
                </a:tc>
                <a:tc>
                  <a:txBody>
                    <a:bodyPr/>
                    <a:lstStyle/>
                    <a:p>
                      <a:pPr algn="ctr"/>
                      <a:r>
                        <a:rPr lang="fr-FR" sz="2400" b="1" dirty="0" smtClean="0">
                          <a:solidFill>
                            <a:srgbClr val="0000FF"/>
                          </a:solidFill>
                        </a:rPr>
                        <a:t>13,04</a:t>
                      </a:r>
                    </a:p>
                    <a:p>
                      <a:pPr algn="ctr"/>
                      <a:r>
                        <a:rPr lang="fr-FR" sz="1200" b="1" i="1" dirty="0" smtClean="0">
                          <a:solidFill>
                            <a:srgbClr val="0000FF"/>
                          </a:solidFill>
                        </a:rPr>
                        <a:t>13,10</a:t>
                      </a:r>
                      <a:endParaRPr lang="fr-FR" sz="1200" b="1" i="1" dirty="0">
                        <a:solidFill>
                          <a:srgbClr val="0000FF"/>
                        </a:solidFill>
                      </a:endParaRPr>
                    </a:p>
                  </a:txBody>
                  <a:tcPr marL="0" marR="0" marT="0" marB="0" anchor="ctr">
                    <a:solidFill>
                      <a:srgbClr val="4EAFB6"/>
                    </a:solidFill>
                  </a:tcPr>
                </a:tc>
                <a:tc>
                  <a:txBody>
                    <a:bodyPr/>
                    <a:lstStyle/>
                    <a:p>
                      <a:pPr algn="ctr"/>
                      <a:r>
                        <a:rPr lang="fr-FR" sz="2400" b="1" dirty="0" smtClean="0">
                          <a:solidFill>
                            <a:srgbClr val="008000"/>
                          </a:solidFill>
                        </a:rPr>
                        <a:t>13,10</a:t>
                      </a:r>
                    </a:p>
                    <a:p>
                      <a:pPr algn="ctr"/>
                      <a:r>
                        <a:rPr lang="fr-FR" sz="1200" b="1" i="1" dirty="0" smtClean="0">
                          <a:solidFill>
                            <a:srgbClr val="008000"/>
                          </a:solidFill>
                        </a:rPr>
                        <a:t>13,04</a:t>
                      </a:r>
                      <a:endParaRPr lang="fr-FR" sz="1200" b="1" i="1" dirty="0">
                        <a:solidFill>
                          <a:srgbClr val="008000"/>
                        </a:solidFill>
                      </a:endParaRPr>
                    </a:p>
                  </a:txBody>
                  <a:tcPr marL="0" marR="0" marT="0" marB="0" anchor="ctr">
                    <a:solidFill>
                      <a:srgbClr val="F2ADA8"/>
                    </a:solidFill>
                  </a:tcPr>
                </a:tc>
                <a:tc>
                  <a:txBody>
                    <a:bodyPr/>
                    <a:lstStyle/>
                    <a:p>
                      <a:pPr algn="ctr"/>
                      <a:r>
                        <a:rPr lang="fr-FR" sz="2400" b="1" dirty="0" smtClean="0">
                          <a:solidFill>
                            <a:srgbClr val="008000"/>
                          </a:solidFill>
                        </a:rPr>
                        <a:t>-0,06</a:t>
                      </a:r>
                      <a:endParaRPr lang="fr-FR" sz="2400" b="1" dirty="0">
                        <a:solidFill>
                          <a:srgbClr val="008000"/>
                        </a:solidFill>
                      </a:endParaRPr>
                    </a:p>
                  </a:txBody>
                  <a:tcPr marL="0" marR="0" marT="0" marB="0" anchor="ctr">
                    <a:solidFill>
                      <a:schemeClr val="bg1">
                        <a:lumMod val="85000"/>
                      </a:schemeClr>
                    </a:solidFill>
                  </a:tcPr>
                </a:tc>
              </a:tr>
            </a:tbl>
          </a:graphicData>
        </a:graphic>
      </p:graphicFrame>
      <p:sp>
        <p:nvSpPr>
          <p:cNvPr id="4" name="Vague 3"/>
          <p:cNvSpPr/>
          <p:nvPr/>
        </p:nvSpPr>
        <p:spPr>
          <a:xfrm>
            <a:off x="2181412" y="1851353"/>
            <a:ext cx="1016000" cy="475407"/>
          </a:xfrm>
          <a:prstGeom prst="wav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smtClean="0">
                <a:solidFill>
                  <a:srgbClr val="FF0000"/>
                </a:solidFill>
              </a:rPr>
              <a:t>12,89</a:t>
            </a:r>
            <a:endParaRPr lang="fr-FR" b="1" dirty="0">
              <a:solidFill>
                <a:srgbClr val="FF0000"/>
              </a:solidFill>
            </a:endParaRPr>
          </a:p>
        </p:txBody>
      </p:sp>
      <p:sp>
        <p:nvSpPr>
          <p:cNvPr id="5" name="Vague 4"/>
          <p:cNvSpPr/>
          <p:nvPr/>
        </p:nvSpPr>
        <p:spPr>
          <a:xfrm>
            <a:off x="5975604" y="1392320"/>
            <a:ext cx="1016000" cy="475407"/>
          </a:xfrm>
          <a:prstGeom prst="wav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smtClean="0">
                <a:solidFill>
                  <a:srgbClr val="FF0000"/>
                </a:solidFill>
              </a:rPr>
              <a:t>12,52</a:t>
            </a:r>
            <a:endParaRPr lang="fr-FR" b="1" dirty="0">
              <a:solidFill>
                <a:srgbClr val="FF0000"/>
              </a:solidFill>
            </a:endParaRPr>
          </a:p>
        </p:txBody>
      </p:sp>
      <p:sp>
        <p:nvSpPr>
          <p:cNvPr id="6" name="Vague 5"/>
          <p:cNvSpPr/>
          <p:nvPr/>
        </p:nvSpPr>
        <p:spPr>
          <a:xfrm>
            <a:off x="3896881" y="1392320"/>
            <a:ext cx="1016000" cy="475407"/>
          </a:xfrm>
          <a:prstGeom prst="wav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smtClean="0">
                <a:solidFill>
                  <a:srgbClr val="FF0000"/>
                </a:solidFill>
              </a:rPr>
              <a:t>13,16</a:t>
            </a:r>
            <a:endParaRPr lang="fr-FR" b="1" dirty="0">
              <a:solidFill>
                <a:srgbClr val="FF0000"/>
              </a:solidFill>
            </a:endParaRPr>
          </a:p>
        </p:txBody>
      </p:sp>
      <p:sp>
        <p:nvSpPr>
          <p:cNvPr id="8" name="Vague 7"/>
          <p:cNvSpPr/>
          <p:nvPr/>
        </p:nvSpPr>
        <p:spPr>
          <a:xfrm>
            <a:off x="7545295" y="2089056"/>
            <a:ext cx="1016000" cy="475407"/>
          </a:xfrm>
          <a:prstGeom prst="wav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smtClean="0">
                <a:solidFill>
                  <a:srgbClr val="FF0000"/>
                </a:solidFill>
              </a:rPr>
              <a:t>-0,64</a:t>
            </a:r>
          </a:p>
        </p:txBody>
      </p:sp>
    </p:spTree>
    <p:extLst>
      <p:ext uri="{BB962C8B-B14F-4D97-AF65-F5344CB8AC3E}">
        <p14:creationId xmlns:p14="http://schemas.microsoft.com/office/powerpoint/2010/main" val="2085588443"/>
      </p:ext>
    </p:extLst>
  </p:cSld>
  <p:clrMapOvr>
    <a:masterClrMapping/>
  </p:clrMapOvr>
  <p:transition spd="med">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txBox="1">
            <a:spLocks/>
          </p:cNvSpPr>
          <p:nvPr/>
        </p:nvSpPr>
        <p:spPr>
          <a:xfrm>
            <a:off x="0" y="4136065"/>
            <a:ext cx="9144000" cy="2142499"/>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ts val="1200"/>
              </a:spcBef>
              <a:spcAft>
                <a:spcPts val="0"/>
              </a:spcAft>
              <a:buClrTx/>
              <a:buSzTx/>
              <a:buFont typeface="Arial" pitchFamily="34" charset="0"/>
              <a:buNone/>
              <a:tabLst/>
              <a:defRPr/>
            </a:pPr>
            <a:endParaRPr lang="fr-FR" dirty="0">
              <a:solidFill>
                <a:schemeClr val="bg1"/>
              </a:solidFill>
            </a:endParaRPr>
          </a:p>
        </p:txBody>
      </p:sp>
      <p:graphicFrame>
        <p:nvGraphicFramePr>
          <p:cNvPr id="5" name="Tableau 4"/>
          <p:cNvGraphicFramePr>
            <a:graphicFrameLocks noGrp="1"/>
          </p:cNvGraphicFramePr>
          <p:nvPr>
            <p:extLst>
              <p:ext uri="{D42A27DB-BD31-4B8C-83A1-F6EECF244321}">
                <p14:modId xmlns:p14="http://schemas.microsoft.com/office/powerpoint/2010/main" val="2185545772"/>
              </p:ext>
            </p:extLst>
          </p:nvPr>
        </p:nvGraphicFramePr>
        <p:xfrm>
          <a:off x="149411" y="1195293"/>
          <a:ext cx="8845176" cy="5482423"/>
        </p:xfrm>
        <a:graphic>
          <a:graphicData uri="http://schemas.openxmlformats.org/drawingml/2006/table">
            <a:tbl>
              <a:tblPr firstRow="1" bandRow="1">
                <a:tableStyleId>{5C22544A-7EE6-4342-B048-85BDC9FD1C3A}</a:tableStyleId>
              </a:tblPr>
              <a:tblGrid>
                <a:gridCol w="358589"/>
                <a:gridCol w="1494118"/>
                <a:gridCol w="1198464"/>
                <a:gridCol w="1072594"/>
                <a:gridCol w="1329765"/>
                <a:gridCol w="1195294"/>
                <a:gridCol w="1359647"/>
                <a:gridCol w="836705"/>
              </a:tblGrid>
              <a:tr h="406128">
                <a:tc>
                  <a:txBody>
                    <a:bodyPr/>
                    <a:lstStyle/>
                    <a:p>
                      <a:pPr algn="ctr"/>
                      <a:r>
                        <a:rPr lang="fr-FR" sz="1600" b="0" dirty="0" smtClean="0"/>
                        <a:t>CP</a:t>
                      </a:r>
                      <a:endParaRPr lang="fr-FR" sz="1600" b="0" dirty="0"/>
                    </a:p>
                  </a:txBody>
                  <a:tcPr anchor="ctr"/>
                </a:tc>
                <a:tc>
                  <a:txBody>
                    <a:bodyPr/>
                    <a:lstStyle/>
                    <a:p>
                      <a:pPr algn="ctr"/>
                      <a:r>
                        <a:rPr lang="fr-FR" sz="1600" b="0" dirty="0" smtClean="0"/>
                        <a:t>APSA</a:t>
                      </a:r>
                      <a:endParaRPr lang="fr-FR" sz="1600" b="0" dirty="0"/>
                    </a:p>
                  </a:txBody>
                  <a:tcPr anchor="ctr"/>
                </a:tc>
                <a:tc>
                  <a:txBody>
                    <a:bodyPr/>
                    <a:lstStyle/>
                    <a:p>
                      <a:pPr algn="ctr"/>
                      <a:r>
                        <a:rPr lang="fr-FR" sz="1600" b="0" dirty="0" smtClean="0"/>
                        <a:t>Note moyenne</a:t>
                      </a:r>
                      <a:endParaRPr lang="fr-FR" sz="1600" b="0" dirty="0"/>
                    </a:p>
                  </a:txBody>
                  <a:tcPr anchor="ctr"/>
                </a:tc>
                <a:tc>
                  <a:txBody>
                    <a:bodyPr/>
                    <a:lstStyle/>
                    <a:p>
                      <a:pPr algn="ctr"/>
                      <a:r>
                        <a:rPr lang="fr-FR" sz="1600" b="0" baseline="0" dirty="0" err="1" smtClean="0"/>
                        <a:t>Moy</a:t>
                      </a:r>
                      <a:endParaRPr lang="fr-FR" sz="1600" b="0" baseline="0" dirty="0" smtClean="0"/>
                    </a:p>
                    <a:p>
                      <a:pPr algn="ctr"/>
                      <a:r>
                        <a:rPr lang="fr-FR" sz="1600" b="0" baseline="0" dirty="0" smtClean="0"/>
                        <a:t>Filles</a:t>
                      </a:r>
                      <a:endParaRPr lang="fr-FR" sz="1600" b="0" dirty="0"/>
                    </a:p>
                  </a:txBody>
                  <a:tcPr anchor="ctr"/>
                </a:tc>
                <a:tc>
                  <a:txBody>
                    <a:bodyPr/>
                    <a:lstStyle/>
                    <a:p>
                      <a:pPr algn="ctr"/>
                      <a:r>
                        <a:rPr lang="fr-FR" sz="1600" b="0" dirty="0" smtClean="0"/>
                        <a:t>Effectifs </a:t>
                      </a:r>
                    </a:p>
                    <a:p>
                      <a:pPr algn="ctr"/>
                      <a:r>
                        <a:rPr lang="fr-FR" sz="1600" b="0" dirty="0" smtClean="0"/>
                        <a:t>Filles </a:t>
                      </a:r>
                      <a:endParaRPr lang="fr-FR" sz="1600" b="0" dirty="0"/>
                    </a:p>
                  </a:txBody>
                  <a:tcPr anchor="ctr"/>
                </a:tc>
                <a:tc>
                  <a:txBody>
                    <a:bodyPr/>
                    <a:lstStyle/>
                    <a:p>
                      <a:pPr algn="ctr"/>
                      <a:r>
                        <a:rPr lang="fr-FR" sz="1600" b="0" dirty="0" err="1" smtClean="0"/>
                        <a:t>Moy</a:t>
                      </a:r>
                      <a:endParaRPr lang="fr-FR" sz="1600" b="0" dirty="0" smtClean="0"/>
                    </a:p>
                    <a:p>
                      <a:pPr algn="ctr"/>
                      <a:r>
                        <a:rPr lang="fr-FR" sz="1600" b="0" baseline="0" dirty="0" smtClean="0"/>
                        <a:t>Garçons </a:t>
                      </a:r>
                      <a:endParaRPr lang="fr-FR" sz="1600" b="0" dirty="0"/>
                    </a:p>
                  </a:txBody>
                  <a:tcPr anchor="ctr"/>
                </a:tc>
                <a:tc>
                  <a:txBody>
                    <a:bodyPr/>
                    <a:lstStyle/>
                    <a:p>
                      <a:pPr algn="ctr"/>
                      <a:r>
                        <a:rPr lang="fr-FR" sz="1600" b="0" dirty="0" smtClean="0"/>
                        <a:t>Effectifs</a:t>
                      </a:r>
                    </a:p>
                    <a:p>
                      <a:pPr algn="ctr"/>
                      <a:r>
                        <a:rPr lang="fr-FR" sz="1600" b="0" dirty="0" smtClean="0"/>
                        <a:t> Garçons</a:t>
                      </a:r>
                      <a:endParaRPr lang="fr-FR" sz="1600" b="0" dirty="0"/>
                    </a:p>
                  </a:txBody>
                  <a:tcPr anchor="ctr"/>
                </a:tc>
                <a:tc>
                  <a:txBody>
                    <a:bodyPr/>
                    <a:lstStyle/>
                    <a:p>
                      <a:pPr algn="ctr"/>
                      <a:r>
                        <a:rPr lang="fr-FR" sz="1600" b="0" dirty="0" smtClean="0"/>
                        <a:t>Diff.</a:t>
                      </a:r>
                      <a:endParaRPr lang="fr-FR" sz="1600" b="0" dirty="0"/>
                    </a:p>
                  </a:txBody>
                  <a:tcPr anchor="ctr"/>
                </a:tc>
              </a:tr>
              <a:tr h="417876">
                <a:tc rowSpan="3">
                  <a:txBody>
                    <a:bodyPr/>
                    <a:lstStyle/>
                    <a:p>
                      <a:pPr algn="ctr" fontAlgn="b"/>
                      <a:r>
                        <a:rPr lang="fr-FR" sz="1600" b="1" i="0" u="none" strike="noStrike" dirty="0" smtClean="0">
                          <a:effectLst/>
                          <a:latin typeface="+mn-lt"/>
                          <a:cs typeface="Arial"/>
                        </a:rPr>
                        <a:t>1</a:t>
                      </a:r>
                      <a:endParaRPr lang="fr-FR" sz="1600" b="1" i="0" u="none" strike="noStrike" dirty="0">
                        <a:effectLst/>
                        <a:latin typeface="+mn-lt"/>
                        <a:cs typeface="Arial"/>
                      </a:endParaRPr>
                    </a:p>
                  </a:txBody>
                  <a:tcPr marL="12700" marR="12700" marT="12700" marB="0" anchor="ctr">
                    <a:solidFill>
                      <a:schemeClr val="tx2">
                        <a:lumMod val="20000"/>
                        <a:lumOff val="80000"/>
                      </a:schemeClr>
                    </a:solidFill>
                  </a:tcPr>
                </a:tc>
                <a:tc>
                  <a:txBody>
                    <a:bodyPr/>
                    <a:lstStyle/>
                    <a:p>
                      <a:pPr algn="ctr" fontAlgn="b"/>
                      <a:r>
                        <a:rPr lang="fr-FR" sz="1600" b="0" i="0" u="none" strike="noStrike" dirty="0" smtClean="0">
                          <a:effectLst/>
                          <a:latin typeface="+mn-lt"/>
                          <a:cs typeface="Arial"/>
                        </a:rPr>
                        <a:t>Relais / Vitesse</a:t>
                      </a:r>
                      <a:endParaRPr lang="fr-FR" sz="1600" b="0" i="0" u="none" strike="noStrike" dirty="0">
                        <a:effectLst/>
                        <a:latin typeface="+mn-lt"/>
                        <a:cs typeface="Arial"/>
                      </a:endParaRPr>
                    </a:p>
                  </a:txBody>
                  <a:tcPr marL="12700" marR="12700" marT="12700" marB="0" anchor="ctr">
                    <a:solidFill>
                      <a:schemeClr val="tx2">
                        <a:lumMod val="20000"/>
                        <a:lumOff val="80000"/>
                      </a:schemeClr>
                    </a:solidFill>
                  </a:tcPr>
                </a:tc>
                <a:tc>
                  <a:txBody>
                    <a:bodyPr/>
                    <a:lstStyle/>
                    <a:p>
                      <a:pPr algn="ctr"/>
                      <a:r>
                        <a:rPr lang="fr-FR" sz="1600" b="1" dirty="0" smtClean="0">
                          <a:solidFill>
                            <a:srgbClr val="FF0000"/>
                          </a:solidFill>
                        </a:rPr>
                        <a:t>11,99</a:t>
                      </a:r>
                      <a:endParaRPr lang="fr-FR" sz="1600" b="1" dirty="0">
                        <a:solidFill>
                          <a:srgbClr val="FF0000"/>
                        </a:solidFill>
                      </a:endParaRPr>
                    </a:p>
                  </a:txBody>
                  <a:tcPr anchor="ctr">
                    <a:solidFill>
                      <a:schemeClr val="accent1">
                        <a:lumMod val="40000"/>
                        <a:lumOff val="60000"/>
                      </a:schemeClr>
                    </a:solidFill>
                  </a:tcPr>
                </a:tc>
                <a:tc>
                  <a:txBody>
                    <a:bodyPr/>
                    <a:lstStyle/>
                    <a:p>
                      <a:pPr algn="ctr"/>
                      <a:r>
                        <a:rPr lang="fr-FR" sz="1600" b="1" dirty="0" smtClean="0">
                          <a:solidFill>
                            <a:srgbClr val="FF0000"/>
                          </a:solidFill>
                        </a:rPr>
                        <a:t>11,30</a:t>
                      </a:r>
                      <a:endParaRPr lang="fr-FR" sz="1600" b="1" dirty="0">
                        <a:solidFill>
                          <a:srgbClr val="FF0000"/>
                        </a:solidFill>
                      </a:endParaRPr>
                    </a:p>
                  </a:txBody>
                  <a:tcPr anchor="ctr">
                    <a:solidFill>
                      <a:schemeClr val="tx2">
                        <a:lumMod val="20000"/>
                        <a:lumOff val="80000"/>
                      </a:schemeClr>
                    </a:solidFill>
                  </a:tcPr>
                </a:tc>
                <a:tc>
                  <a:txBody>
                    <a:bodyPr/>
                    <a:lstStyle/>
                    <a:p>
                      <a:pPr algn="ctr"/>
                      <a:r>
                        <a:rPr lang="fr-FR" sz="1600" b="1" dirty="0" smtClean="0">
                          <a:solidFill>
                            <a:schemeClr val="tx1"/>
                          </a:solidFill>
                        </a:rPr>
                        <a:t>265</a:t>
                      </a:r>
                      <a:endParaRPr lang="fr-FR" sz="1600" b="1" dirty="0">
                        <a:solidFill>
                          <a:schemeClr val="tx1"/>
                        </a:solidFill>
                      </a:endParaRPr>
                    </a:p>
                  </a:txBody>
                  <a:tcPr anchor="ctr">
                    <a:solidFill>
                      <a:schemeClr val="tx2">
                        <a:lumMod val="20000"/>
                        <a:lumOff val="80000"/>
                      </a:schemeClr>
                    </a:solidFill>
                  </a:tcPr>
                </a:tc>
                <a:tc>
                  <a:txBody>
                    <a:bodyPr/>
                    <a:lstStyle/>
                    <a:p>
                      <a:pPr algn="ctr"/>
                      <a:r>
                        <a:rPr lang="fr-FR" sz="1600" b="1" dirty="0" smtClean="0">
                          <a:solidFill>
                            <a:srgbClr val="FF0000"/>
                          </a:solidFill>
                        </a:rPr>
                        <a:t>12,41</a:t>
                      </a:r>
                      <a:endParaRPr lang="fr-FR" sz="1600" b="1" dirty="0">
                        <a:solidFill>
                          <a:srgbClr val="FF0000"/>
                        </a:solidFill>
                      </a:endParaRPr>
                    </a:p>
                  </a:txBody>
                  <a:tcPr anchor="ctr">
                    <a:solidFill>
                      <a:schemeClr val="tx2">
                        <a:lumMod val="20000"/>
                        <a:lumOff val="80000"/>
                      </a:schemeClr>
                    </a:solidFill>
                  </a:tcPr>
                </a:tc>
                <a:tc>
                  <a:txBody>
                    <a:bodyPr/>
                    <a:lstStyle/>
                    <a:p>
                      <a:pPr algn="ctr"/>
                      <a:r>
                        <a:rPr lang="fr-FR" sz="1600" b="1" dirty="0" smtClean="0">
                          <a:solidFill>
                            <a:schemeClr val="tx1"/>
                          </a:solidFill>
                        </a:rPr>
                        <a:t>445</a:t>
                      </a:r>
                      <a:endParaRPr lang="fr-FR" sz="1600" b="1" dirty="0">
                        <a:solidFill>
                          <a:schemeClr val="tx1"/>
                        </a:solidFill>
                      </a:endParaRPr>
                    </a:p>
                  </a:txBody>
                  <a:tcPr anchor="ctr">
                    <a:solidFill>
                      <a:schemeClr val="tx2">
                        <a:lumMod val="20000"/>
                        <a:lumOff val="80000"/>
                      </a:schemeClr>
                    </a:solidFill>
                  </a:tcPr>
                </a:tc>
                <a:tc>
                  <a:txBody>
                    <a:bodyPr/>
                    <a:lstStyle/>
                    <a:p>
                      <a:pPr algn="ctr"/>
                      <a:r>
                        <a:rPr lang="fr-FR" sz="1600" b="1" dirty="0" smtClean="0">
                          <a:solidFill>
                            <a:srgbClr val="FF0000"/>
                          </a:solidFill>
                        </a:rPr>
                        <a:t>-1,11</a:t>
                      </a:r>
                    </a:p>
                  </a:txBody>
                  <a:tcPr anchor="ctr">
                    <a:solidFill>
                      <a:schemeClr val="tx2">
                        <a:lumMod val="20000"/>
                        <a:lumOff val="80000"/>
                      </a:schemeClr>
                    </a:solidFill>
                  </a:tcPr>
                </a:tc>
              </a:tr>
              <a:tr h="376090">
                <a:tc vMerge="1">
                  <a:txBody>
                    <a:bodyPr/>
                    <a:lstStyle/>
                    <a:p>
                      <a:endParaRPr lang="fr-FR"/>
                    </a:p>
                  </a:txBody>
                  <a:tcPr/>
                </a:tc>
                <a:tc>
                  <a:txBody>
                    <a:bodyPr/>
                    <a:lstStyle/>
                    <a:p>
                      <a:pPr algn="ctr" fontAlgn="b"/>
                      <a:r>
                        <a:rPr lang="fr-FR" sz="1600" b="0" i="0" u="none" strike="noStrike" dirty="0" err="1" smtClean="0">
                          <a:effectLst/>
                          <a:latin typeface="Calibri"/>
                          <a:cs typeface="Calibri"/>
                        </a:rPr>
                        <a:t>Pentabond</a:t>
                      </a:r>
                      <a:endParaRPr lang="fr-FR" sz="1600" b="0" i="0" u="none" strike="noStrike" dirty="0">
                        <a:effectLst/>
                        <a:latin typeface="Calibri"/>
                        <a:cs typeface="Calibri"/>
                      </a:endParaRPr>
                    </a:p>
                  </a:txBody>
                  <a:tcPr marL="12700" marR="12700" marT="12700" marB="0" anchor="b">
                    <a:solidFill>
                      <a:schemeClr val="tx2">
                        <a:lumMod val="20000"/>
                        <a:lumOff val="80000"/>
                      </a:schemeClr>
                    </a:solidFill>
                  </a:tcPr>
                </a:tc>
                <a:tc>
                  <a:txBody>
                    <a:bodyPr/>
                    <a:lstStyle/>
                    <a:p>
                      <a:pPr algn="ctr"/>
                      <a:r>
                        <a:rPr lang="fr-FR" sz="1600" b="1" i="0" u="none" strike="noStrike" kern="1200" dirty="0" smtClean="0">
                          <a:solidFill>
                            <a:srgbClr val="008000"/>
                          </a:solidFill>
                          <a:effectLst/>
                          <a:latin typeface="+mn-lt"/>
                          <a:ea typeface="+mn-ea"/>
                          <a:cs typeface="Arial"/>
                        </a:rPr>
                        <a:t>13,09</a:t>
                      </a:r>
                      <a:endParaRPr lang="fr-FR" sz="1600" b="1" i="0" u="none" strike="noStrike" kern="1200" dirty="0">
                        <a:solidFill>
                          <a:srgbClr val="008000"/>
                        </a:solidFill>
                        <a:effectLst/>
                        <a:latin typeface="+mn-lt"/>
                        <a:ea typeface="+mn-ea"/>
                        <a:cs typeface="Arial"/>
                      </a:endParaRPr>
                    </a:p>
                  </a:txBody>
                  <a:tcPr anchor="ctr">
                    <a:solidFill>
                      <a:srgbClr val="B9CDE5"/>
                    </a:solidFill>
                  </a:tcPr>
                </a:tc>
                <a:tc>
                  <a:txBody>
                    <a:bodyPr/>
                    <a:lstStyle/>
                    <a:p>
                      <a:pPr algn="ctr"/>
                      <a:r>
                        <a:rPr lang="fr-FR" sz="1600" b="1" i="0" u="none" strike="noStrike" kern="1200" dirty="0" smtClean="0">
                          <a:solidFill>
                            <a:schemeClr val="tx1"/>
                          </a:solidFill>
                          <a:effectLst/>
                          <a:latin typeface="+mn-lt"/>
                          <a:ea typeface="+mn-ea"/>
                          <a:cs typeface="Arial"/>
                        </a:rPr>
                        <a:t>12,53</a:t>
                      </a:r>
                      <a:endParaRPr lang="fr-FR" sz="1600" b="1" i="0" u="none" strike="noStrike" kern="1200" dirty="0">
                        <a:solidFill>
                          <a:schemeClr val="tx1"/>
                        </a:solidFill>
                        <a:effectLst/>
                        <a:latin typeface="+mn-lt"/>
                        <a:ea typeface="+mn-ea"/>
                        <a:cs typeface="Arial"/>
                      </a:endParaRPr>
                    </a:p>
                  </a:txBody>
                  <a:tcPr anchor="ctr">
                    <a:solidFill>
                      <a:schemeClr val="tx2">
                        <a:lumMod val="20000"/>
                        <a:lumOff val="80000"/>
                      </a:schemeClr>
                    </a:solidFill>
                  </a:tcPr>
                </a:tc>
                <a:tc>
                  <a:txBody>
                    <a:bodyPr/>
                    <a:lstStyle/>
                    <a:p>
                      <a:pPr algn="ctr"/>
                      <a:r>
                        <a:rPr lang="fr-FR" sz="1600" b="1" dirty="0" smtClean="0">
                          <a:solidFill>
                            <a:schemeClr val="tx1"/>
                          </a:solidFill>
                        </a:rPr>
                        <a:t>467</a:t>
                      </a:r>
                      <a:endParaRPr lang="fr-FR" sz="1600" b="1" dirty="0">
                        <a:solidFill>
                          <a:schemeClr val="tx1"/>
                        </a:solidFill>
                      </a:endParaRPr>
                    </a:p>
                  </a:txBody>
                  <a:tcPr anchor="ctr">
                    <a:solidFill>
                      <a:schemeClr val="tx2">
                        <a:lumMod val="20000"/>
                        <a:lumOff val="80000"/>
                      </a:schemeClr>
                    </a:solidFill>
                  </a:tcPr>
                </a:tc>
                <a:tc>
                  <a:txBody>
                    <a:bodyPr/>
                    <a:lstStyle/>
                    <a:p>
                      <a:pPr algn="ctr"/>
                      <a:r>
                        <a:rPr lang="fr-FR" sz="1600" b="1" dirty="0" smtClean="0">
                          <a:solidFill>
                            <a:srgbClr val="008000"/>
                          </a:solidFill>
                        </a:rPr>
                        <a:t>13,49</a:t>
                      </a:r>
                      <a:endParaRPr lang="fr-FR" sz="1600" b="1" dirty="0">
                        <a:solidFill>
                          <a:srgbClr val="008000"/>
                        </a:solidFill>
                      </a:endParaRPr>
                    </a:p>
                  </a:txBody>
                  <a:tcPr anchor="ctr">
                    <a:solidFill>
                      <a:schemeClr val="tx2">
                        <a:lumMod val="20000"/>
                        <a:lumOff val="80000"/>
                      </a:schemeClr>
                    </a:solidFill>
                  </a:tcPr>
                </a:tc>
                <a:tc>
                  <a:txBody>
                    <a:bodyPr/>
                    <a:lstStyle/>
                    <a:p>
                      <a:pPr algn="ctr"/>
                      <a:r>
                        <a:rPr lang="fr-FR" sz="1600" b="1" dirty="0" smtClean="0">
                          <a:solidFill>
                            <a:schemeClr val="tx1"/>
                          </a:solidFill>
                        </a:rPr>
                        <a:t>657</a:t>
                      </a:r>
                      <a:endParaRPr lang="fr-FR" sz="1600" b="1" dirty="0">
                        <a:solidFill>
                          <a:schemeClr val="tx1"/>
                        </a:solidFill>
                      </a:endParaRPr>
                    </a:p>
                  </a:txBody>
                  <a:tcPr anchor="ctr">
                    <a:solidFill>
                      <a:schemeClr val="tx2">
                        <a:lumMod val="20000"/>
                        <a:lumOff val="80000"/>
                      </a:schemeClr>
                    </a:solidFill>
                  </a:tcPr>
                </a:tc>
                <a:tc>
                  <a:txBody>
                    <a:bodyPr/>
                    <a:lstStyle/>
                    <a:p>
                      <a:pPr algn="ctr"/>
                      <a:r>
                        <a:rPr lang="fr-FR" sz="1600" b="1" dirty="0" smtClean="0">
                          <a:solidFill>
                            <a:srgbClr val="FF0000"/>
                          </a:solidFill>
                        </a:rPr>
                        <a:t>-0,96</a:t>
                      </a:r>
                      <a:endParaRPr lang="fr-FR" sz="1600" b="1" dirty="0">
                        <a:solidFill>
                          <a:srgbClr val="FF0000"/>
                        </a:solidFill>
                      </a:endParaRPr>
                    </a:p>
                  </a:txBody>
                  <a:tcPr anchor="ctr">
                    <a:solidFill>
                      <a:schemeClr val="tx2">
                        <a:lumMod val="20000"/>
                        <a:lumOff val="80000"/>
                      </a:schemeClr>
                    </a:solidFill>
                  </a:tcPr>
                </a:tc>
              </a:tr>
              <a:tr h="376090">
                <a:tc vMerge="1">
                  <a:txBody>
                    <a:bodyPr/>
                    <a:lstStyle/>
                    <a:p>
                      <a:pPr algn="r" fontAlgn="b"/>
                      <a:endParaRPr lang="fr-FR" sz="1800" b="0" i="0" u="none" strike="noStrike" dirty="0">
                        <a:effectLst/>
                        <a:latin typeface="Calibri"/>
                        <a:cs typeface="Calibri"/>
                      </a:endParaRPr>
                    </a:p>
                  </a:txBody>
                  <a:tcPr marL="12700" marR="12700" marT="12700" marB="0" anchor="b"/>
                </a:tc>
                <a:tc>
                  <a:txBody>
                    <a:bodyPr/>
                    <a:lstStyle/>
                    <a:p>
                      <a:pPr algn="ctr" fontAlgn="b"/>
                      <a:r>
                        <a:rPr lang="fr-FR" sz="1600" b="0" i="0" u="none" strike="noStrike" dirty="0" smtClean="0">
                          <a:effectLst/>
                          <a:latin typeface="Calibri"/>
                          <a:cs typeface="Calibri"/>
                        </a:rPr>
                        <a:t>½ fond</a:t>
                      </a:r>
                      <a:endParaRPr lang="fr-FR" sz="1600" b="0" i="0" u="none" strike="noStrike" dirty="0">
                        <a:effectLst/>
                        <a:latin typeface="Calibri"/>
                        <a:cs typeface="Calibri"/>
                      </a:endParaRPr>
                    </a:p>
                  </a:txBody>
                  <a:tcPr marL="12700" marR="12700" marT="12700" marB="0" anchor="b">
                    <a:solidFill>
                      <a:schemeClr val="tx2">
                        <a:lumMod val="20000"/>
                        <a:lumOff val="80000"/>
                      </a:schemeClr>
                    </a:solidFill>
                  </a:tcPr>
                </a:tc>
                <a:tc>
                  <a:txBody>
                    <a:bodyPr/>
                    <a:lstStyle/>
                    <a:p>
                      <a:pPr algn="ctr"/>
                      <a:r>
                        <a:rPr lang="fr-FR" sz="1600" b="1" i="0" u="none" strike="noStrike" kern="1200" dirty="0" smtClean="0">
                          <a:solidFill>
                            <a:srgbClr val="FF0000"/>
                          </a:solidFill>
                          <a:effectLst/>
                          <a:latin typeface="+mn-lt"/>
                          <a:ea typeface="+mn-ea"/>
                          <a:cs typeface="Arial"/>
                        </a:rPr>
                        <a:t>12,25</a:t>
                      </a:r>
                      <a:endParaRPr lang="fr-FR" sz="1600" b="1" i="0" u="none" strike="noStrike" kern="1200" dirty="0">
                        <a:solidFill>
                          <a:srgbClr val="FF0000"/>
                        </a:solidFill>
                        <a:effectLst/>
                        <a:latin typeface="+mn-lt"/>
                        <a:ea typeface="+mn-ea"/>
                        <a:cs typeface="Arial"/>
                      </a:endParaRPr>
                    </a:p>
                  </a:txBody>
                  <a:tcPr anchor="ctr">
                    <a:solidFill>
                      <a:srgbClr val="B9CDE5"/>
                    </a:solidFill>
                  </a:tcPr>
                </a:tc>
                <a:tc>
                  <a:txBody>
                    <a:bodyPr/>
                    <a:lstStyle/>
                    <a:p>
                      <a:pPr algn="ctr"/>
                      <a:r>
                        <a:rPr lang="fr-FR" sz="1600" b="1" i="0" u="none" strike="noStrike" kern="1200" dirty="0" smtClean="0">
                          <a:solidFill>
                            <a:srgbClr val="FF0000"/>
                          </a:solidFill>
                          <a:effectLst/>
                          <a:latin typeface="+mn-lt"/>
                          <a:ea typeface="+mn-ea"/>
                          <a:cs typeface="Arial"/>
                        </a:rPr>
                        <a:t>11,41</a:t>
                      </a:r>
                      <a:endParaRPr lang="fr-FR" sz="1600" b="1" i="0" u="none" strike="noStrike" kern="1200" dirty="0">
                        <a:solidFill>
                          <a:srgbClr val="FF0000"/>
                        </a:solidFill>
                        <a:effectLst/>
                        <a:latin typeface="+mn-lt"/>
                        <a:ea typeface="+mn-ea"/>
                        <a:cs typeface="Arial"/>
                      </a:endParaRPr>
                    </a:p>
                  </a:txBody>
                  <a:tcPr anchor="ctr">
                    <a:solidFill>
                      <a:schemeClr val="tx2">
                        <a:lumMod val="20000"/>
                        <a:lumOff val="80000"/>
                      </a:schemeClr>
                    </a:solidFill>
                  </a:tcPr>
                </a:tc>
                <a:tc>
                  <a:txBody>
                    <a:bodyPr/>
                    <a:lstStyle/>
                    <a:p>
                      <a:pPr algn="ctr"/>
                      <a:r>
                        <a:rPr lang="fr-FR" sz="1600" b="1" dirty="0" smtClean="0">
                          <a:solidFill>
                            <a:schemeClr val="tx1"/>
                          </a:solidFill>
                        </a:rPr>
                        <a:t>697</a:t>
                      </a:r>
                      <a:endParaRPr lang="fr-FR" sz="1600" b="1" dirty="0">
                        <a:solidFill>
                          <a:schemeClr val="tx1"/>
                        </a:solidFill>
                      </a:endParaRPr>
                    </a:p>
                  </a:txBody>
                  <a:tcPr anchor="ctr">
                    <a:solidFill>
                      <a:schemeClr val="tx2">
                        <a:lumMod val="20000"/>
                        <a:lumOff val="80000"/>
                      </a:schemeClr>
                    </a:solidFill>
                  </a:tcPr>
                </a:tc>
                <a:tc>
                  <a:txBody>
                    <a:bodyPr/>
                    <a:lstStyle/>
                    <a:p>
                      <a:pPr algn="ctr"/>
                      <a:r>
                        <a:rPr lang="fr-FR" sz="1600" b="1" dirty="0" smtClean="0">
                          <a:solidFill>
                            <a:srgbClr val="FF0000"/>
                          </a:solidFill>
                        </a:rPr>
                        <a:t>12,54</a:t>
                      </a:r>
                      <a:endParaRPr lang="fr-FR" sz="1600" b="1" dirty="0">
                        <a:solidFill>
                          <a:srgbClr val="FF0000"/>
                        </a:solidFill>
                      </a:endParaRPr>
                    </a:p>
                  </a:txBody>
                  <a:tcPr anchor="ctr">
                    <a:solidFill>
                      <a:schemeClr val="tx2">
                        <a:lumMod val="20000"/>
                        <a:lumOff val="80000"/>
                      </a:schemeClr>
                    </a:solidFill>
                  </a:tcPr>
                </a:tc>
                <a:tc>
                  <a:txBody>
                    <a:bodyPr/>
                    <a:lstStyle/>
                    <a:p>
                      <a:pPr algn="ctr"/>
                      <a:r>
                        <a:rPr lang="fr-FR" sz="1600" b="1" dirty="0" smtClean="0">
                          <a:solidFill>
                            <a:schemeClr val="tx1"/>
                          </a:solidFill>
                        </a:rPr>
                        <a:t>1975</a:t>
                      </a:r>
                      <a:endParaRPr lang="fr-FR" sz="1600" b="1" dirty="0">
                        <a:solidFill>
                          <a:schemeClr val="tx1"/>
                        </a:solidFill>
                      </a:endParaRPr>
                    </a:p>
                  </a:txBody>
                  <a:tcPr anchor="ctr">
                    <a:solidFill>
                      <a:schemeClr val="tx2">
                        <a:lumMod val="20000"/>
                        <a:lumOff val="80000"/>
                      </a:schemeClr>
                    </a:solidFill>
                  </a:tcPr>
                </a:tc>
                <a:tc>
                  <a:txBody>
                    <a:bodyPr/>
                    <a:lstStyle/>
                    <a:p>
                      <a:pPr algn="ctr"/>
                      <a:r>
                        <a:rPr lang="fr-FR" sz="1600" b="1" dirty="0" smtClean="0">
                          <a:solidFill>
                            <a:srgbClr val="FF0000"/>
                          </a:solidFill>
                        </a:rPr>
                        <a:t>-1,13</a:t>
                      </a:r>
                      <a:endParaRPr lang="fr-FR" sz="1600" b="1" dirty="0">
                        <a:solidFill>
                          <a:srgbClr val="FF0000"/>
                        </a:solidFill>
                      </a:endParaRPr>
                    </a:p>
                  </a:txBody>
                  <a:tcPr anchor="ctr">
                    <a:solidFill>
                      <a:schemeClr val="tx2">
                        <a:lumMod val="20000"/>
                        <a:lumOff val="80000"/>
                      </a:schemeClr>
                    </a:solidFill>
                  </a:tcPr>
                </a:tc>
              </a:tr>
              <a:tr h="358465">
                <a:tc rowSpan="2">
                  <a:txBody>
                    <a:bodyPr/>
                    <a:lstStyle/>
                    <a:p>
                      <a:pPr algn="r"/>
                      <a:r>
                        <a:rPr lang="fr-FR" sz="1600" b="1" dirty="0" smtClean="0">
                          <a:latin typeface="+mn-lt"/>
                          <a:cs typeface="Arial"/>
                        </a:rPr>
                        <a:t>2</a:t>
                      </a:r>
                      <a:endParaRPr lang="fr-FR" sz="1600" b="1" dirty="0">
                        <a:latin typeface="+mn-lt"/>
                        <a:cs typeface="Arial"/>
                      </a:endParaRPr>
                    </a:p>
                  </a:txBody>
                  <a:tcPr anchor="ctr">
                    <a:solidFill>
                      <a:schemeClr val="bg1"/>
                    </a:solidFill>
                  </a:tcPr>
                </a:tc>
                <a:tc>
                  <a:txBody>
                    <a:bodyPr/>
                    <a:lstStyle/>
                    <a:p>
                      <a:pPr algn="ctr"/>
                      <a:r>
                        <a:rPr lang="fr-FR" sz="1600" b="0" dirty="0" smtClean="0">
                          <a:latin typeface="+mn-lt"/>
                          <a:cs typeface="Arial"/>
                        </a:rPr>
                        <a:t>CO</a:t>
                      </a:r>
                      <a:endParaRPr lang="fr-FR" sz="1600" b="0" dirty="0">
                        <a:latin typeface="+mn-lt"/>
                        <a:cs typeface="Arial"/>
                      </a:endParaRPr>
                    </a:p>
                  </a:txBody>
                  <a:tcPr anchor="ctr">
                    <a:solidFill>
                      <a:schemeClr val="bg1"/>
                    </a:solidFill>
                  </a:tcPr>
                </a:tc>
                <a:tc>
                  <a:txBody>
                    <a:bodyPr/>
                    <a:lstStyle/>
                    <a:p>
                      <a:pPr algn="ctr"/>
                      <a:r>
                        <a:rPr lang="fr-FR" sz="1600" b="1" dirty="0" smtClean="0">
                          <a:solidFill>
                            <a:srgbClr val="FF0000"/>
                          </a:solidFill>
                        </a:rPr>
                        <a:t>12,28</a:t>
                      </a:r>
                      <a:endParaRPr lang="fr-FR" sz="1600" b="1" dirty="0">
                        <a:solidFill>
                          <a:srgbClr val="FF0000"/>
                        </a:solidFill>
                      </a:endParaRPr>
                    </a:p>
                  </a:txBody>
                  <a:tcPr anchor="ctr">
                    <a:solidFill>
                      <a:schemeClr val="bg1"/>
                    </a:solidFill>
                  </a:tcPr>
                </a:tc>
                <a:tc>
                  <a:txBody>
                    <a:bodyPr/>
                    <a:lstStyle/>
                    <a:p>
                      <a:pPr algn="ctr"/>
                      <a:r>
                        <a:rPr lang="fr-FR" sz="1600" b="1" dirty="0" smtClean="0">
                          <a:solidFill>
                            <a:srgbClr val="FF0000"/>
                          </a:solidFill>
                        </a:rPr>
                        <a:t>11,22</a:t>
                      </a:r>
                      <a:endParaRPr lang="fr-FR" sz="1600" b="1" dirty="0">
                        <a:solidFill>
                          <a:srgbClr val="FF0000"/>
                        </a:solidFill>
                      </a:endParaRPr>
                    </a:p>
                  </a:txBody>
                  <a:tcPr anchor="ctr">
                    <a:solidFill>
                      <a:schemeClr val="bg1"/>
                    </a:solidFill>
                  </a:tcPr>
                </a:tc>
                <a:tc>
                  <a:txBody>
                    <a:bodyPr/>
                    <a:lstStyle/>
                    <a:p>
                      <a:pPr algn="ctr"/>
                      <a:r>
                        <a:rPr lang="fr-FR" sz="1600" b="1" dirty="0" smtClean="0">
                          <a:solidFill>
                            <a:schemeClr val="tx1"/>
                          </a:solidFill>
                        </a:rPr>
                        <a:t>485</a:t>
                      </a:r>
                      <a:endParaRPr lang="fr-FR" sz="1600" b="1" dirty="0">
                        <a:solidFill>
                          <a:schemeClr val="tx1"/>
                        </a:solidFill>
                      </a:endParaRPr>
                    </a:p>
                  </a:txBody>
                  <a:tcPr anchor="ctr">
                    <a:solidFill>
                      <a:schemeClr val="bg1"/>
                    </a:solidFill>
                  </a:tcPr>
                </a:tc>
                <a:tc>
                  <a:txBody>
                    <a:bodyPr/>
                    <a:lstStyle/>
                    <a:p>
                      <a:pPr algn="ctr"/>
                      <a:r>
                        <a:rPr lang="fr-FR" sz="1600" b="1" dirty="0" smtClean="0">
                          <a:solidFill>
                            <a:srgbClr val="008000"/>
                          </a:solidFill>
                        </a:rPr>
                        <a:t>13,30</a:t>
                      </a:r>
                      <a:endParaRPr lang="fr-FR" sz="1600" b="1" dirty="0">
                        <a:solidFill>
                          <a:srgbClr val="008000"/>
                        </a:solidFill>
                      </a:endParaRPr>
                    </a:p>
                  </a:txBody>
                  <a:tcPr anchor="ctr">
                    <a:solidFill>
                      <a:schemeClr val="bg1"/>
                    </a:solidFill>
                  </a:tcPr>
                </a:tc>
                <a:tc>
                  <a:txBody>
                    <a:bodyPr/>
                    <a:lstStyle/>
                    <a:p>
                      <a:pPr algn="ctr"/>
                      <a:r>
                        <a:rPr lang="fr-FR" sz="1600" b="1" dirty="0" smtClean="0">
                          <a:solidFill>
                            <a:schemeClr val="tx1"/>
                          </a:solidFill>
                        </a:rPr>
                        <a:t>508</a:t>
                      </a:r>
                      <a:endParaRPr lang="fr-FR" sz="1600" b="1" dirty="0">
                        <a:solidFill>
                          <a:schemeClr val="tx1"/>
                        </a:solidFill>
                      </a:endParaRPr>
                    </a:p>
                  </a:txBody>
                  <a:tcPr anchor="ctr">
                    <a:solidFill>
                      <a:schemeClr val="bg1"/>
                    </a:solidFill>
                  </a:tcPr>
                </a:tc>
                <a:tc>
                  <a:txBody>
                    <a:bodyPr/>
                    <a:lstStyle/>
                    <a:p>
                      <a:pPr algn="ctr"/>
                      <a:r>
                        <a:rPr lang="fr-FR" sz="1600" b="1" dirty="0" smtClean="0">
                          <a:solidFill>
                            <a:schemeClr val="tx1"/>
                          </a:solidFill>
                        </a:rPr>
                        <a:t>-</a:t>
                      </a:r>
                      <a:r>
                        <a:rPr lang="fr-FR" sz="1600" b="1" dirty="0" smtClean="0">
                          <a:solidFill>
                            <a:srgbClr val="FF0000"/>
                          </a:solidFill>
                        </a:rPr>
                        <a:t>2,07</a:t>
                      </a:r>
                      <a:endParaRPr lang="fr-FR" sz="1600" b="1" dirty="0">
                        <a:solidFill>
                          <a:srgbClr val="FF0000"/>
                        </a:solidFill>
                      </a:endParaRPr>
                    </a:p>
                  </a:txBody>
                  <a:tcPr anchor="ctr">
                    <a:solidFill>
                      <a:schemeClr val="bg1"/>
                    </a:solidFill>
                  </a:tcPr>
                </a:tc>
              </a:tr>
              <a:tr h="376090">
                <a:tc vMerge="1">
                  <a:txBody>
                    <a:bodyPr/>
                    <a:lstStyle/>
                    <a:p>
                      <a:pPr algn="r"/>
                      <a:endParaRPr lang="fr-FR" sz="1600" b="0" dirty="0">
                        <a:latin typeface="+mn-lt"/>
                        <a:cs typeface="Arial"/>
                      </a:endParaRPr>
                    </a:p>
                  </a:txBody>
                  <a:tcPr anchor="ctr"/>
                </a:tc>
                <a:tc>
                  <a:txBody>
                    <a:bodyPr/>
                    <a:lstStyle/>
                    <a:p>
                      <a:pPr algn="ctr"/>
                      <a:r>
                        <a:rPr lang="fr-FR" sz="1600" b="0" dirty="0" smtClean="0">
                          <a:latin typeface="+mn-lt"/>
                          <a:cs typeface="Arial"/>
                        </a:rPr>
                        <a:t>Escalade</a:t>
                      </a:r>
                      <a:endParaRPr lang="fr-FR" sz="1600" b="0" dirty="0">
                        <a:latin typeface="+mn-lt"/>
                        <a:cs typeface="Arial"/>
                      </a:endParaRPr>
                    </a:p>
                  </a:txBody>
                  <a:tcPr anchor="ctr">
                    <a:solidFill>
                      <a:schemeClr val="bg1"/>
                    </a:solidFill>
                  </a:tcPr>
                </a:tc>
                <a:tc>
                  <a:txBody>
                    <a:bodyPr/>
                    <a:lstStyle/>
                    <a:p>
                      <a:pPr algn="ctr"/>
                      <a:r>
                        <a:rPr lang="fr-FR" sz="1600" b="1" dirty="0" smtClean="0">
                          <a:solidFill>
                            <a:srgbClr val="008000"/>
                          </a:solidFill>
                        </a:rPr>
                        <a:t>13,42</a:t>
                      </a:r>
                      <a:endParaRPr lang="fr-FR" sz="1600" b="1" dirty="0">
                        <a:solidFill>
                          <a:srgbClr val="008000"/>
                        </a:solidFill>
                      </a:endParaRPr>
                    </a:p>
                  </a:txBody>
                  <a:tcPr anchor="ctr">
                    <a:solidFill>
                      <a:schemeClr val="bg1"/>
                    </a:solidFill>
                  </a:tcPr>
                </a:tc>
                <a:tc>
                  <a:txBody>
                    <a:bodyPr/>
                    <a:lstStyle/>
                    <a:p>
                      <a:pPr algn="ctr"/>
                      <a:r>
                        <a:rPr lang="fr-FR" sz="1600" b="1" dirty="0" smtClean="0">
                          <a:solidFill>
                            <a:srgbClr val="008000"/>
                          </a:solidFill>
                        </a:rPr>
                        <a:t>13,20</a:t>
                      </a:r>
                      <a:endParaRPr lang="fr-FR" sz="1600" b="1" dirty="0">
                        <a:solidFill>
                          <a:srgbClr val="008000"/>
                        </a:solidFill>
                      </a:endParaRPr>
                    </a:p>
                  </a:txBody>
                  <a:tcPr anchor="ctr">
                    <a:solidFill>
                      <a:schemeClr val="bg1"/>
                    </a:solidFill>
                  </a:tcPr>
                </a:tc>
                <a:tc>
                  <a:txBody>
                    <a:bodyPr/>
                    <a:lstStyle/>
                    <a:p>
                      <a:pPr algn="ctr"/>
                      <a:r>
                        <a:rPr lang="fr-FR" sz="1600" b="1" dirty="0" smtClean="0">
                          <a:solidFill>
                            <a:schemeClr val="tx1"/>
                          </a:solidFill>
                        </a:rPr>
                        <a:t>407</a:t>
                      </a:r>
                      <a:endParaRPr lang="fr-FR" sz="1600" b="1" dirty="0">
                        <a:solidFill>
                          <a:schemeClr val="tx1"/>
                        </a:solidFill>
                      </a:endParaRPr>
                    </a:p>
                  </a:txBody>
                  <a:tcPr anchor="ctr">
                    <a:solidFill>
                      <a:schemeClr val="bg1"/>
                    </a:solidFill>
                  </a:tcPr>
                </a:tc>
                <a:tc>
                  <a:txBody>
                    <a:bodyPr/>
                    <a:lstStyle/>
                    <a:p>
                      <a:pPr algn="ctr"/>
                      <a:r>
                        <a:rPr lang="fr-FR" sz="1600" b="1" dirty="0" smtClean="0">
                          <a:solidFill>
                            <a:srgbClr val="008000"/>
                          </a:solidFill>
                        </a:rPr>
                        <a:t>13,53</a:t>
                      </a:r>
                      <a:endParaRPr lang="fr-FR" sz="1600" b="1" dirty="0">
                        <a:solidFill>
                          <a:srgbClr val="008000"/>
                        </a:solidFill>
                      </a:endParaRPr>
                    </a:p>
                  </a:txBody>
                  <a:tcPr anchor="ctr">
                    <a:solidFill>
                      <a:schemeClr val="bg1"/>
                    </a:solidFill>
                  </a:tcPr>
                </a:tc>
                <a:tc>
                  <a:txBody>
                    <a:bodyPr/>
                    <a:lstStyle/>
                    <a:p>
                      <a:pPr algn="ctr"/>
                      <a:r>
                        <a:rPr lang="fr-FR" sz="1600" b="1" dirty="0" smtClean="0">
                          <a:solidFill>
                            <a:schemeClr val="tx1"/>
                          </a:solidFill>
                        </a:rPr>
                        <a:t>776</a:t>
                      </a:r>
                      <a:endParaRPr lang="fr-FR" sz="1600" b="1" dirty="0">
                        <a:solidFill>
                          <a:schemeClr val="tx1"/>
                        </a:solidFill>
                      </a:endParaRPr>
                    </a:p>
                  </a:txBody>
                  <a:tcPr anchor="ctr">
                    <a:solidFill>
                      <a:schemeClr val="bg1"/>
                    </a:solidFill>
                  </a:tcPr>
                </a:tc>
                <a:tc>
                  <a:txBody>
                    <a:bodyPr/>
                    <a:lstStyle/>
                    <a:p>
                      <a:pPr algn="ctr"/>
                      <a:r>
                        <a:rPr lang="fr-FR" sz="1600" b="1" dirty="0" smtClean="0">
                          <a:solidFill>
                            <a:srgbClr val="008000"/>
                          </a:solidFill>
                        </a:rPr>
                        <a:t>-0,33</a:t>
                      </a:r>
                      <a:endParaRPr lang="fr-FR" sz="1600" b="1" dirty="0">
                        <a:solidFill>
                          <a:srgbClr val="008000"/>
                        </a:solidFill>
                      </a:endParaRPr>
                    </a:p>
                  </a:txBody>
                  <a:tcPr anchor="ctr">
                    <a:solidFill>
                      <a:schemeClr val="bg1"/>
                    </a:solidFill>
                  </a:tcPr>
                </a:tc>
              </a:tr>
              <a:tr h="383687">
                <a:tc rowSpan="2">
                  <a:txBody>
                    <a:bodyPr/>
                    <a:lstStyle/>
                    <a:p>
                      <a:pPr algn="r"/>
                      <a:r>
                        <a:rPr lang="fr-FR" sz="1600" b="1" dirty="0" smtClean="0">
                          <a:latin typeface="+mn-lt"/>
                          <a:cs typeface="Arial"/>
                        </a:rPr>
                        <a:t>3</a:t>
                      </a:r>
                      <a:endParaRPr lang="fr-FR" sz="1600" b="1" dirty="0">
                        <a:latin typeface="+mn-lt"/>
                        <a:cs typeface="Arial"/>
                      </a:endParaRPr>
                    </a:p>
                  </a:txBody>
                  <a:tcPr anchor="ctr">
                    <a:solidFill>
                      <a:schemeClr val="tx2">
                        <a:lumMod val="20000"/>
                        <a:lumOff val="80000"/>
                      </a:schemeClr>
                    </a:solidFill>
                  </a:tcPr>
                </a:tc>
                <a:tc>
                  <a:txBody>
                    <a:bodyPr/>
                    <a:lstStyle/>
                    <a:p>
                      <a:pPr algn="ctr"/>
                      <a:r>
                        <a:rPr lang="fr-FR" sz="1600" b="0" dirty="0" smtClean="0">
                          <a:latin typeface="+mn-lt"/>
                          <a:cs typeface="Arial"/>
                        </a:rPr>
                        <a:t>Acrosport</a:t>
                      </a:r>
                      <a:endParaRPr lang="fr-FR" sz="1600" b="0" dirty="0">
                        <a:latin typeface="+mn-lt"/>
                        <a:cs typeface="Arial"/>
                      </a:endParaRPr>
                    </a:p>
                  </a:txBody>
                  <a:tcPr anchor="ctr">
                    <a:solidFill>
                      <a:schemeClr val="tx2">
                        <a:lumMod val="20000"/>
                        <a:lumOff val="80000"/>
                      </a:schemeClr>
                    </a:solidFill>
                  </a:tcPr>
                </a:tc>
                <a:tc>
                  <a:txBody>
                    <a:bodyPr/>
                    <a:lstStyle/>
                    <a:p>
                      <a:pPr algn="ctr"/>
                      <a:r>
                        <a:rPr lang="fr-FR" sz="1600" b="1" dirty="0" smtClean="0">
                          <a:solidFill>
                            <a:schemeClr val="tx1"/>
                          </a:solidFill>
                        </a:rPr>
                        <a:t>12,94</a:t>
                      </a:r>
                      <a:endParaRPr lang="fr-FR" sz="1600" b="1" dirty="0">
                        <a:solidFill>
                          <a:schemeClr val="tx1"/>
                        </a:solidFill>
                      </a:endParaRPr>
                    </a:p>
                  </a:txBody>
                  <a:tcPr anchor="ctr">
                    <a:solidFill>
                      <a:schemeClr val="accent1">
                        <a:lumMod val="40000"/>
                        <a:lumOff val="60000"/>
                      </a:schemeClr>
                    </a:solidFill>
                  </a:tcPr>
                </a:tc>
                <a:tc>
                  <a:txBody>
                    <a:bodyPr/>
                    <a:lstStyle/>
                    <a:p>
                      <a:pPr algn="ctr"/>
                      <a:r>
                        <a:rPr lang="fr-FR" sz="1600" b="1" dirty="0" smtClean="0">
                          <a:solidFill>
                            <a:srgbClr val="008000"/>
                          </a:solidFill>
                        </a:rPr>
                        <a:t>13,18</a:t>
                      </a:r>
                      <a:endParaRPr lang="fr-FR" sz="1600" b="1" dirty="0">
                        <a:solidFill>
                          <a:srgbClr val="008000"/>
                        </a:solidFill>
                      </a:endParaRPr>
                    </a:p>
                  </a:txBody>
                  <a:tcPr anchor="ctr">
                    <a:solidFill>
                      <a:schemeClr val="tx2">
                        <a:lumMod val="20000"/>
                        <a:lumOff val="80000"/>
                      </a:schemeClr>
                    </a:solidFill>
                  </a:tcPr>
                </a:tc>
                <a:tc>
                  <a:txBody>
                    <a:bodyPr/>
                    <a:lstStyle/>
                    <a:p>
                      <a:pPr algn="ctr"/>
                      <a:r>
                        <a:rPr lang="fr-FR" sz="1600" b="1" dirty="0" smtClean="0">
                          <a:solidFill>
                            <a:schemeClr val="tx1"/>
                          </a:solidFill>
                        </a:rPr>
                        <a:t>778</a:t>
                      </a:r>
                      <a:endParaRPr lang="fr-FR" sz="1600" b="1" dirty="0">
                        <a:solidFill>
                          <a:schemeClr val="tx1"/>
                        </a:solidFill>
                      </a:endParaRPr>
                    </a:p>
                  </a:txBody>
                  <a:tcPr anchor="ctr">
                    <a:solidFill>
                      <a:schemeClr val="tx2">
                        <a:lumMod val="20000"/>
                        <a:lumOff val="80000"/>
                      </a:schemeClr>
                    </a:solidFill>
                  </a:tcPr>
                </a:tc>
                <a:tc>
                  <a:txBody>
                    <a:bodyPr/>
                    <a:lstStyle/>
                    <a:p>
                      <a:pPr algn="ctr"/>
                      <a:r>
                        <a:rPr lang="fr-FR" sz="1600" b="1" dirty="0" smtClean="0">
                          <a:solidFill>
                            <a:srgbClr val="FF0000"/>
                          </a:solidFill>
                        </a:rPr>
                        <a:t>12,67</a:t>
                      </a:r>
                      <a:endParaRPr lang="fr-FR" sz="1600" b="1" dirty="0">
                        <a:solidFill>
                          <a:srgbClr val="FF0000"/>
                        </a:solidFill>
                      </a:endParaRPr>
                    </a:p>
                  </a:txBody>
                  <a:tcPr anchor="ctr">
                    <a:solidFill>
                      <a:schemeClr val="tx2">
                        <a:lumMod val="20000"/>
                        <a:lumOff val="80000"/>
                      </a:schemeClr>
                    </a:solidFill>
                  </a:tcPr>
                </a:tc>
                <a:tc>
                  <a:txBody>
                    <a:bodyPr/>
                    <a:lstStyle/>
                    <a:p>
                      <a:pPr algn="ctr"/>
                      <a:r>
                        <a:rPr lang="fr-FR" sz="1600" b="1" dirty="0" smtClean="0">
                          <a:solidFill>
                            <a:schemeClr val="tx1"/>
                          </a:solidFill>
                        </a:rPr>
                        <a:t>658</a:t>
                      </a:r>
                      <a:endParaRPr lang="fr-FR" sz="1600" b="1" dirty="0">
                        <a:solidFill>
                          <a:schemeClr val="tx1"/>
                        </a:solidFill>
                      </a:endParaRPr>
                    </a:p>
                  </a:txBody>
                  <a:tcPr anchor="ctr">
                    <a:solidFill>
                      <a:schemeClr val="tx2">
                        <a:lumMod val="20000"/>
                        <a:lumOff val="80000"/>
                      </a:schemeClr>
                    </a:solidFill>
                  </a:tcPr>
                </a:tc>
                <a:tc>
                  <a:txBody>
                    <a:bodyPr/>
                    <a:lstStyle/>
                    <a:p>
                      <a:pPr algn="ctr"/>
                      <a:r>
                        <a:rPr lang="fr-FR" sz="1600" b="1" dirty="0" smtClean="0">
                          <a:solidFill>
                            <a:srgbClr val="008000"/>
                          </a:solidFill>
                        </a:rPr>
                        <a:t>+0,51</a:t>
                      </a:r>
                      <a:endParaRPr lang="fr-FR" sz="1600" b="1" dirty="0">
                        <a:solidFill>
                          <a:srgbClr val="008000"/>
                        </a:solidFill>
                      </a:endParaRPr>
                    </a:p>
                  </a:txBody>
                  <a:tcPr anchor="ctr">
                    <a:solidFill>
                      <a:schemeClr val="tx2">
                        <a:lumMod val="20000"/>
                        <a:lumOff val="80000"/>
                      </a:schemeClr>
                    </a:solidFill>
                  </a:tcPr>
                </a:tc>
              </a:tr>
              <a:tr h="358465">
                <a:tc vMerge="1">
                  <a:txBody>
                    <a:bodyPr/>
                    <a:lstStyle/>
                    <a:p>
                      <a:pPr algn="r"/>
                      <a:endParaRPr lang="fr-FR" sz="1600" b="0" dirty="0">
                        <a:latin typeface="+mn-lt"/>
                        <a:cs typeface="Arial"/>
                      </a:endParaRPr>
                    </a:p>
                  </a:txBody>
                  <a:tcPr anchor="ctr"/>
                </a:tc>
                <a:tc>
                  <a:txBody>
                    <a:bodyPr/>
                    <a:lstStyle/>
                    <a:p>
                      <a:pPr algn="ctr"/>
                      <a:r>
                        <a:rPr lang="fr-FR" sz="1600" b="0" dirty="0" smtClean="0">
                          <a:latin typeface="+mn-lt"/>
                          <a:cs typeface="Arial"/>
                        </a:rPr>
                        <a:t>Gym</a:t>
                      </a:r>
                      <a:endParaRPr lang="fr-FR" sz="1600" b="0" dirty="0">
                        <a:latin typeface="+mn-lt"/>
                        <a:cs typeface="Arial"/>
                      </a:endParaRPr>
                    </a:p>
                  </a:txBody>
                  <a:tcPr anchor="ctr">
                    <a:solidFill>
                      <a:schemeClr val="tx2">
                        <a:lumMod val="20000"/>
                        <a:lumOff val="80000"/>
                      </a:schemeClr>
                    </a:solidFill>
                  </a:tcPr>
                </a:tc>
                <a:tc>
                  <a:txBody>
                    <a:bodyPr/>
                    <a:lstStyle/>
                    <a:p>
                      <a:pPr algn="ctr"/>
                      <a:r>
                        <a:rPr lang="fr-FR" sz="1600" b="1" dirty="0" smtClean="0">
                          <a:solidFill>
                            <a:schemeClr val="tx1"/>
                          </a:solidFill>
                        </a:rPr>
                        <a:t>12,85</a:t>
                      </a:r>
                      <a:endParaRPr lang="fr-FR" sz="1600" b="1" dirty="0">
                        <a:solidFill>
                          <a:schemeClr val="tx1"/>
                        </a:solidFill>
                      </a:endParaRPr>
                    </a:p>
                  </a:txBody>
                  <a:tcPr anchor="ctr">
                    <a:solidFill>
                      <a:schemeClr val="accent1">
                        <a:lumMod val="40000"/>
                        <a:lumOff val="60000"/>
                      </a:schemeClr>
                    </a:solidFill>
                  </a:tcPr>
                </a:tc>
                <a:tc>
                  <a:txBody>
                    <a:bodyPr/>
                    <a:lstStyle/>
                    <a:p>
                      <a:pPr algn="ctr"/>
                      <a:r>
                        <a:rPr lang="fr-FR" sz="1600" b="1" dirty="0" smtClean="0">
                          <a:solidFill>
                            <a:srgbClr val="008000"/>
                          </a:solidFill>
                        </a:rPr>
                        <a:t>12,72</a:t>
                      </a:r>
                      <a:endParaRPr lang="fr-FR" sz="1600" b="1" dirty="0">
                        <a:solidFill>
                          <a:srgbClr val="008000"/>
                        </a:solidFill>
                      </a:endParaRPr>
                    </a:p>
                  </a:txBody>
                  <a:tcPr anchor="ctr">
                    <a:solidFill>
                      <a:schemeClr val="tx2">
                        <a:lumMod val="20000"/>
                        <a:lumOff val="80000"/>
                      </a:schemeClr>
                    </a:solidFill>
                  </a:tcPr>
                </a:tc>
                <a:tc>
                  <a:txBody>
                    <a:bodyPr/>
                    <a:lstStyle/>
                    <a:p>
                      <a:pPr algn="ctr"/>
                      <a:r>
                        <a:rPr lang="fr-FR" sz="1600" b="1" dirty="0" smtClean="0">
                          <a:solidFill>
                            <a:schemeClr val="tx1"/>
                          </a:solidFill>
                        </a:rPr>
                        <a:t>231</a:t>
                      </a:r>
                      <a:endParaRPr lang="fr-FR" sz="1600" b="1" dirty="0">
                        <a:solidFill>
                          <a:schemeClr val="tx1"/>
                        </a:solidFill>
                      </a:endParaRPr>
                    </a:p>
                  </a:txBody>
                  <a:tcPr anchor="ctr">
                    <a:solidFill>
                      <a:schemeClr val="tx2">
                        <a:lumMod val="20000"/>
                        <a:lumOff val="80000"/>
                      </a:schemeClr>
                    </a:solidFill>
                  </a:tcPr>
                </a:tc>
                <a:tc>
                  <a:txBody>
                    <a:bodyPr/>
                    <a:lstStyle/>
                    <a:p>
                      <a:pPr algn="ctr"/>
                      <a:r>
                        <a:rPr lang="fr-FR" sz="1600" b="1" dirty="0" smtClean="0">
                          <a:solidFill>
                            <a:schemeClr val="tx1"/>
                          </a:solidFill>
                        </a:rPr>
                        <a:t>13,02</a:t>
                      </a:r>
                      <a:endParaRPr lang="fr-FR" sz="1600" b="1" dirty="0">
                        <a:solidFill>
                          <a:schemeClr val="tx1"/>
                        </a:solidFill>
                      </a:endParaRPr>
                    </a:p>
                  </a:txBody>
                  <a:tcPr anchor="ctr">
                    <a:solidFill>
                      <a:schemeClr val="tx2">
                        <a:lumMod val="20000"/>
                        <a:lumOff val="80000"/>
                      </a:schemeClr>
                    </a:solidFill>
                  </a:tcPr>
                </a:tc>
                <a:tc>
                  <a:txBody>
                    <a:bodyPr/>
                    <a:lstStyle/>
                    <a:p>
                      <a:pPr algn="ctr"/>
                      <a:r>
                        <a:rPr lang="fr-FR" sz="1600" b="1" dirty="0" smtClean="0">
                          <a:solidFill>
                            <a:schemeClr val="tx1"/>
                          </a:solidFill>
                        </a:rPr>
                        <a:t>190</a:t>
                      </a:r>
                      <a:endParaRPr lang="fr-FR" sz="1600" b="1" dirty="0">
                        <a:solidFill>
                          <a:schemeClr val="tx1"/>
                        </a:solidFill>
                      </a:endParaRPr>
                    </a:p>
                  </a:txBody>
                  <a:tcPr anchor="ctr">
                    <a:solidFill>
                      <a:schemeClr val="tx2">
                        <a:lumMod val="20000"/>
                        <a:lumOff val="80000"/>
                      </a:schemeClr>
                    </a:solidFill>
                  </a:tcPr>
                </a:tc>
                <a:tc>
                  <a:txBody>
                    <a:bodyPr/>
                    <a:lstStyle/>
                    <a:p>
                      <a:pPr algn="ctr"/>
                      <a:r>
                        <a:rPr lang="fr-FR" sz="1600" b="1" dirty="0" smtClean="0">
                          <a:solidFill>
                            <a:srgbClr val="008000"/>
                          </a:solidFill>
                        </a:rPr>
                        <a:t>+0,30</a:t>
                      </a:r>
                      <a:endParaRPr lang="fr-FR" sz="1600" b="1" dirty="0">
                        <a:solidFill>
                          <a:srgbClr val="008000"/>
                        </a:solidFill>
                      </a:endParaRPr>
                    </a:p>
                  </a:txBody>
                  <a:tcPr anchor="ctr">
                    <a:solidFill>
                      <a:schemeClr val="tx2">
                        <a:lumMod val="20000"/>
                        <a:lumOff val="80000"/>
                      </a:schemeClr>
                    </a:solidFill>
                  </a:tcPr>
                </a:tc>
              </a:tr>
              <a:tr h="376090">
                <a:tc rowSpan="3">
                  <a:txBody>
                    <a:bodyPr/>
                    <a:lstStyle/>
                    <a:p>
                      <a:pPr algn="r"/>
                      <a:r>
                        <a:rPr lang="fr-FR" sz="1600" b="1" dirty="0" smtClean="0">
                          <a:latin typeface="+mn-lt"/>
                          <a:cs typeface="Arial"/>
                        </a:rPr>
                        <a:t>4</a:t>
                      </a:r>
                      <a:endParaRPr lang="fr-FR" sz="1600" b="1" dirty="0">
                        <a:latin typeface="+mn-lt"/>
                        <a:cs typeface="Arial"/>
                      </a:endParaRPr>
                    </a:p>
                  </a:txBody>
                  <a:tcPr anchor="ctr">
                    <a:solidFill>
                      <a:schemeClr val="bg1"/>
                    </a:solidFill>
                  </a:tcPr>
                </a:tc>
                <a:tc>
                  <a:txBody>
                    <a:bodyPr/>
                    <a:lstStyle/>
                    <a:p>
                      <a:pPr algn="ctr"/>
                      <a:r>
                        <a:rPr lang="fr-FR" sz="1600" b="0" dirty="0" smtClean="0">
                          <a:latin typeface="+mn-lt"/>
                          <a:cs typeface="Arial"/>
                        </a:rPr>
                        <a:t>Hand</a:t>
                      </a:r>
                      <a:endParaRPr lang="fr-FR" sz="1600" b="0" dirty="0">
                        <a:latin typeface="+mn-lt"/>
                        <a:cs typeface="Arial"/>
                      </a:endParaRPr>
                    </a:p>
                  </a:txBody>
                  <a:tcPr anchor="ctr">
                    <a:solidFill>
                      <a:schemeClr val="bg1"/>
                    </a:solidFill>
                  </a:tcPr>
                </a:tc>
                <a:tc>
                  <a:txBody>
                    <a:bodyPr/>
                    <a:lstStyle/>
                    <a:p>
                      <a:pPr algn="ctr"/>
                      <a:r>
                        <a:rPr lang="fr-FR" sz="1600" b="1" dirty="0" smtClean="0">
                          <a:solidFill>
                            <a:srgbClr val="008000"/>
                          </a:solidFill>
                        </a:rPr>
                        <a:t>13,10</a:t>
                      </a:r>
                      <a:endParaRPr lang="fr-FR" sz="1600" b="1" dirty="0">
                        <a:solidFill>
                          <a:srgbClr val="008000"/>
                        </a:solidFill>
                      </a:endParaRPr>
                    </a:p>
                  </a:txBody>
                  <a:tcPr anchor="ctr">
                    <a:solidFill>
                      <a:schemeClr val="bg1"/>
                    </a:solidFill>
                  </a:tcPr>
                </a:tc>
                <a:tc>
                  <a:txBody>
                    <a:bodyPr/>
                    <a:lstStyle/>
                    <a:p>
                      <a:pPr algn="ctr"/>
                      <a:r>
                        <a:rPr lang="fr-FR" sz="1600" b="1" dirty="0" smtClean="0">
                          <a:solidFill>
                            <a:schemeClr val="tx1"/>
                          </a:solidFill>
                        </a:rPr>
                        <a:t>12,47</a:t>
                      </a:r>
                      <a:endParaRPr lang="fr-FR" sz="1600" b="1" dirty="0">
                        <a:solidFill>
                          <a:schemeClr val="tx1"/>
                        </a:solidFill>
                      </a:endParaRPr>
                    </a:p>
                  </a:txBody>
                  <a:tcPr anchor="ctr">
                    <a:solidFill>
                      <a:schemeClr val="bg1"/>
                    </a:solidFill>
                  </a:tcPr>
                </a:tc>
                <a:tc>
                  <a:txBody>
                    <a:bodyPr/>
                    <a:lstStyle/>
                    <a:p>
                      <a:pPr algn="ctr"/>
                      <a:r>
                        <a:rPr lang="fr-FR" sz="1600" b="1" dirty="0" smtClean="0">
                          <a:solidFill>
                            <a:schemeClr val="tx1"/>
                          </a:solidFill>
                        </a:rPr>
                        <a:t>440</a:t>
                      </a:r>
                      <a:endParaRPr lang="fr-FR" sz="1600" b="1" dirty="0">
                        <a:solidFill>
                          <a:schemeClr val="tx1"/>
                        </a:solidFill>
                      </a:endParaRPr>
                    </a:p>
                  </a:txBody>
                  <a:tcPr anchor="ctr">
                    <a:solidFill>
                      <a:schemeClr val="bg1"/>
                    </a:solidFill>
                  </a:tcPr>
                </a:tc>
                <a:tc>
                  <a:txBody>
                    <a:bodyPr/>
                    <a:lstStyle/>
                    <a:p>
                      <a:pPr algn="ctr"/>
                      <a:r>
                        <a:rPr lang="fr-FR" sz="1600" b="1" dirty="0" smtClean="0">
                          <a:solidFill>
                            <a:srgbClr val="008000"/>
                          </a:solidFill>
                        </a:rPr>
                        <a:t>13,51</a:t>
                      </a:r>
                      <a:endParaRPr lang="fr-FR" sz="1600" b="1" dirty="0">
                        <a:solidFill>
                          <a:srgbClr val="008000"/>
                        </a:solidFill>
                      </a:endParaRPr>
                    </a:p>
                  </a:txBody>
                  <a:tcPr anchor="ctr">
                    <a:solidFill>
                      <a:schemeClr val="bg1"/>
                    </a:solidFill>
                  </a:tcPr>
                </a:tc>
                <a:tc>
                  <a:txBody>
                    <a:bodyPr/>
                    <a:lstStyle/>
                    <a:p>
                      <a:pPr algn="ctr"/>
                      <a:r>
                        <a:rPr lang="fr-FR" sz="1600" b="1" dirty="0" smtClean="0">
                          <a:solidFill>
                            <a:schemeClr val="tx1"/>
                          </a:solidFill>
                        </a:rPr>
                        <a:t>676</a:t>
                      </a:r>
                      <a:endParaRPr lang="fr-FR" sz="1600" b="1" dirty="0">
                        <a:solidFill>
                          <a:schemeClr val="tx1"/>
                        </a:solidFill>
                      </a:endParaRPr>
                    </a:p>
                  </a:txBody>
                  <a:tcPr anchor="ctr">
                    <a:solidFill>
                      <a:schemeClr val="bg1"/>
                    </a:solidFill>
                  </a:tcPr>
                </a:tc>
                <a:tc>
                  <a:txBody>
                    <a:bodyPr/>
                    <a:lstStyle/>
                    <a:p>
                      <a:pPr algn="ctr"/>
                      <a:r>
                        <a:rPr lang="fr-FR" sz="1600" b="1" dirty="0" smtClean="0">
                          <a:solidFill>
                            <a:srgbClr val="FF0000"/>
                          </a:solidFill>
                        </a:rPr>
                        <a:t>-1,03</a:t>
                      </a:r>
                      <a:endParaRPr lang="fr-FR" sz="1600" b="1" dirty="0">
                        <a:solidFill>
                          <a:srgbClr val="FF0000"/>
                        </a:solidFill>
                      </a:endParaRPr>
                    </a:p>
                  </a:txBody>
                  <a:tcPr anchor="ctr">
                    <a:solidFill>
                      <a:schemeClr val="bg1"/>
                    </a:solidFill>
                  </a:tcPr>
                </a:tc>
              </a:tr>
              <a:tr h="376090">
                <a:tc vMerge="1">
                  <a:txBody>
                    <a:bodyPr/>
                    <a:lstStyle/>
                    <a:p>
                      <a:pPr algn="r"/>
                      <a:endParaRPr lang="fr-FR" sz="1600" b="0" dirty="0">
                        <a:latin typeface="+mn-lt"/>
                        <a:cs typeface="Arial"/>
                      </a:endParaRPr>
                    </a:p>
                  </a:txBody>
                  <a:tcPr anchor="ctr"/>
                </a:tc>
                <a:tc>
                  <a:txBody>
                    <a:bodyPr/>
                    <a:lstStyle/>
                    <a:p>
                      <a:pPr algn="ctr"/>
                      <a:r>
                        <a:rPr lang="fr-FR" sz="1600" b="0" dirty="0" smtClean="0">
                          <a:latin typeface="+mn-lt"/>
                          <a:cs typeface="Arial"/>
                        </a:rPr>
                        <a:t>Basket</a:t>
                      </a:r>
                      <a:endParaRPr lang="fr-FR" sz="1600" b="0" dirty="0">
                        <a:latin typeface="+mn-lt"/>
                        <a:cs typeface="Arial"/>
                      </a:endParaRPr>
                    </a:p>
                  </a:txBody>
                  <a:tcPr anchor="ctr">
                    <a:solidFill>
                      <a:schemeClr val="bg1"/>
                    </a:solidFill>
                  </a:tcPr>
                </a:tc>
                <a:tc>
                  <a:txBody>
                    <a:bodyPr/>
                    <a:lstStyle/>
                    <a:p>
                      <a:pPr algn="ctr"/>
                      <a:r>
                        <a:rPr lang="fr-FR" sz="1600" b="1" dirty="0" smtClean="0">
                          <a:solidFill>
                            <a:srgbClr val="008000"/>
                          </a:solidFill>
                        </a:rPr>
                        <a:t>13,04</a:t>
                      </a:r>
                      <a:endParaRPr lang="fr-FR" sz="1600" b="1" dirty="0">
                        <a:solidFill>
                          <a:srgbClr val="008000"/>
                        </a:solidFill>
                      </a:endParaRPr>
                    </a:p>
                  </a:txBody>
                  <a:tcPr anchor="ctr">
                    <a:solidFill>
                      <a:schemeClr val="bg1"/>
                    </a:solidFill>
                  </a:tcPr>
                </a:tc>
                <a:tc>
                  <a:txBody>
                    <a:bodyPr/>
                    <a:lstStyle/>
                    <a:p>
                      <a:pPr algn="ctr"/>
                      <a:r>
                        <a:rPr lang="fr-FR" sz="1600" b="1" dirty="0" smtClean="0">
                          <a:solidFill>
                            <a:schemeClr val="tx1"/>
                          </a:solidFill>
                        </a:rPr>
                        <a:t>12,52</a:t>
                      </a:r>
                      <a:endParaRPr lang="fr-FR" sz="1600" b="1" dirty="0">
                        <a:solidFill>
                          <a:schemeClr val="tx1"/>
                        </a:solidFill>
                      </a:endParaRPr>
                    </a:p>
                  </a:txBody>
                  <a:tcPr anchor="ctr">
                    <a:solidFill>
                      <a:schemeClr val="bg1"/>
                    </a:solidFill>
                  </a:tcPr>
                </a:tc>
                <a:tc>
                  <a:txBody>
                    <a:bodyPr/>
                    <a:lstStyle/>
                    <a:p>
                      <a:pPr algn="ctr"/>
                      <a:r>
                        <a:rPr lang="fr-FR" sz="1600" b="1" dirty="0" smtClean="0">
                          <a:solidFill>
                            <a:schemeClr val="tx1"/>
                          </a:solidFill>
                        </a:rPr>
                        <a:t>319</a:t>
                      </a:r>
                      <a:endParaRPr lang="fr-FR" sz="1600" b="1" dirty="0">
                        <a:solidFill>
                          <a:schemeClr val="tx1"/>
                        </a:solidFill>
                      </a:endParaRPr>
                    </a:p>
                  </a:txBody>
                  <a:tcPr anchor="ctr">
                    <a:solidFill>
                      <a:schemeClr val="bg1"/>
                    </a:solidFill>
                  </a:tcPr>
                </a:tc>
                <a:tc>
                  <a:txBody>
                    <a:bodyPr/>
                    <a:lstStyle/>
                    <a:p>
                      <a:pPr algn="ctr"/>
                      <a:r>
                        <a:rPr lang="fr-FR" sz="1600" b="1" dirty="0" smtClean="0">
                          <a:solidFill>
                            <a:srgbClr val="008000"/>
                          </a:solidFill>
                        </a:rPr>
                        <a:t>13,39</a:t>
                      </a:r>
                      <a:endParaRPr lang="fr-FR" sz="1600" b="1" dirty="0">
                        <a:solidFill>
                          <a:srgbClr val="008000"/>
                        </a:solidFill>
                      </a:endParaRPr>
                    </a:p>
                  </a:txBody>
                  <a:tcPr anchor="ctr">
                    <a:solidFill>
                      <a:schemeClr val="bg1"/>
                    </a:solidFill>
                  </a:tcPr>
                </a:tc>
                <a:tc>
                  <a:txBody>
                    <a:bodyPr/>
                    <a:lstStyle/>
                    <a:p>
                      <a:pPr algn="ctr"/>
                      <a:r>
                        <a:rPr lang="fr-FR" sz="1600" b="1" dirty="0" smtClean="0">
                          <a:solidFill>
                            <a:schemeClr val="tx1"/>
                          </a:solidFill>
                        </a:rPr>
                        <a:t>469</a:t>
                      </a:r>
                      <a:endParaRPr lang="fr-FR" sz="1600" b="1" dirty="0">
                        <a:solidFill>
                          <a:schemeClr val="tx1"/>
                        </a:solidFill>
                      </a:endParaRPr>
                    </a:p>
                  </a:txBody>
                  <a:tcPr anchor="ctr">
                    <a:solidFill>
                      <a:schemeClr val="bg1"/>
                    </a:solidFill>
                  </a:tcPr>
                </a:tc>
                <a:tc>
                  <a:txBody>
                    <a:bodyPr/>
                    <a:lstStyle/>
                    <a:p>
                      <a:pPr algn="ctr"/>
                      <a:r>
                        <a:rPr lang="fr-FR" sz="1600" b="1" dirty="0" smtClean="0">
                          <a:solidFill>
                            <a:srgbClr val="FF0000"/>
                          </a:solidFill>
                        </a:rPr>
                        <a:t>-0,87</a:t>
                      </a:r>
                      <a:endParaRPr lang="fr-FR" sz="1600" b="1" dirty="0">
                        <a:solidFill>
                          <a:srgbClr val="FF0000"/>
                        </a:solidFill>
                      </a:endParaRPr>
                    </a:p>
                  </a:txBody>
                  <a:tcPr anchor="ctr">
                    <a:solidFill>
                      <a:schemeClr val="bg1"/>
                    </a:solidFill>
                  </a:tcPr>
                </a:tc>
              </a:tr>
              <a:tr h="376090">
                <a:tc vMerge="1">
                  <a:txBody>
                    <a:bodyPr/>
                    <a:lstStyle/>
                    <a:p>
                      <a:pPr algn="r"/>
                      <a:endParaRPr lang="fr-FR" sz="1600" b="0" dirty="0">
                        <a:latin typeface="+mn-lt"/>
                        <a:cs typeface="Arial"/>
                      </a:endParaRPr>
                    </a:p>
                  </a:txBody>
                  <a:tcPr anchor="ctr"/>
                </a:tc>
                <a:tc>
                  <a:txBody>
                    <a:bodyPr/>
                    <a:lstStyle/>
                    <a:p>
                      <a:pPr algn="ctr"/>
                      <a:r>
                        <a:rPr lang="fr-FR" sz="1600" b="0" dirty="0" smtClean="0">
                          <a:latin typeface="+mn-lt"/>
                          <a:cs typeface="Arial"/>
                        </a:rPr>
                        <a:t>Badminton</a:t>
                      </a:r>
                      <a:endParaRPr lang="fr-FR" sz="1600" b="0" dirty="0">
                        <a:latin typeface="+mn-lt"/>
                        <a:cs typeface="Arial"/>
                      </a:endParaRPr>
                    </a:p>
                  </a:txBody>
                  <a:tcPr anchor="ctr">
                    <a:solidFill>
                      <a:schemeClr val="bg1"/>
                    </a:solidFill>
                  </a:tcPr>
                </a:tc>
                <a:tc>
                  <a:txBody>
                    <a:bodyPr/>
                    <a:lstStyle/>
                    <a:p>
                      <a:pPr algn="ctr"/>
                      <a:r>
                        <a:rPr lang="fr-FR" sz="1600" b="1" dirty="0" smtClean="0">
                          <a:solidFill>
                            <a:schemeClr val="tx1"/>
                          </a:solidFill>
                        </a:rPr>
                        <a:t>12,98</a:t>
                      </a:r>
                      <a:endParaRPr lang="fr-FR" sz="1600" b="1" dirty="0">
                        <a:solidFill>
                          <a:schemeClr val="tx1"/>
                        </a:solidFill>
                      </a:endParaRPr>
                    </a:p>
                  </a:txBody>
                  <a:tcPr anchor="ctr">
                    <a:solidFill>
                      <a:schemeClr val="bg1"/>
                    </a:solidFill>
                  </a:tcPr>
                </a:tc>
                <a:tc>
                  <a:txBody>
                    <a:bodyPr/>
                    <a:lstStyle/>
                    <a:p>
                      <a:pPr algn="ctr"/>
                      <a:r>
                        <a:rPr lang="fr-FR" sz="1600" b="1" dirty="0" smtClean="0">
                          <a:solidFill>
                            <a:srgbClr val="FF0000"/>
                          </a:solidFill>
                        </a:rPr>
                        <a:t>12,15</a:t>
                      </a:r>
                      <a:endParaRPr lang="fr-FR" sz="1600" b="1" dirty="0">
                        <a:solidFill>
                          <a:srgbClr val="FF0000"/>
                        </a:solidFill>
                      </a:endParaRPr>
                    </a:p>
                  </a:txBody>
                  <a:tcPr anchor="ctr">
                    <a:solidFill>
                      <a:schemeClr val="bg1"/>
                    </a:solidFill>
                  </a:tcPr>
                </a:tc>
                <a:tc>
                  <a:txBody>
                    <a:bodyPr/>
                    <a:lstStyle/>
                    <a:p>
                      <a:pPr algn="ctr"/>
                      <a:r>
                        <a:rPr lang="fr-FR" sz="1600" b="1" dirty="0" smtClean="0">
                          <a:solidFill>
                            <a:schemeClr val="tx1"/>
                          </a:solidFill>
                        </a:rPr>
                        <a:t>1262</a:t>
                      </a:r>
                      <a:endParaRPr lang="fr-FR" sz="1600" b="1" dirty="0">
                        <a:solidFill>
                          <a:schemeClr val="tx1"/>
                        </a:solidFill>
                      </a:endParaRPr>
                    </a:p>
                  </a:txBody>
                  <a:tcPr anchor="ctr">
                    <a:solidFill>
                      <a:schemeClr val="bg1"/>
                    </a:solidFill>
                  </a:tcPr>
                </a:tc>
                <a:tc>
                  <a:txBody>
                    <a:bodyPr/>
                    <a:lstStyle/>
                    <a:p>
                      <a:pPr algn="ctr"/>
                      <a:r>
                        <a:rPr lang="fr-FR" sz="1600" b="1" dirty="0" smtClean="0">
                          <a:solidFill>
                            <a:srgbClr val="008000"/>
                          </a:solidFill>
                        </a:rPr>
                        <a:t>13,80</a:t>
                      </a:r>
                      <a:endParaRPr lang="fr-FR" sz="1600" b="1" dirty="0">
                        <a:solidFill>
                          <a:srgbClr val="008000"/>
                        </a:solidFill>
                      </a:endParaRPr>
                    </a:p>
                  </a:txBody>
                  <a:tcPr anchor="ctr">
                    <a:solidFill>
                      <a:schemeClr val="bg1"/>
                    </a:solidFill>
                  </a:tcPr>
                </a:tc>
                <a:tc>
                  <a:txBody>
                    <a:bodyPr/>
                    <a:lstStyle/>
                    <a:p>
                      <a:pPr algn="ctr"/>
                      <a:r>
                        <a:rPr lang="fr-FR" sz="1600" b="1" dirty="0" smtClean="0">
                          <a:solidFill>
                            <a:schemeClr val="tx1"/>
                          </a:solidFill>
                        </a:rPr>
                        <a:t>1257</a:t>
                      </a:r>
                      <a:endParaRPr lang="fr-FR" sz="1600" b="1" dirty="0">
                        <a:solidFill>
                          <a:schemeClr val="tx1"/>
                        </a:solidFill>
                      </a:endParaRPr>
                    </a:p>
                  </a:txBody>
                  <a:tcPr anchor="ctr">
                    <a:solidFill>
                      <a:schemeClr val="bg1"/>
                    </a:solidFill>
                  </a:tcPr>
                </a:tc>
                <a:tc>
                  <a:txBody>
                    <a:bodyPr/>
                    <a:lstStyle/>
                    <a:p>
                      <a:pPr algn="ctr"/>
                      <a:r>
                        <a:rPr lang="fr-FR" sz="1600" b="1" dirty="0" smtClean="0">
                          <a:solidFill>
                            <a:srgbClr val="FF0000"/>
                          </a:solidFill>
                        </a:rPr>
                        <a:t>-1,66</a:t>
                      </a:r>
                      <a:endParaRPr lang="fr-FR" sz="1600" b="1" dirty="0">
                        <a:solidFill>
                          <a:srgbClr val="FF0000"/>
                        </a:solidFill>
                      </a:endParaRPr>
                    </a:p>
                  </a:txBody>
                  <a:tcPr anchor="ctr">
                    <a:solidFill>
                      <a:schemeClr val="bg1"/>
                    </a:solidFill>
                  </a:tcPr>
                </a:tc>
              </a:tr>
              <a:tr h="376090">
                <a:tc rowSpan="3">
                  <a:txBody>
                    <a:bodyPr/>
                    <a:lstStyle/>
                    <a:p>
                      <a:pPr algn="r"/>
                      <a:r>
                        <a:rPr lang="fr-FR" sz="1600" b="1" dirty="0" smtClean="0">
                          <a:latin typeface="+mn-lt"/>
                          <a:cs typeface="Arial"/>
                        </a:rPr>
                        <a:t>5</a:t>
                      </a:r>
                      <a:endParaRPr lang="fr-FR" sz="1600" b="1" dirty="0">
                        <a:latin typeface="+mn-lt"/>
                        <a:cs typeface="Arial"/>
                      </a:endParaRPr>
                    </a:p>
                  </a:txBody>
                  <a:tcPr anchor="ctr">
                    <a:solidFill>
                      <a:schemeClr val="tx2">
                        <a:lumMod val="20000"/>
                        <a:lumOff val="80000"/>
                      </a:schemeClr>
                    </a:solidFill>
                  </a:tcPr>
                </a:tc>
                <a:tc>
                  <a:txBody>
                    <a:bodyPr/>
                    <a:lstStyle/>
                    <a:p>
                      <a:pPr algn="ctr"/>
                      <a:r>
                        <a:rPr lang="fr-FR" sz="1600" b="0" dirty="0" smtClean="0">
                          <a:latin typeface="+mn-lt"/>
                          <a:cs typeface="Arial"/>
                        </a:rPr>
                        <a:t>Musculation</a:t>
                      </a:r>
                      <a:endParaRPr lang="fr-FR" sz="1600" b="0" dirty="0">
                        <a:latin typeface="+mn-lt"/>
                        <a:cs typeface="Arial"/>
                      </a:endParaRPr>
                    </a:p>
                  </a:txBody>
                  <a:tcPr anchor="ctr">
                    <a:solidFill>
                      <a:schemeClr val="tx2">
                        <a:lumMod val="20000"/>
                        <a:lumOff val="80000"/>
                      </a:schemeClr>
                    </a:solidFill>
                  </a:tcPr>
                </a:tc>
                <a:tc>
                  <a:txBody>
                    <a:bodyPr/>
                    <a:lstStyle/>
                    <a:p>
                      <a:pPr algn="ctr"/>
                      <a:r>
                        <a:rPr lang="fr-FR" sz="1600" b="1" dirty="0" smtClean="0">
                          <a:solidFill>
                            <a:srgbClr val="008000"/>
                          </a:solidFill>
                        </a:rPr>
                        <a:t>13,09</a:t>
                      </a:r>
                      <a:endParaRPr lang="fr-FR" sz="1600" b="1" dirty="0">
                        <a:solidFill>
                          <a:srgbClr val="008000"/>
                        </a:solidFill>
                      </a:endParaRPr>
                    </a:p>
                  </a:txBody>
                  <a:tcPr anchor="ctr">
                    <a:solidFill>
                      <a:schemeClr val="accent1">
                        <a:lumMod val="40000"/>
                        <a:lumOff val="60000"/>
                      </a:schemeClr>
                    </a:solidFill>
                  </a:tcPr>
                </a:tc>
                <a:tc>
                  <a:txBody>
                    <a:bodyPr/>
                    <a:lstStyle/>
                    <a:p>
                      <a:pPr algn="ctr"/>
                      <a:r>
                        <a:rPr lang="fr-FR" sz="1600" b="1" dirty="0" smtClean="0">
                          <a:solidFill>
                            <a:schemeClr val="tx1"/>
                          </a:solidFill>
                        </a:rPr>
                        <a:t>12,60</a:t>
                      </a:r>
                      <a:endParaRPr lang="fr-FR" sz="1600" b="1" dirty="0">
                        <a:solidFill>
                          <a:schemeClr val="tx1"/>
                        </a:solidFill>
                      </a:endParaRPr>
                    </a:p>
                  </a:txBody>
                  <a:tcPr anchor="ctr">
                    <a:solidFill>
                      <a:schemeClr val="tx2">
                        <a:lumMod val="20000"/>
                        <a:lumOff val="80000"/>
                      </a:schemeClr>
                    </a:solidFill>
                  </a:tcPr>
                </a:tc>
                <a:tc>
                  <a:txBody>
                    <a:bodyPr/>
                    <a:lstStyle/>
                    <a:p>
                      <a:pPr algn="ctr"/>
                      <a:r>
                        <a:rPr lang="fr-FR" sz="1600" b="1" dirty="0" smtClean="0">
                          <a:solidFill>
                            <a:schemeClr val="tx1"/>
                          </a:solidFill>
                        </a:rPr>
                        <a:t>956</a:t>
                      </a:r>
                      <a:endParaRPr lang="fr-FR" sz="1600" b="1" dirty="0">
                        <a:solidFill>
                          <a:schemeClr val="tx1"/>
                        </a:solidFill>
                      </a:endParaRPr>
                    </a:p>
                  </a:txBody>
                  <a:tcPr anchor="ctr">
                    <a:solidFill>
                      <a:schemeClr val="tx2">
                        <a:lumMod val="20000"/>
                        <a:lumOff val="80000"/>
                      </a:schemeClr>
                    </a:solidFill>
                  </a:tcPr>
                </a:tc>
                <a:tc>
                  <a:txBody>
                    <a:bodyPr/>
                    <a:lstStyle/>
                    <a:p>
                      <a:pPr algn="ctr"/>
                      <a:r>
                        <a:rPr lang="fr-FR" sz="1600" b="1" dirty="0" smtClean="0">
                          <a:solidFill>
                            <a:srgbClr val="008000"/>
                          </a:solidFill>
                        </a:rPr>
                        <a:t>13,30</a:t>
                      </a:r>
                      <a:endParaRPr lang="fr-FR" sz="1600" b="1" dirty="0">
                        <a:solidFill>
                          <a:srgbClr val="008000"/>
                        </a:solidFill>
                      </a:endParaRPr>
                    </a:p>
                  </a:txBody>
                  <a:tcPr anchor="ctr">
                    <a:solidFill>
                      <a:schemeClr val="tx2">
                        <a:lumMod val="20000"/>
                        <a:lumOff val="80000"/>
                      </a:schemeClr>
                    </a:solidFill>
                  </a:tcPr>
                </a:tc>
                <a:tc>
                  <a:txBody>
                    <a:bodyPr/>
                    <a:lstStyle/>
                    <a:p>
                      <a:pPr algn="ctr"/>
                      <a:r>
                        <a:rPr lang="fr-FR" sz="1600" b="1" dirty="0" smtClean="0">
                          <a:solidFill>
                            <a:schemeClr val="tx1"/>
                          </a:solidFill>
                        </a:rPr>
                        <a:t>2161</a:t>
                      </a:r>
                      <a:endParaRPr lang="fr-FR" sz="1600" b="1" dirty="0">
                        <a:solidFill>
                          <a:schemeClr val="tx1"/>
                        </a:solidFill>
                      </a:endParaRPr>
                    </a:p>
                  </a:txBody>
                  <a:tcPr anchor="ctr">
                    <a:solidFill>
                      <a:schemeClr val="tx2">
                        <a:lumMod val="20000"/>
                        <a:lumOff val="80000"/>
                      </a:schemeClr>
                    </a:solidFill>
                  </a:tcPr>
                </a:tc>
                <a:tc>
                  <a:txBody>
                    <a:bodyPr/>
                    <a:lstStyle/>
                    <a:p>
                      <a:pPr algn="ctr"/>
                      <a:r>
                        <a:rPr lang="fr-FR" sz="1600" b="1" dirty="0" smtClean="0">
                          <a:solidFill>
                            <a:schemeClr val="tx1"/>
                          </a:solidFill>
                        </a:rPr>
                        <a:t>-0,70</a:t>
                      </a:r>
                      <a:endParaRPr lang="fr-FR" sz="1600" b="1" dirty="0">
                        <a:solidFill>
                          <a:schemeClr val="tx1"/>
                        </a:solidFill>
                      </a:endParaRPr>
                    </a:p>
                  </a:txBody>
                  <a:tcPr anchor="ctr">
                    <a:solidFill>
                      <a:schemeClr val="tx2">
                        <a:lumMod val="20000"/>
                        <a:lumOff val="80000"/>
                      </a:schemeClr>
                    </a:solidFill>
                  </a:tcPr>
                </a:tc>
              </a:tr>
              <a:tr h="376090">
                <a:tc vMerge="1">
                  <a:txBody>
                    <a:bodyPr/>
                    <a:lstStyle/>
                    <a:p>
                      <a:pPr algn="r"/>
                      <a:endParaRPr lang="fr-FR" sz="1600" b="0" dirty="0">
                        <a:latin typeface="+mn-lt"/>
                        <a:cs typeface="Arial"/>
                      </a:endParaRPr>
                    </a:p>
                  </a:txBody>
                  <a:tcPr anchor="ctr"/>
                </a:tc>
                <a:tc>
                  <a:txBody>
                    <a:bodyPr/>
                    <a:lstStyle/>
                    <a:p>
                      <a:pPr algn="ctr"/>
                      <a:r>
                        <a:rPr lang="fr-FR" sz="1600" b="0" dirty="0" smtClean="0">
                          <a:latin typeface="+mn-lt"/>
                          <a:cs typeface="Arial"/>
                        </a:rPr>
                        <a:t>STEP</a:t>
                      </a:r>
                      <a:endParaRPr lang="fr-FR" sz="1600" b="0" dirty="0">
                        <a:latin typeface="+mn-lt"/>
                        <a:cs typeface="Arial"/>
                      </a:endParaRPr>
                    </a:p>
                  </a:txBody>
                  <a:tcPr anchor="ctr">
                    <a:solidFill>
                      <a:schemeClr val="tx2">
                        <a:lumMod val="20000"/>
                        <a:lumOff val="80000"/>
                      </a:schemeClr>
                    </a:solidFill>
                  </a:tcPr>
                </a:tc>
                <a:tc>
                  <a:txBody>
                    <a:bodyPr/>
                    <a:lstStyle/>
                    <a:p>
                      <a:pPr algn="ctr"/>
                      <a:r>
                        <a:rPr lang="fr-FR" sz="1600" b="1" dirty="0" smtClean="0">
                          <a:solidFill>
                            <a:srgbClr val="008000"/>
                          </a:solidFill>
                        </a:rPr>
                        <a:t>13,35</a:t>
                      </a:r>
                      <a:endParaRPr lang="fr-FR" sz="1600" b="1" dirty="0">
                        <a:solidFill>
                          <a:srgbClr val="008000"/>
                        </a:solidFill>
                      </a:endParaRPr>
                    </a:p>
                  </a:txBody>
                  <a:tcPr anchor="ctr">
                    <a:solidFill>
                      <a:schemeClr val="accent1">
                        <a:lumMod val="40000"/>
                        <a:lumOff val="60000"/>
                      </a:schemeClr>
                    </a:solidFill>
                  </a:tcPr>
                </a:tc>
                <a:tc>
                  <a:txBody>
                    <a:bodyPr/>
                    <a:lstStyle/>
                    <a:p>
                      <a:pPr algn="ctr"/>
                      <a:r>
                        <a:rPr lang="fr-FR" sz="1600" b="1" dirty="0" smtClean="0">
                          <a:solidFill>
                            <a:srgbClr val="008000"/>
                          </a:solidFill>
                        </a:rPr>
                        <a:t>13,83</a:t>
                      </a:r>
                      <a:endParaRPr lang="fr-FR" sz="1600" b="1" dirty="0">
                        <a:solidFill>
                          <a:srgbClr val="008000"/>
                        </a:solidFill>
                      </a:endParaRPr>
                    </a:p>
                  </a:txBody>
                  <a:tcPr anchor="ctr">
                    <a:solidFill>
                      <a:schemeClr val="tx2">
                        <a:lumMod val="20000"/>
                        <a:lumOff val="80000"/>
                      </a:schemeClr>
                    </a:solidFill>
                  </a:tcPr>
                </a:tc>
                <a:tc>
                  <a:txBody>
                    <a:bodyPr/>
                    <a:lstStyle/>
                    <a:p>
                      <a:pPr algn="ctr"/>
                      <a:r>
                        <a:rPr lang="fr-FR" sz="1600" b="1" dirty="0" smtClean="0">
                          <a:solidFill>
                            <a:schemeClr val="tx1"/>
                          </a:solidFill>
                        </a:rPr>
                        <a:t>850</a:t>
                      </a:r>
                      <a:endParaRPr lang="fr-FR" sz="1600" b="1" dirty="0">
                        <a:solidFill>
                          <a:schemeClr val="tx1"/>
                        </a:solidFill>
                      </a:endParaRPr>
                    </a:p>
                  </a:txBody>
                  <a:tcPr anchor="ctr">
                    <a:solidFill>
                      <a:schemeClr val="tx2">
                        <a:lumMod val="20000"/>
                        <a:lumOff val="80000"/>
                      </a:schemeClr>
                    </a:solidFill>
                  </a:tcPr>
                </a:tc>
                <a:tc>
                  <a:txBody>
                    <a:bodyPr/>
                    <a:lstStyle/>
                    <a:p>
                      <a:pPr algn="ctr"/>
                      <a:r>
                        <a:rPr lang="fr-FR" sz="1600" b="1" dirty="0" smtClean="0">
                          <a:solidFill>
                            <a:srgbClr val="FF0000"/>
                          </a:solidFill>
                        </a:rPr>
                        <a:t>11,93</a:t>
                      </a:r>
                      <a:endParaRPr lang="fr-FR" sz="1600" b="1" dirty="0">
                        <a:solidFill>
                          <a:srgbClr val="FF0000"/>
                        </a:solidFill>
                      </a:endParaRPr>
                    </a:p>
                  </a:txBody>
                  <a:tcPr anchor="ctr">
                    <a:solidFill>
                      <a:schemeClr val="tx2">
                        <a:lumMod val="20000"/>
                        <a:lumOff val="80000"/>
                      </a:schemeClr>
                    </a:solidFill>
                  </a:tcPr>
                </a:tc>
                <a:tc>
                  <a:txBody>
                    <a:bodyPr/>
                    <a:lstStyle/>
                    <a:p>
                      <a:pPr algn="ctr"/>
                      <a:r>
                        <a:rPr lang="fr-FR" sz="1600" b="1" dirty="0" smtClean="0">
                          <a:solidFill>
                            <a:schemeClr val="tx1"/>
                          </a:solidFill>
                        </a:rPr>
                        <a:t>285</a:t>
                      </a:r>
                      <a:endParaRPr lang="fr-FR" sz="1600" b="1" dirty="0">
                        <a:solidFill>
                          <a:schemeClr val="tx1"/>
                        </a:solidFill>
                      </a:endParaRPr>
                    </a:p>
                  </a:txBody>
                  <a:tcPr anchor="ctr">
                    <a:solidFill>
                      <a:schemeClr val="tx2">
                        <a:lumMod val="20000"/>
                        <a:lumOff val="80000"/>
                      </a:schemeClr>
                    </a:solidFill>
                  </a:tcPr>
                </a:tc>
                <a:tc>
                  <a:txBody>
                    <a:bodyPr/>
                    <a:lstStyle/>
                    <a:p>
                      <a:pPr algn="ctr"/>
                      <a:r>
                        <a:rPr lang="fr-FR" sz="1600" b="1" dirty="0" smtClean="0">
                          <a:solidFill>
                            <a:srgbClr val="008000"/>
                          </a:solidFill>
                        </a:rPr>
                        <a:t>+1,90</a:t>
                      </a:r>
                      <a:endParaRPr lang="fr-FR" sz="1600" b="1" dirty="0">
                        <a:solidFill>
                          <a:srgbClr val="008000"/>
                        </a:solidFill>
                      </a:endParaRPr>
                    </a:p>
                  </a:txBody>
                  <a:tcPr anchor="ctr">
                    <a:solidFill>
                      <a:schemeClr val="tx2">
                        <a:lumMod val="20000"/>
                        <a:lumOff val="80000"/>
                      </a:schemeClr>
                    </a:solidFill>
                  </a:tcPr>
                </a:tc>
              </a:tr>
              <a:tr h="376090">
                <a:tc vMerge="1">
                  <a:txBody>
                    <a:bodyPr/>
                    <a:lstStyle/>
                    <a:p>
                      <a:pPr algn="r"/>
                      <a:endParaRPr lang="fr-FR" sz="1600" b="0" dirty="0">
                        <a:latin typeface="+mn-lt"/>
                        <a:cs typeface="Arial"/>
                      </a:endParaRPr>
                    </a:p>
                  </a:txBody>
                  <a:tcPr anchor="ctr"/>
                </a:tc>
                <a:tc>
                  <a:txBody>
                    <a:bodyPr/>
                    <a:lstStyle/>
                    <a:p>
                      <a:pPr algn="ctr"/>
                      <a:r>
                        <a:rPr lang="fr-FR" sz="1600" b="0" dirty="0" err="1" smtClean="0">
                          <a:latin typeface="+mn-lt"/>
                          <a:cs typeface="Arial"/>
                        </a:rPr>
                        <a:t>Crse</a:t>
                      </a:r>
                      <a:r>
                        <a:rPr lang="fr-FR" sz="1600" b="0" baseline="0" dirty="0" smtClean="0">
                          <a:latin typeface="+mn-lt"/>
                          <a:cs typeface="Arial"/>
                        </a:rPr>
                        <a:t> en durée</a:t>
                      </a:r>
                      <a:endParaRPr lang="fr-FR" sz="1600" b="0" dirty="0">
                        <a:latin typeface="+mn-lt"/>
                        <a:cs typeface="Arial"/>
                      </a:endParaRPr>
                    </a:p>
                  </a:txBody>
                  <a:tcPr anchor="ctr">
                    <a:solidFill>
                      <a:schemeClr val="tx2">
                        <a:lumMod val="20000"/>
                        <a:lumOff val="80000"/>
                      </a:schemeClr>
                    </a:solidFill>
                  </a:tcPr>
                </a:tc>
                <a:tc>
                  <a:txBody>
                    <a:bodyPr/>
                    <a:lstStyle/>
                    <a:p>
                      <a:pPr algn="ctr"/>
                      <a:r>
                        <a:rPr lang="fr-FR" sz="1600" b="1" dirty="0" smtClean="0">
                          <a:solidFill>
                            <a:srgbClr val="008000"/>
                          </a:solidFill>
                        </a:rPr>
                        <a:t>13,03</a:t>
                      </a:r>
                      <a:endParaRPr lang="fr-FR" sz="1600" b="1" dirty="0">
                        <a:solidFill>
                          <a:srgbClr val="008000"/>
                        </a:solidFill>
                      </a:endParaRPr>
                    </a:p>
                  </a:txBody>
                  <a:tcPr anchor="ctr">
                    <a:solidFill>
                      <a:schemeClr val="accent1">
                        <a:lumMod val="40000"/>
                        <a:lumOff val="60000"/>
                      </a:schemeClr>
                    </a:solidFill>
                  </a:tcPr>
                </a:tc>
                <a:tc>
                  <a:txBody>
                    <a:bodyPr/>
                    <a:lstStyle/>
                    <a:p>
                      <a:pPr algn="ctr"/>
                      <a:r>
                        <a:rPr lang="fr-FR" sz="1600" b="1" dirty="0" smtClean="0">
                          <a:solidFill>
                            <a:srgbClr val="008000"/>
                          </a:solidFill>
                        </a:rPr>
                        <a:t>13,19</a:t>
                      </a:r>
                      <a:endParaRPr lang="fr-FR" sz="1600" b="1" dirty="0">
                        <a:solidFill>
                          <a:srgbClr val="008000"/>
                        </a:solidFill>
                      </a:endParaRPr>
                    </a:p>
                  </a:txBody>
                  <a:tcPr anchor="ctr">
                    <a:solidFill>
                      <a:schemeClr val="tx2">
                        <a:lumMod val="20000"/>
                        <a:lumOff val="80000"/>
                      </a:schemeClr>
                    </a:solidFill>
                  </a:tcPr>
                </a:tc>
                <a:tc>
                  <a:txBody>
                    <a:bodyPr/>
                    <a:lstStyle/>
                    <a:p>
                      <a:pPr algn="ctr"/>
                      <a:r>
                        <a:rPr lang="fr-FR" sz="1600" b="1" dirty="0" smtClean="0">
                          <a:solidFill>
                            <a:schemeClr val="tx1"/>
                          </a:solidFill>
                        </a:rPr>
                        <a:t>304</a:t>
                      </a:r>
                      <a:endParaRPr lang="fr-FR" sz="1600" b="1" dirty="0">
                        <a:solidFill>
                          <a:schemeClr val="tx1"/>
                        </a:solidFill>
                      </a:endParaRPr>
                    </a:p>
                  </a:txBody>
                  <a:tcPr anchor="ctr">
                    <a:solidFill>
                      <a:schemeClr val="tx2">
                        <a:lumMod val="20000"/>
                        <a:lumOff val="80000"/>
                      </a:schemeClr>
                    </a:solidFill>
                  </a:tcPr>
                </a:tc>
                <a:tc>
                  <a:txBody>
                    <a:bodyPr/>
                    <a:lstStyle/>
                    <a:p>
                      <a:pPr algn="ctr"/>
                      <a:r>
                        <a:rPr lang="fr-FR" sz="1600" b="1" dirty="0" smtClean="0">
                          <a:solidFill>
                            <a:schemeClr val="tx1"/>
                          </a:solidFill>
                        </a:rPr>
                        <a:t>12,99</a:t>
                      </a:r>
                      <a:endParaRPr lang="fr-FR" sz="1600" b="1" dirty="0">
                        <a:solidFill>
                          <a:schemeClr val="tx1"/>
                        </a:solidFill>
                      </a:endParaRPr>
                    </a:p>
                  </a:txBody>
                  <a:tcPr anchor="ctr">
                    <a:solidFill>
                      <a:schemeClr val="tx2">
                        <a:lumMod val="20000"/>
                        <a:lumOff val="80000"/>
                      </a:schemeClr>
                    </a:solidFill>
                  </a:tcPr>
                </a:tc>
                <a:tc>
                  <a:txBody>
                    <a:bodyPr/>
                    <a:lstStyle/>
                    <a:p>
                      <a:pPr algn="ctr"/>
                      <a:r>
                        <a:rPr lang="fr-FR" sz="1600" b="1" dirty="0" smtClean="0">
                          <a:solidFill>
                            <a:schemeClr val="tx1"/>
                          </a:solidFill>
                        </a:rPr>
                        <a:t>1053</a:t>
                      </a:r>
                      <a:endParaRPr lang="fr-FR" sz="1600" b="1" dirty="0">
                        <a:solidFill>
                          <a:schemeClr val="tx1"/>
                        </a:solidFill>
                      </a:endParaRPr>
                    </a:p>
                  </a:txBody>
                  <a:tcPr anchor="ctr">
                    <a:solidFill>
                      <a:schemeClr val="tx2">
                        <a:lumMod val="20000"/>
                        <a:lumOff val="80000"/>
                      </a:schemeClr>
                    </a:solidFill>
                  </a:tcPr>
                </a:tc>
                <a:tc>
                  <a:txBody>
                    <a:bodyPr/>
                    <a:lstStyle/>
                    <a:p>
                      <a:pPr algn="ctr"/>
                      <a:r>
                        <a:rPr lang="fr-FR" sz="1600" b="1" dirty="0" smtClean="0">
                          <a:solidFill>
                            <a:srgbClr val="008000"/>
                          </a:solidFill>
                        </a:rPr>
                        <a:t>+0,20</a:t>
                      </a:r>
                      <a:endParaRPr lang="fr-FR" sz="1600" b="1" dirty="0">
                        <a:solidFill>
                          <a:srgbClr val="008000"/>
                        </a:solidFill>
                      </a:endParaRPr>
                    </a:p>
                  </a:txBody>
                  <a:tcPr anchor="ctr">
                    <a:solidFill>
                      <a:schemeClr val="tx2">
                        <a:lumMod val="20000"/>
                        <a:lumOff val="80000"/>
                      </a:schemeClr>
                    </a:solidFill>
                  </a:tcPr>
                </a:tc>
              </a:tr>
            </a:tbl>
          </a:graphicData>
        </a:graphic>
      </p:graphicFrame>
      <p:sp>
        <p:nvSpPr>
          <p:cNvPr id="6" name="Titre 1"/>
          <p:cNvSpPr>
            <a:spLocks noGrp="1"/>
          </p:cNvSpPr>
          <p:nvPr>
            <p:ph type="title"/>
          </p:nvPr>
        </p:nvSpPr>
        <p:spPr>
          <a:xfrm>
            <a:off x="0" y="0"/>
            <a:ext cx="9144000" cy="642471"/>
          </a:xfrm>
        </p:spPr>
        <p:txBody>
          <a:bodyPr>
            <a:normAutofit/>
          </a:bodyPr>
          <a:lstStyle/>
          <a:p>
            <a:r>
              <a:rPr lang="fr-FR" sz="3400" dirty="0" smtClean="0">
                <a:solidFill>
                  <a:schemeClr val="bg1"/>
                </a:solidFill>
              </a:rPr>
              <a:t>ZOOM SUR LES APSA </a:t>
            </a:r>
            <a:r>
              <a:rPr lang="fr-FR" sz="3400" dirty="0" smtClean="0">
                <a:solidFill>
                  <a:srgbClr val="FFFF00"/>
                </a:solidFill>
              </a:rPr>
              <a:t>CAP BEP</a:t>
            </a:r>
            <a:endParaRPr lang="fr-FR" sz="3400" dirty="0">
              <a:solidFill>
                <a:srgbClr val="FFFF00"/>
              </a:solidFill>
            </a:endParaRPr>
          </a:p>
        </p:txBody>
      </p:sp>
      <p:sp>
        <p:nvSpPr>
          <p:cNvPr id="10" name="Vague 9"/>
          <p:cNvSpPr/>
          <p:nvPr/>
        </p:nvSpPr>
        <p:spPr>
          <a:xfrm>
            <a:off x="1972236" y="741832"/>
            <a:ext cx="1016000" cy="475407"/>
          </a:xfrm>
          <a:prstGeom prst="wav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smtClean="0">
                <a:solidFill>
                  <a:srgbClr val="FF0000"/>
                </a:solidFill>
              </a:rPr>
              <a:t>12,87</a:t>
            </a:r>
            <a:endParaRPr lang="fr-FR" b="1" dirty="0">
              <a:solidFill>
                <a:srgbClr val="FF0000"/>
              </a:solidFill>
            </a:endParaRPr>
          </a:p>
        </p:txBody>
      </p:sp>
      <p:sp>
        <p:nvSpPr>
          <p:cNvPr id="12" name="Vague 11"/>
          <p:cNvSpPr/>
          <p:nvPr/>
        </p:nvSpPr>
        <p:spPr>
          <a:xfrm>
            <a:off x="5605930" y="730859"/>
            <a:ext cx="1016000" cy="475407"/>
          </a:xfrm>
          <a:prstGeom prst="wav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smtClean="0">
                <a:solidFill>
                  <a:srgbClr val="FF0000"/>
                </a:solidFill>
              </a:rPr>
              <a:t>13,09</a:t>
            </a:r>
            <a:endParaRPr lang="fr-FR" b="1" dirty="0">
              <a:solidFill>
                <a:srgbClr val="FF0000"/>
              </a:solidFill>
            </a:endParaRPr>
          </a:p>
        </p:txBody>
      </p:sp>
      <p:sp>
        <p:nvSpPr>
          <p:cNvPr id="13" name="Vague 12"/>
          <p:cNvSpPr/>
          <p:nvPr/>
        </p:nvSpPr>
        <p:spPr>
          <a:xfrm>
            <a:off x="3185751" y="741832"/>
            <a:ext cx="1016000" cy="475407"/>
          </a:xfrm>
          <a:prstGeom prst="wav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smtClean="0">
                <a:solidFill>
                  <a:srgbClr val="FF0000"/>
                </a:solidFill>
              </a:rPr>
              <a:t>12,51</a:t>
            </a:r>
            <a:endParaRPr lang="fr-FR" b="1" dirty="0">
              <a:solidFill>
                <a:srgbClr val="FF0000"/>
              </a:solidFill>
            </a:endParaRPr>
          </a:p>
        </p:txBody>
      </p:sp>
      <p:sp>
        <p:nvSpPr>
          <p:cNvPr id="14" name="Vague 13"/>
          <p:cNvSpPr/>
          <p:nvPr/>
        </p:nvSpPr>
        <p:spPr>
          <a:xfrm>
            <a:off x="8128000" y="741832"/>
            <a:ext cx="1016000" cy="475407"/>
          </a:xfrm>
          <a:prstGeom prst="wav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smtClean="0">
                <a:solidFill>
                  <a:srgbClr val="FF0000"/>
                </a:solidFill>
              </a:rPr>
              <a:t>-0,58</a:t>
            </a:r>
            <a:endParaRPr lang="fr-FR" b="1" dirty="0">
              <a:solidFill>
                <a:srgbClr val="FF0000"/>
              </a:solidFill>
            </a:endParaRPr>
          </a:p>
        </p:txBody>
      </p:sp>
    </p:spTree>
    <p:extLst>
      <p:ext uri="{BB962C8B-B14F-4D97-AF65-F5344CB8AC3E}">
        <p14:creationId xmlns:p14="http://schemas.microsoft.com/office/powerpoint/2010/main" val="2955677230"/>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txBox="1">
            <a:spLocks/>
          </p:cNvSpPr>
          <p:nvPr/>
        </p:nvSpPr>
        <p:spPr>
          <a:xfrm>
            <a:off x="0" y="4136065"/>
            <a:ext cx="9144000" cy="2142499"/>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ts val="1200"/>
              </a:spcBef>
              <a:spcAft>
                <a:spcPts val="0"/>
              </a:spcAft>
              <a:buClrTx/>
              <a:buSzTx/>
              <a:buFont typeface="Arial" pitchFamily="34" charset="0"/>
              <a:buNone/>
              <a:tabLst/>
              <a:defRPr/>
            </a:pPr>
            <a:endParaRPr lang="fr-FR" dirty="0">
              <a:solidFill>
                <a:schemeClr val="bg1"/>
              </a:solidFill>
            </a:endParaRPr>
          </a:p>
        </p:txBody>
      </p:sp>
      <p:graphicFrame>
        <p:nvGraphicFramePr>
          <p:cNvPr id="5" name="Tableau 4"/>
          <p:cNvGraphicFramePr>
            <a:graphicFrameLocks noGrp="1"/>
          </p:cNvGraphicFramePr>
          <p:nvPr>
            <p:extLst>
              <p:ext uri="{D42A27DB-BD31-4B8C-83A1-F6EECF244321}">
                <p14:modId xmlns:p14="http://schemas.microsoft.com/office/powerpoint/2010/main" val="2722201435"/>
              </p:ext>
            </p:extLst>
          </p:nvPr>
        </p:nvGraphicFramePr>
        <p:xfrm>
          <a:off x="149411" y="1252350"/>
          <a:ext cx="8845176" cy="5482423"/>
        </p:xfrm>
        <a:graphic>
          <a:graphicData uri="http://schemas.openxmlformats.org/drawingml/2006/table">
            <a:tbl>
              <a:tblPr firstRow="1" bandRow="1">
                <a:tableStyleId>{5C22544A-7EE6-4342-B048-85BDC9FD1C3A}</a:tableStyleId>
              </a:tblPr>
              <a:tblGrid>
                <a:gridCol w="358589"/>
                <a:gridCol w="1494118"/>
                <a:gridCol w="1198464"/>
                <a:gridCol w="1072594"/>
                <a:gridCol w="1329765"/>
                <a:gridCol w="1195294"/>
                <a:gridCol w="1359647"/>
                <a:gridCol w="836705"/>
              </a:tblGrid>
              <a:tr h="525657">
                <a:tc>
                  <a:txBody>
                    <a:bodyPr/>
                    <a:lstStyle/>
                    <a:p>
                      <a:pPr algn="ctr"/>
                      <a:r>
                        <a:rPr lang="fr-FR" sz="1600" b="0" dirty="0" smtClean="0"/>
                        <a:t>CP</a:t>
                      </a:r>
                      <a:endParaRPr lang="fr-FR" sz="1600" b="0" dirty="0"/>
                    </a:p>
                  </a:txBody>
                  <a:tcPr anchor="ctr"/>
                </a:tc>
                <a:tc>
                  <a:txBody>
                    <a:bodyPr/>
                    <a:lstStyle/>
                    <a:p>
                      <a:pPr algn="ctr"/>
                      <a:r>
                        <a:rPr lang="fr-FR" sz="1600" b="0" dirty="0" smtClean="0"/>
                        <a:t>APSA</a:t>
                      </a:r>
                      <a:endParaRPr lang="fr-FR" sz="1600" b="0" dirty="0"/>
                    </a:p>
                  </a:txBody>
                  <a:tcPr anchor="ctr"/>
                </a:tc>
                <a:tc>
                  <a:txBody>
                    <a:bodyPr/>
                    <a:lstStyle/>
                    <a:p>
                      <a:pPr algn="ctr"/>
                      <a:r>
                        <a:rPr lang="fr-FR" sz="1600" b="0" dirty="0" smtClean="0"/>
                        <a:t>Note moyenne</a:t>
                      </a:r>
                      <a:endParaRPr lang="fr-FR" sz="1600" b="0" dirty="0"/>
                    </a:p>
                  </a:txBody>
                  <a:tcPr anchor="ctr"/>
                </a:tc>
                <a:tc>
                  <a:txBody>
                    <a:bodyPr/>
                    <a:lstStyle/>
                    <a:p>
                      <a:pPr algn="ctr"/>
                      <a:r>
                        <a:rPr lang="fr-FR" sz="1600" b="0" baseline="0" dirty="0" err="1" smtClean="0"/>
                        <a:t>Moy</a:t>
                      </a:r>
                      <a:endParaRPr lang="fr-FR" sz="1600" b="0" baseline="0" dirty="0" smtClean="0"/>
                    </a:p>
                    <a:p>
                      <a:pPr algn="ctr"/>
                      <a:r>
                        <a:rPr lang="fr-FR" sz="1600" b="0" baseline="0" dirty="0" smtClean="0"/>
                        <a:t>Filles</a:t>
                      </a:r>
                      <a:endParaRPr lang="fr-FR" sz="1600" b="0" dirty="0"/>
                    </a:p>
                  </a:txBody>
                  <a:tcPr anchor="ctr"/>
                </a:tc>
                <a:tc>
                  <a:txBody>
                    <a:bodyPr/>
                    <a:lstStyle/>
                    <a:p>
                      <a:pPr algn="ctr"/>
                      <a:r>
                        <a:rPr lang="fr-FR" sz="1600" b="0" dirty="0" smtClean="0"/>
                        <a:t>Effectifs </a:t>
                      </a:r>
                    </a:p>
                    <a:p>
                      <a:pPr algn="ctr"/>
                      <a:r>
                        <a:rPr lang="fr-FR" sz="1600" b="0" dirty="0" smtClean="0"/>
                        <a:t>Filles </a:t>
                      </a:r>
                      <a:endParaRPr lang="fr-FR" sz="1600" b="0" dirty="0"/>
                    </a:p>
                  </a:txBody>
                  <a:tcPr anchor="ctr"/>
                </a:tc>
                <a:tc>
                  <a:txBody>
                    <a:bodyPr/>
                    <a:lstStyle/>
                    <a:p>
                      <a:pPr algn="ctr"/>
                      <a:r>
                        <a:rPr lang="fr-FR" sz="1600" b="0" dirty="0" err="1" smtClean="0"/>
                        <a:t>Moy</a:t>
                      </a:r>
                      <a:endParaRPr lang="fr-FR" sz="1600" b="0" dirty="0" smtClean="0"/>
                    </a:p>
                    <a:p>
                      <a:pPr algn="ctr"/>
                      <a:r>
                        <a:rPr lang="fr-FR" sz="1600" b="0" baseline="0" dirty="0" smtClean="0"/>
                        <a:t>Garçons </a:t>
                      </a:r>
                      <a:endParaRPr lang="fr-FR" sz="1600" b="0" dirty="0"/>
                    </a:p>
                  </a:txBody>
                  <a:tcPr anchor="ctr"/>
                </a:tc>
                <a:tc>
                  <a:txBody>
                    <a:bodyPr/>
                    <a:lstStyle/>
                    <a:p>
                      <a:pPr algn="ctr"/>
                      <a:r>
                        <a:rPr lang="fr-FR" sz="1600" b="0" dirty="0" smtClean="0"/>
                        <a:t>Effectifs</a:t>
                      </a:r>
                    </a:p>
                    <a:p>
                      <a:pPr algn="ctr"/>
                      <a:r>
                        <a:rPr lang="fr-FR" sz="1600" b="0" dirty="0" smtClean="0"/>
                        <a:t> Garçons</a:t>
                      </a:r>
                      <a:endParaRPr lang="fr-FR" sz="1600" b="0" dirty="0"/>
                    </a:p>
                  </a:txBody>
                  <a:tcPr anchor="ctr"/>
                </a:tc>
                <a:tc>
                  <a:txBody>
                    <a:bodyPr/>
                    <a:lstStyle/>
                    <a:p>
                      <a:pPr algn="ctr"/>
                      <a:r>
                        <a:rPr lang="fr-FR" sz="1600" b="0" dirty="0" smtClean="0"/>
                        <a:t>Diff.</a:t>
                      </a:r>
                      <a:endParaRPr lang="fr-FR" sz="1600" b="0" dirty="0"/>
                    </a:p>
                  </a:txBody>
                  <a:tcPr anchor="ctr"/>
                </a:tc>
              </a:tr>
              <a:tr h="417876">
                <a:tc rowSpan="3">
                  <a:txBody>
                    <a:bodyPr/>
                    <a:lstStyle/>
                    <a:p>
                      <a:pPr algn="ctr" fontAlgn="b"/>
                      <a:r>
                        <a:rPr lang="fr-FR" sz="1600" b="1" i="0" u="none" strike="noStrike" dirty="0" smtClean="0">
                          <a:effectLst/>
                          <a:latin typeface="+mn-lt"/>
                          <a:cs typeface="Arial"/>
                        </a:rPr>
                        <a:t>1</a:t>
                      </a:r>
                      <a:endParaRPr lang="fr-FR" sz="1600" b="1" i="0" u="none" strike="noStrike" dirty="0">
                        <a:effectLst/>
                        <a:latin typeface="+mn-lt"/>
                        <a:cs typeface="Arial"/>
                      </a:endParaRPr>
                    </a:p>
                  </a:txBody>
                  <a:tcPr marL="12700" marR="12700" marT="12700" marB="0" anchor="ctr">
                    <a:solidFill>
                      <a:schemeClr val="tx2">
                        <a:lumMod val="20000"/>
                        <a:lumOff val="80000"/>
                      </a:schemeClr>
                    </a:solidFill>
                  </a:tcPr>
                </a:tc>
                <a:tc>
                  <a:txBody>
                    <a:bodyPr/>
                    <a:lstStyle/>
                    <a:p>
                      <a:pPr algn="ctr" fontAlgn="b"/>
                      <a:r>
                        <a:rPr lang="fr-FR" sz="1600" b="0" i="0" u="none" strike="noStrike" dirty="0" smtClean="0">
                          <a:effectLst/>
                          <a:latin typeface="+mn-lt"/>
                          <a:cs typeface="Arial"/>
                        </a:rPr>
                        <a:t>Javelot </a:t>
                      </a:r>
                      <a:endParaRPr lang="fr-FR" sz="1600" b="0" i="0" u="none" strike="noStrike" dirty="0">
                        <a:effectLst/>
                        <a:latin typeface="+mn-lt"/>
                        <a:cs typeface="Arial"/>
                      </a:endParaRPr>
                    </a:p>
                  </a:txBody>
                  <a:tcPr marL="12700" marR="12700" marT="12700" marB="0" anchor="ctr">
                    <a:solidFill>
                      <a:schemeClr val="tx2">
                        <a:lumMod val="20000"/>
                        <a:lumOff val="80000"/>
                      </a:schemeClr>
                    </a:solidFill>
                  </a:tcPr>
                </a:tc>
                <a:tc>
                  <a:txBody>
                    <a:bodyPr/>
                    <a:lstStyle/>
                    <a:p>
                      <a:pPr algn="ctr"/>
                      <a:r>
                        <a:rPr lang="fr-FR" sz="1600" b="1" dirty="0" smtClean="0">
                          <a:solidFill>
                            <a:srgbClr val="FF0000"/>
                          </a:solidFill>
                        </a:rPr>
                        <a:t>12,34</a:t>
                      </a:r>
                      <a:endParaRPr lang="fr-FR" sz="1600" b="1" dirty="0">
                        <a:solidFill>
                          <a:srgbClr val="FF0000"/>
                        </a:solidFill>
                      </a:endParaRPr>
                    </a:p>
                  </a:txBody>
                  <a:tcPr anchor="ctr">
                    <a:solidFill>
                      <a:schemeClr val="tx2">
                        <a:lumMod val="20000"/>
                        <a:lumOff val="80000"/>
                      </a:schemeClr>
                    </a:solidFill>
                  </a:tcPr>
                </a:tc>
                <a:tc>
                  <a:txBody>
                    <a:bodyPr/>
                    <a:lstStyle/>
                    <a:p>
                      <a:pPr algn="ctr" fontAlgn="ctr"/>
                      <a:r>
                        <a:rPr lang="fr-FR" sz="1600" b="1" i="0" u="none" strike="noStrike" dirty="0">
                          <a:solidFill>
                            <a:srgbClr val="FF0000"/>
                          </a:solidFill>
                          <a:effectLst/>
                          <a:latin typeface="Calibri"/>
                        </a:rPr>
                        <a:t>11,51</a:t>
                      </a:r>
                    </a:p>
                  </a:txBody>
                  <a:tcPr marL="0" marR="0" marT="0" marB="0" anchor="ctr">
                    <a:solidFill>
                      <a:schemeClr val="tx2">
                        <a:lumMod val="20000"/>
                        <a:lumOff val="80000"/>
                      </a:schemeClr>
                    </a:solidFill>
                  </a:tcPr>
                </a:tc>
                <a:tc>
                  <a:txBody>
                    <a:bodyPr/>
                    <a:lstStyle/>
                    <a:p>
                      <a:pPr algn="ctr" fontAlgn="ctr"/>
                      <a:r>
                        <a:rPr lang="fr-FR" sz="1600" b="1" i="0" u="none" strike="noStrike">
                          <a:solidFill>
                            <a:srgbClr val="000000"/>
                          </a:solidFill>
                          <a:effectLst/>
                          <a:latin typeface="Calibri"/>
                        </a:rPr>
                        <a:t>112</a:t>
                      </a:r>
                    </a:p>
                  </a:txBody>
                  <a:tcPr marL="0" marR="0" marT="0" marB="0" anchor="ctr">
                    <a:solidFill>
                      <a:schemeClr val="tx2">
                        <a:lumMod val="20000"/>
                        <a:lumOff val="80000"/>
                      </a:schemeClr>
                    </a:solidFill>
                  </a:tcPr>
                </a:tc>
                <a:tc>
                  <a:txBody>
                    <a:bodyPr/>
                    <a:lstStyle/>
                    <a:p>
                      <a:pPr algn="ctr" fontAlgn="ctr"/>
                      <a:r>
                        <a:rPr lang="fr-FR" sz="1600" b="1" i="0" u="none" strike="noStrike" dirty="0">
                          <a:solidFill>
                            <a:srgbClr val="FF0000"/>
                          </a:solidFill>
                          <a:effectLst/>
                          <a:latin typeface="Calibri"/>
                        </a:rPr>
                        <a:t>12,64</a:t>
                      </a:r>
                    </a:p>
                  </a:txBody>
                  <a:tcPr marL="0" marR="0" marT="0" marB="0" anchor="ctr">
                    <a:solidFill>
                      <a:schemeClr val="tx2">
                        <a:lumMod val="20000"/>
                        <a:lumOff val="80000"/>
                      </a:schemeClr>
                    </a:solidFill>
                  </a:tcPr>
                </a:tc>
                <a:tc>
                  <a:txBody>
                    <a:bodyPr/>
                    <a:lstStyle/>
                    <a:p>
                      <a:pPr algn="ctr" fontAlgn="ctr"/>
                      <a:r>
                        <a:rPr lang="fr-FR" sz="1600" b="1" i="0" u="none" strike="noStrike">
                          <a:solidFill>
                            <a:srgbClr val="000000"/>
                          </a:solidFill>
                          <a:effectLst/>
                          <a:latin typeface="Calibri"/>
                        </a:rPr>
                        <a:t>295</a:t>
                      </a:r>
                    </a:p>
                  </a:txBody>
                  <a:tcPr marL="0" marR="0" marT="0" marB="0" anchor="ctr">
                    <a:solidFill>
                      <a:schemeClr val="tx2">
                        <a:lumMod val="20000"/>
                        <a:lumOff val="80000"/>
                      </a:schemeClr>
                    </a:solidFill>
                  </a:tcPr>
                </a:tc>
                <a:tc>
                  <a:txBody>
                    <a:bodyPr/>
                    <a:lstStyle/>
                    <a:p>
                      <a:pPr algn="ctr" fontAlgn="ctr"/>
                      <a:r>
                        <a:rPr lang="fr-FR" sz="1600" b="1" i="0" u="none" strike="noStrike" dirty="0">
                          <a:solidFill>
                            <a:srgbClr val="FF0000"/>
                          </a:solidFill>
                          <a:effectLst/>
                          <a:latin typeface="Calibri"/>
                        </a:rPr>
                        <a:t>-1,13</a:t>
                      </a:r>
                    </a:p>
                  </a:txBody>
                  <a:tcPr marL="0" marR="0" marT="0" marB="0" anchor="ctr">
                    <a:solidFill>
                      <a:schemeClr val="tx2">
                        <a:lumMod val="20000"/>
                        <a:lumOff val="80000"/>
                      </a:schemeClr>
                    </a:solidFill>
                  </a:tcPr>
                </a:tc>
              </a:tr>
              <a:tr h="376090">
                <a:tc vMerge="1">
                  <a:txBody>
                    <a:bodyPr/>
                    <a:lstStyle/>
                    <a:p>
                      <a:endParaRPr lang="fr-FR"/>
                    </a:p>
                  </a:txBody>
                  <a:tcPr/>
                </a:tc>
                <a:tc>
                  <a:txBody>
                    <a:bodyPr/>
                    <a:lstStyle/>
                    <a:p>
                      <a:pPr algn="ctr" fontAlgn="b"/>
                      <a:r>
                        <a:rPr lang="fr-FR" sz="1600" b="0" i="0" u="none" strike="noStrike" dirty="0" err="1" smtClean="0">
                          <a:effectLst/>
                          <a:latin typeface="Calibri"/>
                          <a:cs typeface="Calibri"/>
                        </a:rPr>
                        <a:t>Pentabond</a:t>
                      </a:r>
                      <a:endParaRPr lang="fr-FR" sz="1600" b="0" i="0" u="none" strike="noStrike" dirty="0">
                        <a:effectLst/>
                        <a:latin typeface="Calibri"/>
                        <a:cs typeface="Calibri"/>
                      </a:endParaRPr>
                    </a:p>
                  </a:txBody>
                  <a:tcPr marL="12700" marR="12700" marT="12700" marB="0" anchor="b">
                    <a:solidFill>
                      <a:schemeClr val="tx2">
                        <a:lumMod val="20000"/>
                        <a:lumOff val="80000"/>
                      </a:schemeClr>
                    </a:solidFill>
                  </a:tcPr>
                </a:tc>
                <a:tc>
                  <a:txBody>
                    <a:bodyPr/>
                    <a:lstStyle/>
                    <a:p>
                      <a:pPr algn="ctr"/>
                      <a:r>
                        <a:rPr lang="fr-FR" sz="1600" b="1" i="0" u="none" strike="noStrike" kern="1200" dirty="0" smtClean="0">
                          <a:solidFill>
                            <a:srgbClr val="FF0000"/>
                          </a:solidFill>
                          <a:effectLst/>
                          <a:latin typeface="+mn-lt"/>
                          <a:ea typeface="+mn-ea"/>
                          <a:cs typeface="Arial"/>
                        </a:rPr>
                        <a:t>12,09</a:t>
                      </a:r>
                      <a:endParaRPr lang="fr-FR" sz="1600" b="1" i="0" u="none" strike="noStrike" kern="1200" dirty="0">
                        <a:solidFill>
                          <a:srgbClr val="FF0000"/>
                        </a:solidFill>
                        <a:effectLst/>
                        <a:latin typeface="+mn-lt"/>
                        <a:ea typeface="+mn-ea"/>
                        <a:cs typeface="Arial"/>
                      </a:endParaRPr>
                    </a:p>
                  </a:txBody>
                  <a:tcPr anchor="ctr">
                    <a:solidFill>
                      <a:schemeClr val="tx2">
                        <a:lumMod val="20000"/>
                        <a:lumOff val="80000"/>
                      </a:schemeClr>
                    </a:solidFill>
                  </a:tcPr>
                </a:tc>
                <a:tc>
                  <a:txBody>
                    <a:bodyPr/>
                    <a:lstStyle/>
                    <a:p>
                      <a:pPr algn="ctr" fontAlgn="ctr"/>
                      <a:r>
                        <a:rPr lang="fr-FR" sz="1600" b="1" i="0" u="none" strike="noStrike" dirty="0">
                          <a:solidFill>
                            <a:srgbClr val="FF0000"/>
                          </a:solidFill>
                          <a:effectLst/>
                          <a:latin typeface="Calibri"/>
                        </a:rPr>
                        <a:t>11,16</a:t>
                      </a:r>
                    </a:p>
                  </a:txBody>
                  <a:tcPr marL="0" marR="0" marT="0" marB="0" anchor="ctr">
                    <a:solidFill>
                      <a:schemeClr val="tx2">
                        <a:lumMod val="20000"/>
                        <a:lumOff val="80000"/>
                      </a:schemeClr>
                    </a:solidFill>
                  </a:tcPr>
                </a:tc>
                <a:tc>
                  <a:txBody>
                    <a:bodyPr/>
                    <a:lstStyle/>
                    <a:p>
                      <a:pPr algn="ctr" fontAlgn="ctr"/>
                      <a:r>
                        <a:rPr lang="fr-FR" sz="1600" b="1" i="0" u="none" strike="noStrike" dirty="0">
                          <a:solidFill>
                            <a:srgbClr val="000000"/>
                          </a:solidFill>
                          <a:effectLst/>
                          <a:latin typeface="Calibri"/>
                        </a:rPr>
                        <a:t>419</a:t>
                      </a:r>
                    </a:p>
                  </a:txBody>
                  <a:tcPr marL="0" marR="0" marT="0" marB="0" anchor="ctr">
                    <a:solidFill>
                      <a:schemeClr val="tx2">
                        <a:lumMod val="20000"/>
                        <a:lumOff val="80000"/>
                      </a:schemeClr>
                    </a:solidFill>
                  </a:tcPr>
                </a:tc>
                <a:tc>
                  <a:txBody>
                    <a:bodyPr/>
                    <a:lstStyle/>
                    <a:p>
                      <a:pPr algn="ctr" fontAlgn="ctr"/>
                      <a:r>
                        <a:rPr lang="fr-FR" sz="1600" b="1" i="0" u="none" strike="noStrike" dirty="0">
                          <a:solidFill>
                            <a:srgbClr val="FF0000"/>
                          </a:solidFill>
                          <a:effectLst/>
                          <a:latin typeface="Calibri"/>
                        </a:rPr>
                        <a:t>12,66</a:t>
                      </a:r>
                    </a:p>
                  </a:txBody>
                  <a:tcPr marL="0" marR="0" marT="0" marB="0" anchor="ctr">
                    <a:solidFill>
                      <a:schemeClr val="tx2">
                        <a:lumMod val="20000"/>
                        <a:lumOff val="80000"/>
                      </a:schemeClr>
                    </a:solidFill>
                  </a:tcPr>
                </a:tc>
                <a:tc>
                  <a:txBody>
                    <a:bodyPr/>
                    <a:lstStyle/>
                    <a:p>
                      <a:pPr algn="ctr" fontAlgn="ctr"/>
                      <a:r>
                        <a:rPr lang="fr-FR" sz="1600" b="1" i="0" u="none" strike="noStrike">
                          <a:solidFill>
                            <a:srgbClr val="000000"/>
                          </a:solidFill>
                          <a:effectLst/>
                          <a:latin typeface="Calibri"/>
                        </a:rPr>
                        <a:t>654</a:t>
                      </a:r>
                    </a:p>
                  </a:txBody>
                  <a:tcPr marL="0" marR="0" marT="0" marB="0" anchor="ctr">
                    <a:solidFill>
                      <a:schemeClr val="tx2">
                        <a:lumMod val="20000"/>
                        <a:lumOff val="80000"/>
                      </a:schemeClr>
                    </a:solidFill>
                  </a:tcPr>
                </a:tc>
                <a:tc>
                  <a:txBody>
                    <a:bodyPr/>
                    <a:lstStyle/>
                    <a:p>
                      <a:pPr algn="ctr" fontAlgn="ctr"/>
                      <a:r>
                        <a:rPr lang="fr-FR" sz="1600" b="1" i="0" u="none" strike="noStrike" dirty="0">
                          <a:solidFill>
                            <a:srgbClr val="FF0000"/>
                          </a:solidFill>
                          <a:effectLst/>
                          <a:latin typeface="Calibri"/>
                        </a:rPr>
                        <a:t>-1,50</a:t>
                      </a:r>
                    </a:p>
                  </a:txBody>
                  <a:tcPr marL="0" marR="0" marT="0" marB="0" anchor="ctr">
                    <a:solidFill>
                      <a:schemeClr val="tx2">
                        <a:lumMod val="20000"/>
                        <a:lumOff val="80000"/>
                      </a:schemeClr>
                    </a:solidFill>
                  </a:tcPr>
                </a:tc>
              </a:tr>
              <a:tr h="376090">
                <a:tc vMerge="1">
                  <a:txBody>
                    <a:bodyPr/>
                    <a:lstStyle/>
                    <a:p>
                      <a:pPr algn="r" fontAlgn="b"/>
                      <a:endParaRPr lang="fr-FR" sz="1800" b="0" i="0" u="none" strike="noStrike" dirty="0">
                        <a:effectLst/>
                        <a:latin typeface="Calibri"/>
                        <a:cs typeface="Calibri"/>
                      </a:endParaRPr>
                    </a:p>
                  </a:txBody>
                  <a:tcPr marL="12700" marR="12700" marT="12700" marB="0" anchor="b"/>
                </a:tc>
                <a:tc>
                  <a:txBody>
                    <a:bodyPr/>
                    <a:lstStyle/>
                    <a:p>
                      <a:pPr algn="ctr" fontAlgn="b"/>
                      <a:r>
                        <a:rPr lang="fr-FR" sz="1600" b="0" i="0" u="none" strike="noStrike" dirty="0" smtClean="0">
                          <a:effectLst/>
                          <a:latin typeface="Calibri"/>
                          <a:cs typeface="Calibri"/>
                        </a:rPr>
                        <a:t>½ fond</a:t>
                      </a:r>
                      <a:endParaRPr lang="fr-FR" sz="1600" b="0" i="0" u="none" strike="noStrike" dirty="0">
                        <a:effectLst/>
                        <a:latin typeface="Calibri"/>
                        <a:cs typeface="Calibri"/>
                      </a:endParaRPr>
                    </a:p>
                  </a:txBody>
                  <a:tcPr marL="12700" marR="12700" marT="12700" marB="0" anchor="b">
                    <a:solidFill>
                      <a:schemeClr val="tx2">
                        <a:lumMod val="20000"/>
                        <a:lumOff val="80000"/>
                      </a:schemeClr>
                    </a:solidFill>
                  </a:tcPr>
                </a:tc>
                <a:tc>
                  <a:txBody>
                    <a:bodyPr/>
                    <a:lstStyle/>
                    <a:p>
                      <a:pPr algn="ctr"/>
                      <a:r>
                        <a:rPr lang="fr-FR" sz="1600" b="1" i="0" u="none" strike="noStrike" kern="1200" dirty="0" smtClean="0">
                          <a:solidFill>
                            <a:srgbClr val="FF0000"/>
                          </a:solidFill>
                          <a:effectLst/>
                          <a:latin typeface="+mn-lt"/>
                          <a:ea typeface="+mn-ea"/>
                          <a:cs typeface="Arial"/>
                        </a:rPr>
                        <a:t>11,73</a:t>
                      </a:r>
                      <a:endParaRPr lang="fr-FR" sz="1600" b="1" i="0" u="none" strike="noStrike" kern="1200" dirty="0">
                        <a:solidFill>
                          <a:srgbClr val="FF0000"/>
                        </a:solidFill>
                        <a:effectLst/>
                        <a:latin typeface="+mn-lt"/>
                        <a:ea typeface="+mn-ea"/>
                        <a:cs typeface="Arial"/>
                      </a:endParaRPr>
                    </a:p>
                  </a:txBody>
                  <a:tcPr anchor="ctr">
                    <a:solidFill>
                      <a:schemeClr val="tx2">
                        <a:lumMod val="20000"/>
                        <a:lumOff val="80000"/>
                      </a:schemeClr>
                    </a:solidFill>
                  </a:tcPr>
                </a:tc>
                <a:tc>
                  <a:txBody>
                    <a:bodyPr/>
                    <a:lstStyle/>
                    <a:p>
                      <a:pPr algn="ctr" fontAlgn="ctr"/>
                      <a:r>
                        <a:rPr lang="fr-FR" sz="1600" b="1" i="0" u="none" strike="noStrike" dirty="0">
                          <a:solidFill>
                            <a:srgbClr val="FF0000"/>
                          </a:solidFill>
                          <a:effectLst/>
                          <a:latin typeface="Calibri"/>
                        </a:rPr>
                        <a:t>11,07</a:t>
                      </a:r>
                    </a:p>
                  </a:txBody>
                  <a:tcPr marL="0" marR="0" marT="0" marB="0" anchor="ctr">
                    <a:solidFill>
                      <a:schemeClr val="tx2">
                        <a:lumMod val="20000"/>
                        <a:lumOff val="80000"/>
                      </a:schemeClr>
                    </a:solidFill>
                  </a:tcPr>
                </a:tc>
                <a:tc>
                  <a:txBody>
                    <a:bodyPr/>
                    <a:lstStyle/>
                    <a:p>
                      <a:pPr algn="ctr" fontAlgn="ctr"/>
                      <a:r>
                        <a:rPr lang="fr-FR" sz="1600" b="1" i="0" u="none" strike="noStrike" dirty="0">
                          <a:solidFill>
                            <a:srgbClr val="000000"/>
                          </a:solidFill>
                          <a:effectLst/>
                          <a:latin typeface="Calibri"/>
                        </a:rPr>
                        <a:t>558</a:t>
                      </a:r>
                    </a:p>
                  </a:txBody>
                  <a:tcPr marL="0" marR="0" marT="0" marB="0" anchor="ctr">
                    <a:solidFill>
                      <a:schemeClr val="tx2">
                        <a:lumMod val="20000"/>
                        <a:lumOff val="80000"/>
                      </a:schemeClr>
                    </a:solidFill>
                  </a:tcPr>
                </a:tc>
                <a:tc>
                  <a:txBody>
                    <a:bodyPr/>
                    <a:lstStyle/>
                    <a:p>
                      <a:pPr algn="ctr" fontAlgn="ctr"/>
                      <a:r>
                        <a:rPr lang="fr-FR" sz="1600" b="1" i="0" u="none" strike="noStrike" dirty="0">
                          <a:solidFill>
                            <a:srgbClr val="FF0000"/>
                          </a:solidFill>
                          <a:effectLst/>
                          <a:latin typeface="Calibri"/>
                        </a:rPr>
                        <a:t>12,10</a:t>
                      </a:r>
                    </a:p>
                  </a:txBody>
                  <a:tcPr marL="0" marR="0" marT="0" marB="0" anchor="ctr">
                    <a:solidFill>
                      <a:schemeClr val="tx2">
                        <a:lumMod val="20000"/>
                        <a:lumOff val="80000"/>
                      </a:schemeClr>
                    </a:solidFill>
                  </a:tcPr>
                </a:tc>
                <a:tc>
                  <a:txBody>
                    <a:bodyPr/>
                    <a:lstStyle/>
                    <a:p>
                      <a:pPr algn="ctr" fontAlgn="ctr"/>
                      <a:r>
                        <a:rPr lang="fr-FR" sz="1600" b="1" i="0" u="none" strike="noStrike">
                          <a:solidFill>
                            <a:srgbClr val="000000"/>
                          </a:solidFill>
                          <a:effectLst/>
                          <a:latin typeface="Calibri"/>
                        </a:rPr>
                        <a:t>987</a:t>
                      </a:r>
                    </a:p>
                  </a:txBody>
                  <a:tcPr marL="0" marR="0" marT="0" marB="0" anchor="ctr">
                    <a:solidFill>
                      <a:schemeClr val="tx2">
                        <a:lumMod val="20000"/>
                        <a:lumOff val="80000"/>
                      </a:schemeClr>
                    </a:solidFill>
                  </a:tcPr>
                </a:tc>
                <a:tc>
                  <a:txBody>
                    <a:bodyPr/>
                    <a:lstStyle/>
                    <a:p>
                      <a:pPr algn="ctr" fontAlgn="ctr"/>
                      <a:r>
                        <a:rPr lang="fr-FR" sz="1600" b="1" i="0" u="none" strike="noStrike" dirty="0">
                          <a:solidFill>
                            <a:srgbClr val="FF0000"/>
                          </a:solidFill>
                          <a:effectLst/>
                          <a:latin typeface="Calibri"/>
                        </a:rPr>
                        <a:t>-1,03</a:t>
                      </a:r>
                    </a:p>
                  </a:txBody>
                  <a:tcPr marL="0" marR="0" marT="0" marB="0" anchor="ctr">
                    <a:solidFill>
                      <a:schemeClr val="tx2">
                        <a:lumMod val="20000"/>
                        <a:lumOff val="80000"/>
                      </a:schemeClr>
                    </a:solidFill>
                  </a:tcPr>
                </a:tc>
              </a:tr>
              <a:tr h="358465">
                <a:tc rowSpan="2">
                  <a:txBody>
                    <a:bodyPr/>
                    <a:lstStyle/>
                    <a:p>
                      <a:pPr algn="r"/>
                      <a:r>
                        <a:rPr lang="fr-FR" sz="1600" b="1" dirty="0" smtClean="0">
                          <a:latin typeface="+mn-lt"/>
                          <a:cs typeface="Arial"/>
                        </a:rPr>
                        <a:t>2</a:t>
                      </a:r>
                      <a:endParaRPr lang="fr-FR" sz="1600" b="1" dirty="0">
                        <a:latin typeface="+mn-lt"/>
                        <a:cs typeface="Arial"/>
                      </a:endParaRPr>
                    </a:p>
                  </a:txBody>
                  <a:tcPr anchor="ctr">
                    <a:solidFill>
                      <a:schemeClr val="bg1"/>
                    </a:solidFill>
                  </a:tcPr>
                </a:tc>
                <a:tc>
                  <a:txBody>
                    <a:bodyPr/>
                    <a:lstStyle/>
                    <a:p>
                      <a:pPr algn="ctr"/>
                      <a:r>
                        <a:rPr lang="fr-FR" sz="1600" b="0" dirty="0" smtClean="0">
                          <a:latin typeface="+mn-lt"/>
                          <a:cs typeface="Arial"/>
                        </a:rPr>
                        <a:t>CO</a:t>
                      </a:r>
                      <a:endParaRPr lang="fr-FR" sz="1600" b="0" dirty="0">
                        <a:latin typeface="+mn-lt"/>
                        <a:cs typeface="Arial"/>
                      </a:endParaRPr>
                    </a:p>
                  </a:txBody>
                  <a:tcPr anchor="ctr">
                    <a:solidFill>
                      <a:schemeClr val="bg1"/>
                    </a:solidFill>
                  </a:tcPr>
                </a:tc>
                <a:tc>
                  <a:txBody>
                    <a:bodyPr/>
                    <a:lstStyle/>
                    <a:p>
                      <a:pPr algn="ctr"/>
                      <a:r>
                        <a:rPr lang="fr-FR" sz="1600" b="1" dirty="0" smtClean="0">
                          <a:solidFill>
                            <a:srgbClr val="0000FF"/>
                          </a:solidFill>
                        </a:rPr>
                        <a:t>12,52</a:t>
                      </a:r>
                      <a:endParaRPr lang="fr-FR" sz="1600" b="1" dirty="0">
                        <a:solidFill>
                          <a:srgbClr val="0000FF"/>
                        </a:solidFill>
                      </a:endParaRPr>
                    </a:p>
                  </a:txBody>
                  <a:tcPr anchor="ctr">
                    <a:solidFill>
                      <a:schemeClr val="bg1"/>
                    </a:solidFill>
                  </a:tcPr>
                </a:tc>
                <a:tc>
                  <a:txBody>
                    <a:bodyPr/>
                    <a:lstStyle/>
                    <a:p>
                      <a:pPr algn="ctr" fontAlgn="ctr"/>
                      <a:r>
                        <a:rPr lang="fr-FR" sz="1600" b="1" i="0" u="none" strike="noStrike" dirty="0">
                          <a:solidFill>
                            <a:srgbClr val="FF0000"/>
                          </a:solidFill>
                          <a:effectLst/>
                          <a:latin typeface="Calibri"/>
                        </a:rPr>
                        <a:t>12,01</a:t>
                      </a:r>
                    </a:p>
                  </a:txBody>
                  <a:tcPr marL="0" marR="0" marT="0" marB="0" anchor="ctr">
                    <a:solidFill>
                      <a:schemeClr val="bg1"/>
                    </a:solidFill>
                  </a:tcPr>
                </a:tc>
                <a:tc>
                  <a:txBody>
                    <a:bodyPr/>
                    <a:lstStyle/>
                    <a:p>
                      <a:pPr algn="ctr" fontAlgn="ctr"/>
                      <a:r>
                        <a:rPr lang="fr-FR" sz="1600" b="1" i="0" u="none" strike="noStrike">
                          <a:solidFill>
                            <a:srgbClr val="000000"/>
                          </a:solidFill>
                          <a:effectLst/>
                          <a:latin typeface="Calibri"/>
                        </a:rPr>
                        <a:t>412</a:t>
                      </a:r>
                    </a:p>
                  </a:txBody>
                  <a:tcPr marL="0" marR="0" marT="0" marB="0" anchor="ctr">
                    <a:solidFill>
                      <a:schemeClr val="bg1"/>
                    </a:solidFill>
                  </a:tcPr>
                </a:tc>
                <a:tc>
                  <a:txBody>
                    <a:bodyPr/>
                    <a:lstStyle/>
                    <a:p>
                      <a:pPr algn="ctr" fontAlgn="ctr"/>
                      <a:r>
                        <a:rPr lang="fr-FR" sz="1600" b="1" i="0" u="none" strike="noStrike" dirty="0">
                          <a:solidFill>
                            <a:srgbClr val="0000FF"/>
                          </a:solidFill>
                          <a:effectLst/>
                          <a:latin typeface="Calibri"/>
                        </a:rPr>
                        <a:t>12,99</a:t>
                      </a:r>
                    </a:p>
                  </a:txBody>
                  <a:tcPr marL="0" marR="0" marT="0" marB="0" anchor="ctr">
                    <a:solidFill>
                      <a:schemeClr val="bg1"/>
                    </a:solidFill>
                  </a:tcPr>
                </a:tc>
                <a:tc>
                  <a:txBody>
                    <a:bodyPr/>
                    <a:lstStyle/>
                    <a:p>
                      <a:pPr algn="ctr" fontAlgn="ctr"/>
                      <a:r>
                        <a:rPr lang="fr-FR" sz="1600" b="1" i="0" u="none" strike="noStrike">
                          <a:solidFill>
                            <a:srgbClr val="000000"/>
                          </a:solidFill>
                          <a:effectLst/>
                          <a:latin typeface="Calibri"/>
                        </a:rPr>
                        <a:t>458</a:t>
                      </a:r>
                    </a:p>
                  </a:txBody>
                  <a:tcPr marL="0" marR="0" marT="0" marB="0" anchor="ctr">
                    <a:solidFill>
                      <a:schemeClr val="bg1"/>
                    </a:solidFill>
                  </a:tcPr>
                </a:tc>
                <a:tc>
                  <a:txBody>
                    <a:bodyPr/>
                    <a:lstStyle/>
                    <a:p>
                      <a:pPr algn="ctr" fontAlgn="ctr"/>
                      <a:r>
                        <a:rPr lang="fr-FR" sz="1600" b="1" i="0" u="none" strike="noStrike" dirty="0">
                          <a:solidFill>
                            <a:srgbClr val="FF0000"/>
                          </a:solidFill>
                          <a:effectLst/>
                          <a:latin typeface="Calibri"/>
                        </a:rPr>
                        <a:t>-0,98</a:t>
                      </a:r>
                    </a:p>
                  </a:txBody>
                  <a:tcPr marL="0" marR="0" marT="0" marB="0" anchor="ctr">
                    <a:solidFill>
                      <a:schemeClr val="bg1"/>
                    </a:solidFill>
                  </a:tcPr>
                </a:tc>
              </a:tr>
              <a:tr h="376090">
                <a:tc vMerge="1">
                  <a:txBody>
                    <a:bodyPr/>
                    <a:lstStyle/>
                    <a:p>
                      <a:pPr algn="r"/>
                      <a:endParaRPr lang="fr-FR" sz="1600" b="0" dirty="0">
                        <a:latin typeface="+mn-lt"/>
                        <a:cs typeface="Arial"/>
                      </a:endParaRPr>
                    </a:p>
                  </a:txBody>
                  <a:tcPr anchor="ctr"/>
                </a:tc>
                <a:tc>
                  <a:txBody>
                    <a:bodyPr/>
                    <a:lstStyle/>
                    <a:p>
                      <a:pPr algn="ctr"/>
                      <a:r>
                        <a:rPr lang="fr-FR" sz="1600" b="0" dirty="0" smtClean="0">
                          <a:latin typeface="+mn-lt"/>
                          <a:cs typeface="Arial"/>
                        </a:rPr>
                        <a:t>Escalade</a:t>
                      </a:r>
                      <a:endParaRPr lang="fr-FR" sz="1600" b="0" dirty="0">
                        <a:latin typeface="+mn-lt"/>
                        <a:cs typeface="Arial"/>
                      </a:endParaRPr>
                    </a:p>
                  </a:txBody>
                  <a:tcPr anchor="ctr">
                    <a:solidFill>
                      <a:schemeClr val="bg1"/>
                    </a:solidFill>
                  </a:tcPr>
                </a:tc>
                <a:tc>
                  <a:txBody>
                    <a:bodyPr/>
                    <a:lstStyle/>
                    <a:p>
                      <a:pPr algn="ctr"/>
                      <a:r>
                        <a:rPr lang="fr-FR" sz="1600" b="1" dirty="0" smtClean="0">
                          <a:solidFill>
                            <a:srgbClr val="008000"/>
                          </a:solidFill>
                        </a:rPr>
                        <a:t>13,49</a:t>
                      </a:r>
                      <a:endParaRPr lang="fr-FR" sz="1600" b="1" dirty="0">
                        <a:solidFill>
                          <a:srgbClr val="008000"/>
                        </a:solidFill>
                      </a:endParaRPr>
                    </a:p>
                  </a:txBody>
                  <a:tcPr anchor="ctr">
                    <a:solidFill>
                      <a:schemeClr val="bg1"/>
                    </a:solidFill>
                  </a:tcPr>
                </a:tc>
                <a:tc>
                  <a:txBody>
                    <a:bodyPr/>
                    <a:lstStyle/>
                    <a:p>
                      <a:pPr algn="ctr" fontAlgn="ctr"/>
                      <a:r>
                        <a:rPr lang="fr-FR" sz="1600" b="1" i="0" u="none" strike="noStrike" dirty="0">
                          <a:solidFill>
                            <a:srgbClr val="008000"/>
                          </a:solidFill>
                          <a:effectLst/>
                          <a:latin typeface="Calibri"/>
                        </a:rPr>
                        <a:t>13,21</a:t>
                      </a:r>
                    </a:p>
                  </a:txBody>
                  <a:tcPr marL="0" marR="0" marT="0" marB="0" anchor="ctr">
                    <a:solidFill>
                      <a:schemeClr val="bg1"/>
                    </a:solidFill>
                  </a:tcPr>
                </a:tc>
                <a:tc>
                  <a:txBody>
                    <a:bodyPr/>
                    <a:lstStyle/>
                    <a:p>
                      <a:pPr algn="ctr" fontAlgn="ctr"/>
                      <a:r>
                        <a:rPr lang="fr-FR" sz="1600" b="1" i="0" u="none" strike="noStrike">
                          <a:solidFill>
                            <a:srgbClr val="000000"/>
                          </a:solidFill>
                          <a:effectLst/>
                          <a:latin typeface="Calibri"/>
                        </a:rPr>
                        <a:t>325</a:t>
                      </a:r>
                    </a:p>
                  </a:txBody>
                  <a:tcPr marL="0" marR="0" marT="0" marB="0" anchor="ctr">
                    <a:solidFill>
                      <a:schemeClr val="bg1"/>
                    </a:solidFill>
                  </a:tcPr>
                </a:tc>
                <a:tc>
                  <a:txBody>
                    <a:bodyPr/>
                    <a:lstStyle/>
                    <a:p>
                      <a:pPr algn="ctr" fontAlgn="ctr"/>
                      <a:r>
                        <a:rPr lang="fr-FR" sz="1600" b="1" i="0" u="none" strike="noStrike" dirty="0">
                          <a:solidFill>
                            <a:srgbClr val="008000"/>
                          </a:solidFill>
                          <a:effectLst/>
                          <a:latin typeface="Calibri"/>
                        </a:rPr>
                        <a:t>13,65</a:t>
                      </a:r>
                    </a:p>
                  </a:txBody>
                  <a:tcPr marL="0" marR="0" marT="0" marB="0" anchor="ctr">
                    <a:solidFill>
                      <a:schemeClr val="bg1"/>
                    </a:solidFill>
                  </a:tcPr>
                </a:tc>
                <a:tc>
                  <a:txBody>
                    <a:bodyPr/>
                    <a:lstStyle/>
                    <a:p>
                      <a:pPr algn="ctr" fontAlgn="ctr"/>
                      <a:r>
                        <a:rPr lang="fr-FR" sz="1600" b="1" i="0" u="none" strike="noStrike">
                          <a:solidFill>
                            <a:srgbClr val="000000"/>
                          </a:solidFill>
                          <a:effectLst/>
                          <a:latin typeface="Calibri"/>
                        </a:rPr>
                        <a:t>549</a:t>
                      </a:r>
                    </a:p>
                  </a:txBody>
                  <a:tcPr marL="0" marR="0" marT="0" marB="0" anchor="ctr">
                    <a:solidFill>
                      <a:schemeClr val="bg1"/>
                    </a:solidFill>
                  </a:tcPr>
                </a:tc>
                <a:tc>
                  <a:txBody>
                    <a:bodyPr/>
                    <a:lstStyle/>
                    <a:p>
                      <a:pPr algn="ctr" fontAlgn="ctr"/>
                      <a:r>
                        <a:rPr lang="fr-FR" sz="1600" b="1" i="0" u="none" strike="noStrike" dirty="0">
                          <a:solidFill>
                            <a:srgbClr val="008000"/>
                          </a:solidFill>
                          <a:effectLst/>
                          <a:latin typeface="Calibri"/>
                        </a:rPr>
                        <a:t>-0,44</a:t>
                      </a:r>
                    </a:p>
                  </a:txBody>
                  <a:tcPr marL="0" marR="0" marT="0" marB="0" anchor="ctr">
                    <a:solidFill>
                      <a:schemeClr val="bg1"/>
                    </a:solidFill>
                  </a:tcPr>
                </a:tc>
              </a:tr>
              <a:tr h="383687">
                <a:tc rowSpan="2">
                  <a:txBody>
                    <a:bodyPr/>
                    <a:lstStyle/>
                    <a:p>
                      <a:pPr algn="r"/>
                      <a:r>
                        <a:rPr lang="fr-FR" sz="1600" b="1" dirty="0" smtClean="0">
                          <a:latin typeface="+mn-lt"/>
                          <a:cs typeface="Arial"/>
                        </a:rPr>
                        <a:t>3</a:t>
                      </a:r>
                      <a:endParaRPr lang="fr-FR" sz="1600" b="1" dirty="0">
                        <a:latin typeface="+mn-lt"/>
                        <a:cs typeface="Arial"/>
                      </a:endParaRPr>
                    </a:p>
                  </a:txBody>
                  <a:tcPr anchor="ctr">
                    <a:solidFill>
                      <a:schemeClr val="tx2">
                        <a:lumMod val="20000"/>
                        <a:lumOff val="80000"/>
                      </a:schemeClr>
                    </a:solidFill>
                  </a:tcPr>
                </a:tc>
                <a:tc>
                  <a:txBody>
                    <a:bodyPr/>
                    <a:lstStyle/>
                    <a:p>
                      <a:pPr algn="ctr"/>
                      <a:r>
                        <a:rPr lang="fr-FR" sz="1600" b="0" dirty="0" smtClean="0">
                          <a:latin typeface="+mn-lt"/>
                          <a:cs typeface="Arial"/>
                        </a:rPr>
                        <a:t>Acrosport</a:t>
                      </a:r>
                      <a:endParaRPr lang="fr-FR" sz="1600" b="0" dirty="0">
                        <a:latin typeface="+mn-lt"/>
                        <a:cs typeface="Arial"/>
                      </a:endParaRPr>
                    </a:p>
                  </a:txBody>
                  <a:tcPr anchor="ctr">
                    <a:solidFill>
                      <a:schemeClr val="tx2">
                        <a:lumMod val="20000"/>
                        <a:lumOff val="80000"/>
                      </a:schemeClr>
                    </a:solidFill>
                  </a:tcPr>
                </a:tc>
                <a:tc>
                  <a:txBody>
                    <a:bodyPr/>
                    <a:lstStyle/>
                    <a:p>
                      <a:pPr algn="ctr"/>
                      <a:r>
                        <a:rPr lang="fr-FR" sz="1600" b="1" dirty="0" smtClean="0">
                          <a:solidFill>
                            <a:schemeClr val="tx1"/>
                          </a:solidFill>
                        </a:rPr>
                        <a:t>13,15</a:t>
                      </a:r>
                      <a:endParaRPr lang="fr-FR" sz="1600" b="1" dirty="0">
                        <a:solidFill>
                          <a:schemeClr val="tx1"/>
                        </a:solidFill>
                      </a:endParaRPr>
                    </a:p>
                  </a:txBody>
                  <a:tcPr anchor="ctr">
                    <a:solidFill>
                      <a:schemeClr val="tx2">
                        <a:lumMod val="20000"/>
                        <a:lumOff val="80000"/>
                      </a:schemeClr>
                    </a:solidFill>
                  </a:tcPr>
                </a:tc>
                <a:tc>
                  <a:txBody>
                    <a:bodyPr/>
                    <a:lstStyle/>
                    <a:p>
                      <a:pPr algn="ctr" fontAlgn="ctr"/>
                      <a:r>
                        <a:rPr lang="fr-FR" sz="1600" b="1" i="0" u="none" strike="noStrike" dirty="0">
                          <a:solidFill>
                            <a:srgbClr val="008000"/>
                          </a:solidFill>
                          <a:effectLst/>
                          <a:latin typeface="Calibri"/>
                        </a:rPr>
                        <a:t>13,00</a:t>
                      </a:r>
                    </a:p>
                  </a:txBody>
                  <a:tcPr marL="0" marR="0" marT="0" marB="0" anchor="ctr">
                    <a:solidFill>
                      <a:schemeClr val="tx2">
                        <a:lumMod val="20000"/>
                        <a:lumOff val="80000"/>
                      </a:schemeClr>
                    </a:solidFill>
                  </a:tcPr>
                </a:tc>
                <a:tc>
                  <a:txBody>
                    <a:bodyPr/>
                    <a:lstStyle/>
                    <a:p>
                      <a:pPr algn="ctr" fontAlgn="ctr"/>
                      <a:r>
                        <a:rPr lang="fr-FR" sz="1600" b="1" i="0" u="none" strike="noStrike">
                          <a:solidFill>
                            <a:srgbClr val="000000"/>
                          </a:solidFill>
                          <a:effectLst/>
                          <a:latin typeface="Calibri"/>
                        </a:rPr>
                        <a:t>694</a:t>
                      </a:r>
                    </a:p>
                  </a:txBody>
                  <a:tcPr marL="0" marR="0" marT="0" marB="0" anchor="ctr">
                    <a:solidFill>
                      <a:schemeClr val="tx2">
                        <a:lumMod val="20000"/>
                        <a:lumOff val="80000"/>
                      </a:schemeClr>
                    </a:solidFill>
                  </a:tcPr>
                </a:tc>
                <a:tc>
                  <a:txBody>
                    <a:bodyPr/>
                    <a:lstStyle/>
                    <a:p>
                      <a:pPr algn="ctr" fontAlgn="ctr"/>
                      <a:r>
                        <a:rPr lang="fr-FR" sz="1600" b="1" i="0" u="none" strike="noStrike" dirty="0">
                          <a:solidFill>
                            <a:srgbClr val="008000"/>
                          </a:solidFill>
                          <a:effectLst/>
                          <a:latin typeface="Calibri"/>
                        </a:rPr>
                        <a:t>13,43</a:t>
                      </a:r>
                    </a:p>
                  </a:txBody>
                  <a:tcPr marL="0" marR="0" marT="0" marB="0" anchor="ctr">
                    <a:solidFill>
                      <a:schemeClr val="tx2">
                        <a:lumMod val="20000"/>
                        <a:lumOff val="80000"/>
                      </a:schemeClr>
                    </a:solidFill>
                  </a:tcPr>
                </a:tc>
                <a:tc>
                  <a:txBody>
                    <a:bodyPr/>
                    <a:lstStyle/>
                    <a:p>
                      <a:pPr algn="ctr" fontAlgn="ctr"/>
                      <a:r>
                        <a:rPr lang="fr-FR" sz="1600" b="1" i="0" u="none" strike="noStrike">
                          <a:solidFill>
                            <a:srgbClr val="000000"/>
                          </a:solidFill>
                          <a:effectLst/>
                          <a:latin typeface="Calibri"/>
                        </a:rPr>
                        <a:t>362</a:t>
                      </a:r>
                    </a:p>
                  </a:txBody>
                  <a:tcPr marL="0" marR="0" marT="0" marB="0" anchor="ctr">
                    <a:solidFill>
                      <a:schemeClr val="tx2">
                        <a:lumMod val="20000"/>
                        <a:lumOff val="80000"/>
                      </a:schemeClr>
                    </a:solidFill>
                  </a:tcPr>
                </a:tc>
                <a:tc>
                  <a:txBody>
                    <a:bodyPr/>
                    <a:lstStyle/>
                    <a:p>
                      <a:pPr algn="ctr" fontAlgn="ctr"/>
                      <a:r>
                        <a:rPr lang="fr-FR" sz="1600" b="1" i="0" u="none" strike="noStrike" dirty="0">
                          <a:solidFill>
                            <a:srgbClr val="008000"/>
                          </a:solidFill>
                          <a:effectLst/>
                          <a:latin typeface="Calibri"/>
                        </a:rPr>
                        <a:t>-0,42</a:t>
                      </a:r>
                    </a:p>
                  </a:txBody>
                  <a:tcPr marL="0" marR="0" marT="0" marB="0" anchor="ctr">
                    <a:solidFill>
                      <a:schemeClr val="tx2">
                        <a:lumMod val="20000"/>
                        <a:lumOff val="80000"/>
                      </a:schemeClr>
                    </a:solidFill>
                  </a:tcPr>
                </a:tc>
              </a:tr>
              <a:tr h="358465">
                <a:tc vMerge="1">
                  <a:txBody>
                    <a:bodyPr/>
                    <a:lstStyle/>
                    <a:p>
                      <a:pPr algn="r"/>
                      <a:endParaRPr lang="fr-FR" sz="1600" b="0" dirty="0">
                        <a:latin typeface="+mn-lt"/>
                        <a:cs typeface="Arial"/>
                      </a:endParaRPr>
                    </a:p>
                  </a:txBody>
                  <a:tcPr anchor="ctr"/>
                </a:tc>
                <a:tc>
                  <a:txBody>
                    <a:bodyPr/>
                    <a:lstStyle/>
                    <a:p>
                      <a:pPr algn="ctr"/>
                      <a:r>
                        <a:rPr lang="fr-FR" sz="1600" b="0" dirty="0" smtClean="0">
                          <a:latin typeface="+mn-lt"/>
                          <a:cs typeface="Arial"/>
                        </a:rPr>
                        <a:t>Gym</a:t>
                      </a:r>
                      <a:endParaRPr lang="fr-FR" sz="1600" b="0" dirty="0">
                        <a:latin typeface="+mn-lt"/>
                        <a:cs typeface="Arial"/>
                      </a:endParaRPr>
                    </a:p>
                  </a:txBody>
                  <a:tcPr anchor="ctr">
                    <a:solidFill>
                      <a:schemeClr val="tx2">
                        <a:lumMod val="20000"/>
                        <a:lumOff val="80000"/>
                      </a:schemeClr>
                    </a:solidFill>
                  </a:tcPr>
                </a:tc>
                <a:tc>
                  <a:txBody>
                    <a:bodyPr/>
                    <a:lstStyle/>
                    <a:p>
                      <a:pPr algn="ctr"/>
                      <a:r>
                        <a:rPr lang="fr-FR" sz="1600" b="1" dirty="0" smtClean="0">
                          <a:solidFill>
                            <a:srgbClr val="FF0000"/>
                          </a:solidFill>
                        </a:rPr>
                        <a:t>12,25</a:t>
                      </a:r>
                      <a:endParaRPr lang="fr-FR" sz="1600" b="1" dirty="0">
                        <a:solidFill>
                          <a:srgbClr val="FF0000"/>
                        </a:solidFill>
                      </a:endParaRPr>
                    </a:p>
                  </a:txBody>
                  <a:tcPr anchor="ctr">
                    <a:solidFill>
                      <a:schemeClr val="tx2">
                        <a:lumMod val="20000"/>
                        <a:lumOff val="80000"/>
                      </a:schemeClr>
                    </a:solidFill>
                  </a:tcPr>
                </a:tc>
                <a:tc>
                  <a:txBody>
                    <a:bodyPr/>
                    <a:lstStyle/>
                    <a:p>
                      <a:pPr algn="ctr" fontAlgn="ctr"/>
                      <a:r>
                        <a:rPr lang="fr-FR" sz="1600" b="1" i="0" u="none" strike="noStrike" dirty="0">
                          <a:solidFill>
                            <a:srgbClr val="FF0000"/>
                          </a:solidFill>
                          <a:effectLst/>
                          <a:latin typeface="Calibri"/>
                        </a:rPr>
                        <a:t>11,79</a:t>
                      </a:r>
                    </a:p>
                  </a:txBody>
                  <a:tcPr marL="0" marR="0" marT="0" marB="0" anchor="ctr">
                    <a:solidFill>
                      <a:schemeClr val="tx2">
                        <a:lumMod val="20000"/>
                        <a:lumOff val="80000"/>
                      </a:schemeClr>
                    </a:solidFill>
                  </a:tcPr>
                </a:tc>
                <a:tc>
                  <a:txBody>
                    <a:bodyPr/>
                    <a:lstStyle/>
                    <a:p>
                      <a:pPr algn="ctr" fontAlgn="ctr"/>
                      <a:r>
                        <a:rPr lang="fr-FR" sz="1600" b="1" i="0" u="none" strike="noStrike">
                          <a:solidFill>
                            <a:srgbClr val="000000"/>
                          </a:solidFill>
                          <a:effectLst/>
                          <a:latin typeface="Calibri"/>
                        </a:rPr>
                        <a:t>128</a:t>
                      </a:r>
                    </a:p>
                  </a:txBody>
                  <a:tcPr marL="0" marR="0" marT="0" marB="0" anchor="ctr">
                    <a:solidFill>
                      <a:schemeClr val="tx2">
                        <a:lumMod val="20000"/>
                        <a:lumOff val="80000"/>
                      </a:schemeClr>
                    </a:solidFill>
                  </a:tcPr>
                </a:tc>
                <a:tc>
                  <a:txBody>
                    <a:bodyPr/>
                    <a:lstStyle/>
                    <a:p>
                      <a:pPr algn="ctr" fontAlgn="ctr"/>
                      <a:r>
                        <a:rPr lang="fr-FR" sz="1600" b="1" i="0" u="none" strike="noStrike" dirty="0">
                          <a:solidFill>
                            <a:srgbClr val="0000FF"/>
                          </a:solidFill>
                          <a:effectLst/>
                          <a:latin typeface="Calibri"/>
                        </a:rPr>
                        <a:t>12,91</a:t>
                      </a:r>
                    </a:p>
                  </a:txBody>
                  <a:tcPr marL="0" marR="0" marT="0" marB="0" anchor="ctr">
                    <a:solidFill>
                      <a:schemeClr val="tx2">
                        <a:lumMod val="20000"/>
                        <a:lumOff val="80000"/>
                      </a:schemeClr>
                    </a:solidFill>
                  </a:tcPr>
                </a:tc>
                <a:tc>
                  <a:txBody>
                    <a:bodyPr/>
                    <a:lstStyle/>
                    <a:p>
                      <a:pPr algn="ctr" fontAlgn="ctr"/>
                      <a:r>
                        <a:rPr lang="fr-FR" sz="1600" b="1" i="0" u="none" strike="noStrike">
                          <a:solidFill>
                            <a:srgbClr val="000000"/>
                          </a:solidFill>
                          <a:effectLst/>
                          <a:latin typeface="Calibri"/>
                        </a:rPr>
                        <a:t>89</a:t>
                      </a:r>
                    </a:p>
                  </a:txBody>
                  <a:tcPr marL="0" marR="0" marT="0" marB="0" anchor="ctr">
                    <a:solidFill>
                      <a:schemeClr val="tx2">
                        <a:lumMod val="20000"/>
                        <a:lumOff val="80000"/>
                      </a:schemeClr>
                    </a:solidFill>
                  </a:tcPr>
                </a:tc>
                <a:tc>
                  <a:txBody>
                    <a:bodyPr/>
                    <a:lstStyle/>
                    <a:p>
                      <a:pPr algn="ctr" fontAlgn="ctr"/>
                      <a:r>
                        <a:rPr lang="fr-FR" sz="1600" b="1" i="0" u="none" strike="noStrike" dirty="0">
                          <a:solidFill>
                            <a:srgbClr val="FF0000"/>
                          </a:solidFill>
                          <a:effectLst/>
                          <a:latin typeface="Calibri"/>
                        </a:rPr>
                        <a:t>-1,11</a:t>
                      </a:r>
                    </a:p>
                  </a:txBody>
                  <a:tcPr marL="0" marR="0" marT="0" marB="0" anchor="ctr">
                    <a:solidFill>
                      <a:schemeClr val="tx2">
                        <a:lumMod val="20000"/>
                        <a:lumOff val="80000"/>
                      </a:schemeClr>
                    </a:solidFill>
                  </a:tcPr>
                </a:tc>
              </a:tr>
              <a:tr h="376090">
                <a:tc rowSpan="3">
                  <a:txBody>
                    <a:bodyPr/>
                    <a:lstStyle/>
                    <a:p>
                      <a:pPr algn="r"/>
                      <a:r>
                        <a:rPr lang="fr-FR" sz="1600" b="1" dirty="0" smtClean="0">
                          <a:latin typeface="+mn-lt"/>
                          <a:cs typeface="Arial"/>
                        </a:rPr>
                        <a:t>4</a:t>
                      </a:r>
                      <a:endParaRPr lang="fr-FR" sz="1600" b="1" dirty="0">
                        <a:latin typeface="+mn-lt"/>
                        <a:cs typeface="Arial"/>
                      </a:endParaRPr>
                    </a:p>
                  </a:txBody>
                  <a:tcPr anchor="ctr">
                    <a:solidFill>
                      <a:schemeClr val="bg1"/>
                    </a:solidFill>
                  </a:tcPr>
                </a:tc>
                <a:tc>
                  <a:txBody>
                    <a:bodyPr/>
                    <a:lstStyle/>
                    <a:p>
                      <a:pPr algn="ctr"/>
                      <a:r>
                        <a:rPr lang="fr-FR" sz="1600" b="0" dirty="0" smtClean="0">
                          <a:latin typeface="+mn-lt"/>
                          <a:cs typeface="Arial"/>
                        </a:rPr>
                        <a:t>Hand</a:t>
                      </a:r>
                      <a:endParaRPr lang="fr-FR" sz="1600" b="0" dirty="0">
                        <a:latin typeface="+mn-lt"/>
                        <a:cs typeface="Arial"/>
                      </a:endParaRPr>
                    </a:p>
                  </a:txBody>
                  <a:tcPr anchor="ctr">
                    <a:solidFill>
                      <a:schemeClr val="bg1"/>
                    </a:solidFill>
                  </a:tcPr>
                </a:tc>
                <a:tc>
                  <a:txBody>
                    <a:bodyPr/>
                    <a:lstStyle/>
                    <a:p>
                      <a:pPr algn="ctr"/>
                      <a:r>
                        <a:rPr lang="fr-FR" sz="1600" b="1" dirty="0" smtClean="0">
                          <a:solidFill>
                            <a:srgbClr val="008000"/>
                          </a:solidFill>
                        </a:rPr>
                        <a:t>13,24</a:t>
                      </a:r>
                      <a:endParaRPr lang="fr-FR" sz="1600" b="1" dirty="0">
                        <a:solidFill>
                          <a:srgbClr val="008000"/>
                        </a:solidFill>
                      </a:endParaRPr>
                    </a:p>
                  </a:txBody>
                  <a:tcPr anchor="ctr">
                    <a:solidFill>
                      <a:schemeClr val="bg1"/>
                    </a:solidFill>
                  </a:tcPr>
                </a:tc>
                <a:tc>
                  <a:txBody>
                    <a:bodyPr/>
                    <a:lstStyle/>
                    <a:p>
                      <a:pPr algn="ctr" fontAlgn="ctr"/>
                      <a:r>
                        <a:rPr lang="fr-FR" sz="1600" b="1" i="0" u="none" strike="noStrike" dirty="0">
                          <a:solidFill>
                            <a:srgbClr val="0000FF"/>
                          </a:solidFill>
                          <a:effectLst/>
                          <a:latin typeface="Calibri"/>
                        </a:rPr>
                        <a:t>12,46</a:t>
                      </a:r>
                    </a:p>
                  </a:txBody>
                  <a:tcPr marL="0" marR="0" marT="0" marB="0" anchor="ctr">
                    <a:solidFill>
                      <a:schemeClr val="bg1"/>
                    </a:solidFill>
                  </a:tcPr>
                </a:tc>
                <a:tc>
                  <a:txBody>
                    <a:bodyPr/>
                    <a:lstStyle/>
                    <a:p>
                      <a:pPr algn="ctr" fontAlgn="ctr"/>
                      <a:r>
                        <a:rPr lang="fr-FR" sz="1600" b="1" i="0" u="none" strike="noStrike" dirty="0">
                          <a:solidFill>
                            <a:srgbClr val="000000"/>
                          </a:solidFill>
                          <a:effectLst/>
                          <a:latin typeface="Calibri"/>
                        </a:rPr>
                        <a:t>400</a:t>
                      </a:r>
                    </a:p>
                  </a:txBody>
                  <a:tcPr marL="0" marR="0" marT="0" marB="0" anchor="ctr">
                    <a:solidFill>
                      <a:schemeClr val="bg1"/>
                    </a:solidFill>
                  </a:tcPr>
                </a:tc>
                <a:tc>
                  <a:txBody>
                    <a:bodyPr/>
                    <a:lstStyle/>
                    <a:p>
                      <a:pPr algn="ctr" fontAlgn="ctr"/>
                      <a:r>
                        <a:rPr lang="fr-FR" sz="1600" b="1" i="0" u="none" strike="noStrike" dirty="0">
                          <a:solidFill>
                            <a:srgbClr val="008000"/>
                          </a:solidFill>
                          <a:effectLst/>
                          <a:latin typeface="Calibri"/>
                        </a:rPr>
                        <a:t>13,71</a:t>
                      </a:r>
                    </a:p>
                  </a:txBody>
                  <a:tcPr marL="0" marR="0" marT="0" marB="0" anchor="ctr">
                    <a:solidFill>
                      <a:schemeClr val="bg1"/>
                    </a:solidFill>
                  </a:tcPr>
                </a:tc>
                <a:tc>
                  <a:txBody>
                    <a:bodyPr/>
                    <a:lstStyle/>
                    <a:p>
                      <a:pPr algn="ctr" fontAlgn="ctr"/>
                      <a:r>
                        <a:rPr lang="fr-FR" sz="1600" b="1" i="0" u="none" strike="noStrike">
                          <a:solidFill>
                            <a:srgbClr val="000000"/>
                          </a:solidFill>
                          <a:effectLst/>
                          <a:latin typeface="Calibri"/>
                        </a:rPr>
                        <a:t>657</a:t>
                      </a:r>
                    </a:p>
                  </a:txBody>
                  <a:tcPr marL="0" marR="0" marT="0" marB="0" anchor="ctr">
                    <a:solidFill>
                      <a:schemeClr val="bg1"/>
                    </a:solidFill>
                  </a:tcPr>
                </a:tc>
                <a:tc>
                  <a:txBody>
                    <a:bodyPr/>
                    <a:lstStyle/>
                    <a:p>
                      <a:pPr algn="ctr" fontAlgn="ctr"/>
                      <a:r>
                        <a:rPr lang="fr-FR" sz="1600" b="1" i="0" u="none" strike="noStrike" dirty="0">
                          <a:solidFill>
                            <a:srgbClr val="FF0000"/>
                          </a:solidFill>
                          <a:effectLst/>
                          <a:latin typeface="Calibri"/>
                        </a:rPr>
                        <a:t>-1,25</a:t>
                      </a:r>
                    </a:p>
                  </a:txBody>
                  <a:tcPr marL="0" marR="0" marT="0" marB="0" anchor="ctr">
                    <a:solidFill>
                      <a:schemeClr val="bg1"/>
                    </a:solidFill>
                  </a:tcPr>
                </a:tc>
              </a:tr>
              <a:tr h="376090">
                <a:tc vMerge="1">
                  <a:txBody>
                    <a:bodyPr/>
                    <a:lstStyle/>
                    <a:p>
                      <a:pPr algn="r"/>
                      <a:endParaRPr lang="fr-FR" sz="1600" b="0" dirty="0">
                        <a:latin typeface="+mn-lt"/>
                        <a:cs typeface="Arial"/>
                      </a:endParaRPr>
                    </a:p>
                  </a:txBody>
                  <a:tcPr anchor="ctr"/>
                </a:tc>
                <a:tc>
                  <a:txBody>
                    <a:bodyPr/>
                    <a:lstStyle/>
                    <a:p>
                      <a:pPr algn="ctr"/>
                      <a:r>
                        <a:rPr lang="fr-FR" sz="1600" b="0" dirty="0" smtClean="0">
                          <a:latin typeface="+mn-lt"/>
                          <a:cs typeface="Arial"/>
                        </a:rPr>
                        <a:t>Basket</a:t>
                      </a:r>
                      <a:endParaRPr lang="fr-FR" sz="1600" b="0" dirty="0">
                        <a:latin typeface="+mn-lt"/>
                        <a:cs typeface="Arial"/>
                      </a:endParaRPr>
                    </a:p>
                  </a:txBody>
                  <a:tcPr anchor="ctr">
                    <a:solidFill>
                      <a:schemeClr val="bg1"/>
                    </a:solidFill>
                  </a:tcPr>
                </a:tc>
                <a:tc>
                  <a:txBody>
                    <a:bodyPr/>
                    <a:lstStyle/>
                    <a:p>
                      <a:pPr algn="ctr"/>
                      <a:r>
                        <a:rPr lang="fr-FR" sz="1600" b="1" dirty="0" smtClean="0">
                          <a:solidFill>
                            <a:srgbClr val="008000"/>
                          </a:solidFill>
                        </a:rPr>
                        <a:t>13,14</a:t>
                      </a:r>
                      <a:endParaRPr lang="fr-FR" sz="1600" b="1" dirty="0">
                        <a:solidFill>
                          <a:srgbClr val="008000"/>
                        </a:solidFill>
                      </a:endParaRPr>
                    </a:p>
                  </a:txBody>
                  <a:tcPr anchor="ctr">
                    <a:solidFill>
                      <a:schemeClr val="bg1"/>
                    </a:solidFill>
                  </a:tcPr>
                </a:tc>
                <a:tc>
                  <a:txBody>
                    <a:bodyPr/>
                    <a:lstStyle/>
                    <a:p>
                      <a:pPr algn="ctr" fontAlgn="ctr"/>
                      <a:r>
                        <a:rPr lang="fr-FR" sz="1600" b="1" i="0" u="none" strike="noStrike" dirty="0">
                          <a:solidFill>
                            <a:srgbClr val="0000FF"/>
                          </a:solidFill>
                          <a:effectLst/>
                          <a:latin typeface="Calibri"/>
                        </a:rPr>
                        <a:t>12,66</a:t>
                      </a:r>
                    </a:p>
                  </a:txBody>
                  <a:tcPr marL="0" marR="0" marT="0" marB="0" anchor="ctr">
                    <a:solidFill>
                      <a:schemeClr val="bg1"/>
                    </a:solidFill>
                  </a:tcPr>
                </a:tc>
                <a:tc>
                  <a:txBody>
                    <a:bodyPr/>
                    <a:lstStyle/>
                    <a:p>
                      <a:pPr algn="ctr" fontAlgn="ctr"/>
                      <a:r>
                        <a:rPr lang="fr-FR" sz="1600" b="1" i="0" u="none" strike="noStrike">
                          <a:solidFill>
                            <a:srgbClr val="000000"/>
                          </a:solidFill>
                          <a:effectLst/>
                          <a:latin typeface="Calibri"/>
                        </a:rPr>
                        <a:t>373</a:t>
                      </a:r>
                    </a:p>
                  </a:txBody>
                  <a:tcPr marL="0" marR="0" marT="0" marB="0" anchor="ctr">
                    <a:solidFill>
                      <a:schemeClr val="bg1"/>
                    </a:solidFill>
                  </a:tcPr>
                </a:tc>
                <a:tc>
                  <a:txBody>
                    <a:bodyPr/>
                    <a:lstStyle/>
                    <a:p>
                      <a:pPr algn="ctr" fontAlgn="ctr"/>
                      <a:r>
                        <a:rPr lang="fr-FR" sz="1600" b="1" i="0" u="none" strike="noStrike" dirty="0">
                          <a:solidFill>
                            <a:srgbClr val="008000"/>
                          </a:solidFill>
                          <a:effectLst/>
                          <a:latin typeface="Calibri"/>
                        </a:rPr>
                        <a:t>13,74</a:t>
                      </a:r>
                    </a:p>
                  </a:txBody>
                  <a:tcPr marL="0" marR="0" marT="0" marB="0" anchor="ctr">
                    <a:solidFill>
                      <a:schemeClr val="bg1"/>
                    </a:solidFill>
                  </a:tcPr>
                </a:tc>
                <a:tc>
                  <a:txBody>
                    <a:bodyPr/>
                    <a:lstStyle/>
                    <a:p>
                      <a:pPr algn="ctr" fontAlgn="ctr"/>
                      <a:r>
                        <a:rPr lang="fr-FR" sz="1600" b="1" i="0" u="none" strike="noStrike">
                          <a:solidFill>
                            <a:srgbClr val="000000"/>
                          </a:solidFill>
                          <a:effectLst/>
                          <a:latin typeface="Calibri"/>
                        </a:rPr>
                        <a:t>301</a:t>
                      </a:r>
                    </a:p>
                  </a:txBody>
                  <a:tcPr marL="0" marR="0" marT="0" marB="0" anchor="ctr">
                    <a:solidFill>
                      <a:schemeClr val="bg1"/>
                    </a:solidFill>
                  </a:tcPr>
                </a:tc>
                <a:tc>
                  <a:txBody>
                    <a:bodyPr/>
                    <a:lstStyle/>
                    <a:p>
                      <a:pPr algn="ctr" fontAlgn="ctr"/>
                      <a:r>
                        <a:rPr lang="fr-FR" sz="1600" b="1" i="0" u="none" strike="noStrike" dirty="0">
                          <a:solidFill>
                            <a:srgbClr val="FF0000"/>
                          </a:solidFill>
                          <a:effectLst/>
                          <a:latin typeface="Calibri"/>
                        </a:rPr>
                        <a:t>-1,08</a:t>
                      </a:r>
                    </a:p>
                  </a:txBody>
                  <a:tcPr marL="0" marR="0" marT="0" marB="0" anchor="ctr">
                    <a:solidFill>
                      <a:schemeClr val="bg1"/>
                    </a:solidFill>
                  </a:tcPr>
                </a:tc>
              </a:tr>
              <a:tr h="376090">
                <a:tc vMerge="1">
                  <a:txBody>
                    <a:bodyPr/>
                    <a:lstStyle/>
                    <a:p>
                      <a:pPr algn="r"/>
                      <a:endParaRPr lang="fr-FR" sz="1600" b="0" dirty="0">
                        <a:latin typeface="+mn-lt"/>
                        <a:cs typeface="Arial"/>
                      </a:endParaRPr>
                    </a:p>
                  </a:txBody>
                  <a:tcPr anchor="ctr"/>
                </a:tc>
                <a:tc>
                  <a:txBody>
                    <a:bodyPr/>
                    <a:lstStyle/>
                    <a:p>
                      <a:pPr algn="ctr"/>
                      <a:r>
                        <a:rPr lang="fr-FR" sz="1600" b="0" dirty="0" smtClean="0">
                          <a:latin typeface="+mn-lt"/>
                          <a:cs typeface="Arial"/>
                        </a:rPr>
                        <a:t>Badminton</a:t>
                      </a:r>
                      <a:endParaRPr lang="fr-FR" sz="1600" b="0" dirty="0">
                        <a:latin typeface="+mn-lt"/>
                        <a:cs typeface="Arial"/>
                      </a:endParaRPr>
                    </a:p>
                  </a:txBody>
                  <a:tcPr anchor="ctr">
                    <a:solidFill>
                      <a:schemeClr val="bg1"/>
                    </a:solidFill>
                  </a:tcPr>
                </a:tc>
                <a:tc>
                  <a:txBody>
                    <a:bodyPr/>
                    <a:lstStyle/>
                    <a:p>
                      <a:pPr algn="ctr"/>
                      <a:r>
                        <a:rPr lang="fr-FR" sz="1600" b="1" dirty="0" smtClean="0">
                          <a:solidFill>
                            <a:srgbClr val="008000"/>
                          </a:solidFill>
                        </a:rPr>
                        <a:t>13,08</a:t>
                      </a:r>
                      <a:endParaRPr lang="fr-FR" sz="1600" b="1" dirty="0">
                        <a:solidFill>
                          <a:srgbClr val="008000"/>
                        </a:solidFill>
                      </a:endParaRPr>
                    </a:p>
                  </a:txBody>
                  <a:tcPr anchor="ctr">
                    <a:solidFill>
                      <a:schemeClr val="bg1"/>
                    </a:solidFill>
                  </a:tcPr>
                </a:tc>
                <a:tc>
                  <a:txBody>
                    <a:bodyPr/>
                    <a:lstStyle/>
                    <a:p>
                      <a:pPr algn="ctr" fontAlgn="ctr"/>
                      <a:r>
                        <a:rPr lang="fr-FR" sz="1600" b="1" i="0" u="none" strike="noStrike" dirty="0">
                          <a:solidFill>
                            <a:srgbClr val="0000FF"/>
                          </a:solidFill>
                          <a:effectLst/>
                          <a:latin typeface="Calibri"/>
                        </a:rPr>
                        <a:t>12,49</a:t>
                      </a:r>
                    </a:p>
                  </a:txBody>
                  <a:tcPr marL="0" marR="0" marT="0" marB="0" anchor="ctr">
                    <a:solidFill>
                      <a:schemeClr val="bg1"/>
                    </a:solidFill>
                  </a:tcPr>
                </a:tc>
                <a:tc>
                  <a:txBody>
                    <a:bodyPr/>
                    <a:lstStyle/>
                    <a:p>
                      <a:pPr algn="ctr" fontAlgn="ctr"/>
                      <a:r>
                        <a:rPr lang="fr-FR" sz="1600" b="1" i="0" u="none" strike="noStrike">
                          <a:solidFill>
                            <a:srgbClr val="000000"/>
                          </a:solidFill>
                          <a:effectLst/>
                          <a:latin typeface="Calibri"/>
                        </a:rPr>
                        <a:t>1080</a:t>
                      </a:r>
                    </a:p>
                  </a:txBody>
                  <a:tcPr marL="0" marR="0" marT="0" marB="0" anchor="ctr">
                    <a:solidFill>
                      <a:schemeClr val="bg1"/>
                    </a:solidFill>
                  </a:tcPr>
                </a:tc>
                <a:tc>
                  <a:txBody>
                    <a:bodyPr/>
                    <a:lstStyle/>
                    <a:p>
                      <a:pPr algn="ctr" fontAlgn="ctr"/>
                      <a:r>
                        <a:rPr lang="fr-FR" sz="1600" b="1" i="0" u="none" strike="noStrike" dirty="0">
                          <a:solidFill>
                            <a:srgbClr val="008000"/>
                          </a:solidFill>
                          <a:effectLst/>
                          <a:latin typeface="Calibri"/>
                        </a:rPr>
                        <a:t>13,60</a:t>
                      </a:r>
                    </a:p>
                  </a:txBody>
                  <a:tcPr marL="0" marR="0" marT="0" marB="0" anchor="ctr">
                    <a:solidFill>
                      <a:schemeClr val="bg1"/>
                    </a:solidFill>
                  </a:tcPr>
                </a:tc>
                <a:tc>
                  <a:txBody>
                    <a:bodyPr/>
                    <a:lstStyle/>
                    <a:p>
                      <a:pPr algn="ctr" fontAlgn="ctr"/>
                      <a:r>
                        <a:rPr lang="fr-FR" sz="1600" b="1" i="0" u="none" strike="noStrike" dirty="0">
                          <a:solidFill>
                            <a:srgbClr val="000000"/>
                          </a:solidFill>
                          <a:effectLst/>
                          <a:latin typeface="Calibri"/>
                        </a:rPr>
                        <a:t>1220</a:t>
                      </a:r>
                    </a:p>
                  </a:txBody>
                  <a:tcPr marL="0" marR="0" marT="0" marB="0" anchor="ctr">
                    <a:solidFill>
                      <a:schemeClr val="bg1"/>
                    </a:solidFill>
                  </a:tcPr>
                </a:tc>
                <a:tc>
                  <a:txBody>
                    <a:bodyPr/>
                    <a:lstStyle/>
                    <a:p>
                      <a:pPr algn="ctr" fontAlgn="ctr"/>
                      <a:r>
                        <a:rPr lang="fr-FR" sz="1600" b="1" i="0" u="none" strike="noStrike" dirty="0">
                          <a:solidFill>
                            <a:srgbClr val="FF0000"/>
                          </a:solidFill>
                          <a:effectLst/>
                          <a:latin typeface="Calibri"/>
                        </a:rPr>
                        <a:t>-1,11</a:t>
                      </a:r>
                    </a:p>
                  </a:txBody>
                  <a:tcPr marL="0" marR="0" marT="0" marB="0" anchor="ctr">
                    <a:solidFill>
                      <a:schemeClr val="bg1"/>
                    </a:solidFill>
                  </a:tcPr>
                </a:tc>
              </a:tr>
              <a:tr h="376090">
                <a:tc rowSpan="3">
                  <a:txBody>
                    <a:bodyPr/>
                    <a:lstStyle/>
                    <a:p>
                      <a:pPr algn="r"/>
                      <a:r>
                        <a:rPr lang="fr-FR" sz="1600" b="1" dirty="0" smtClean="0">
                          <a:latin typeface="+mn-lt"/>
                          <a:cs typeface="Arial"/>
                        </a:rPr>
                        <a:t>5</a:t>
                      </a:r>
                      <a:endParaRPr lang="fr-FR" sz="1600" b="1" dirty="0">
                        <a:latin typeface="+mn-lt"/>
                        <a:cs typeface="Arial"/>
                      </a:endParaRPr>
                    </a:p>
                  </a:txBody>
                  <a:tcPr anchor="ctr">
                    <a:solidFill>
                      <a:schemeClr val="tx2">
                        <a:lumMod val="20000"/>
                        <a:lumOff val="80000"/>
                      </a:schemeClr>
                    </a:solidFill>
                  </a:tcPr>
                </a:tc>
                <a:tc>
                  <a:txBody>
                    <a:bodyPr/>
                    <a:lstStyle/>
                    <a:p>
                      <a:pPr algn="ctr"/>
                      <a:r>
                        <a:rPr lang="fr-FR" sz="1600" b="0" dirty="0" smtClean="0">
                          <a:latin typeface="+mn-lt"/>
                          <a:cs typeface="Arial"/>
                        </a:rPr>
                        <a:t>Musculation</a:t>
                      </a:r>
                      <a:endParaRPr lang="fr-FR" sz="1600" b="0" dirty="0">
                        <a:latin typeface="+mn-lt"/>
                        <a:cs typeface="Arial"/>
                      </a:endParaRPr>
                    </a:p>
                  </a:txBody>
                  <a:tcPr anchor="ctr">
                    <a:solidFill>
                      <a:schemeClr val="tx2">
                        <a:lumMod val="20000"/>
                        <a:lumOff val="80000"/>
                      </a:schemeClr>
                    </a:solidFill>
                  </a:tcPr>
                </a:tc>
                <a:tc>
                  <a:txBody>
                    <a:bodyPr/>
                    <a:lstStyle/>
                    <a:p>
                      <a:pPr algn="ctr"/>
                      <a:r>
                        <a:rPr lang="fr-FR" sz="1600" b="1" dirty="0" smtClean="0">
                          <a:solidFill>
                            <a:srgbClr val="008000"/>
                          </a:solidFill>
                        </a:rPr>
                        <a:t>13,04</a:t>
                      </a:r>
                      <a:endParaRPr lang="fr-FR" sz="1600" b="1" dirty="0">
                        <a:solidFill>
                          <a:srgbClr val="008000"/>
                        </a:solidFill>
                      </a:endParaRPr>
                    </a:p>
                  </a:txBody>
                  <a:tcPr anchor="ctr">
                    <a:solidFill>
                      <a:schemeClr val="tx2">
                        <a:lumMod val="20000"/>
                        <a:lumOff val="80000"/>
                      </a:schemeClr>
                    </a:solidFill>
                  </a:tcPr>
                </a:tc>
                <a:tc>
                  <a:txBody>
                    <a:bodyPr/>
                    <a:lstStyle/>
                    <a:p>
                      <a:pPr algn="ctr" fontAlgn="ctr"/>
                      <a:r>
                        <a:rPr lang="fr-FR" sz="1600" b="1" i="0" u="none" strike="noStrike" dirty="0">
                          <a:solidFill>
                            <a:srgbClr val="008000"/>
                          </a:solidFill>
                          <a:effectLst/>
                          <a:latin typeface="Calibri"/>
                        </a:rPr>
                        <a:t>13,00</a:t>
                      </a:r>
                    </a:p>
                  </a:txBody>
                  <a:tcPr marL="0" marR="0" marT="0" marB="0" anchor="ctr">
                    <a:solidFill>
                      <a:schemeClr val="tx2">
                        <a:lumMod val="20000"/>
                        <a:lumOff val="80000"/>
                      </a:schemeClr>
                    </a:solidFill>
                  </a:tcPr>
                </a:tc>
                <a:tc>
                  <a:txBody>
                    <a:bodyPr/>
                    <a:lstStyle/>
                    <a:p>
                      <a:pPr algn="ctr" fontAlgn="ctr"/>
                      <a:r>
                        <a:rPr lang="fr-FR" sz="1600" b="1" i="0" u="none" strike="noStrike">
                          <a:solidFill>
                            <a:srgbClr val="000000"/>
                          </a:solidFill>
                          <a:effectLst/>
                          <a:latin typeface="Calibri"/>
                        </a:rPr>
                        <a:t>834</a:t>
                      </a:r>
                    </a:p>
                  </a:txBody>
                  <a:tcPr marL="0" marR="0" marT="0" marB="0" anchor="ctr">
                    <a:solidFill>
                      <a:schemeClr val="tx2">
                        <a:lumMod val="20000"/>
                        <a:lumOff val="80000"/>
                      </a:schemeClr>
                    </a:solidFill>
                  </a:tcPr>
                </a:tc>
                <a:tc>
                  <a:txBody>
                    <a:bodyPr/>
                    <a:lstStyle/>
                    <a:p>
                      <a:pPr algn="ctr" fontAlgn="ctr"/>
                      <a:r>
                        <a:rPr lang="fr-FR" sz="1600" b="1" i="0" u="none" strike="noStrike" dirty="0">
                          <a:solidFill>
                            <a:srgbClr val="0000FF"/>
                          </a:solidFill>
                          <a:effectLst/>
                          <a:latin typeface="Calibri"/>
                        </a:rPr>
                        <a:t>13,06</a:t>
                      </a:r>
                    </a:p>
                  </a:txBody>
                  <a:tcPr marL="0" marR="0" marT="0" marB="0" anchor="ctr">
                    <a:solidFill>
                      <a:schemeClr val="tx2">
                        <a:lumMod val="20000"/>
                        <a:lumOff val="80000"/>
                      </a:schemeClr>
                    </a:solidFill>
                  </a:tcPr>
                </a:tc>
                <a:tc>
                  <a:txBody>
                    <a:bodyPr/>
                    <a:lstStyle/>
                    <a:p>
                      <a:pPr algn="ctr" fontAlgn="ctr"/>
                      <a:r>
                        <a:rPr lang="fr-FR" sz="1600" b="1" i="0" u="none" strike="noStrike" dirty="0">
                          <a:solidFill>
                            <a:srgbClr val="000000"/>
                          </a:solidFill>
                          <a:effectLst/>
                          <a:latin typeface="Calibri"/>
                        </a:rPr>
                        <a:t>1871</a:t>
                      </a:r>
                    </a:p>
                  </a:txBody>
                  <a:tcPr marL="0" marR="0" marT="0" marB="0" anchor="ctr">
                    <a:solidFill>
                      <a:schemeClr val="tx2">
                        <a:lumMod val="20000"/>
                        <a:lumOff val="80000"/>
                      </a:schemeClr>
                    </a:solidFill>
                  </a:tcPr>
                </a:tc>
                <a:tc>
                  <a:txBody>
                    <a:bodyPr/>
                    <a:lstStyle/>
                    <a:p>
                      <a:pPr algn="ctr" fontAlgn="ctr"/>
                      <a:r>
                        <a:rPr lang="fr-FR" sz="1600" b="1" i="0" u="none" strike="noStrike">
                          <a:solidFill>
                            <a:srgbClr val="008000"/>
                          </a:solidFill>
                          <a:effectLst/>
                          <a:latin typeface="Calibri"/>
                        </a:rPr>
                        <a:t>-0,07</a:t>
                      </a:r>
                    </a:p>
                  </a:txBody>
                  <a:tcPr marL="0" marR="0" marT="0" marB="0" anchor="ctr">
                    <a:solidFill>
                      <a:schemeClr val="tx2">
                        <a:lumMod val="20000"/>
                        <a:lumOff val="80000"/>
                      </a:schemeClr>
                    </a:solidFill>
                  </a:tcPr>
                </a:tc>
              </a:tr>
              <a:tr h="376090">
                <a:tc vMerge="1">
                  <a:txBody>
                    <a:bodyPr/>
                    <a:lstStyle/>
                    <a:p>
                      <a:pPr algn="r"/>
                      <a:endParaRPr lang="fr-FR" sz="1600" b="0" dirty="0">
                        <a:latin typeface="+mn-lt"/>
                        <a:cs typeface="Arial"/>
                      </a:endParaRPr>
                    </a:p>
                  </a:txBody>
                  <a:tcPr anchor="ctr"/>
                </a:tc>
                <a:tc>
                  <a:txBody>
                    <a:bodyPr/>
                    <a:lstStyle/>
                    <a:p>
                      <a:pPr algn="ctr"/>
                      <a:r>
                        <a:rPr lang="fr-FR" sz="1600" b="0" dirty="0" smtClean="0">
                          <a:latin typeface="+mn-lt"/>
                          <a:cs typeface="Arial"/>
                        </a:rPr>
                        <a:t>STEP</a:t>
                      </a:r>
                      <a:endParaRPr lang="fr-FR" sz="1600" b="0" dirty="0">
                        <a:latin typeface="+mn-lt"/>
                        <a:cs typeface="Arial"/>
                      </a:endParaRPr>
                    </a:p>
                  </a:txBody>
                  <a:tcPr anchor="ctr">
                    <a:solidFill>
                      <a:schemeClr val="tx2">
                        <a:lumMod val="20000"/>
                        <a:lumOff val="80000"/>
                      </a:schemeClr>
                    </a:solidFill>
                  </a:tcPr>
                </a:tc>
                <a:tc>
                  <a:txBody>
                    <a:bodyPr/>
                    <a:lstStyle/>
                    <a:p>
                      <a:pPr algn="ctr"/>
                      <a:r>
                        <a:rPr lang="fr-FR" sz="1600" b="1" dirty="0" smtClean="0">
                          <a:solidFill>
                            <a:srgbClr val="008000"/>
                          </a:solidFill>
                        </a:rPr>
                        <a:t>13,20</a:t>
                      </a:r>
                      <a:endParaRPr lang="fr-FR" sz="1600" b="1" dirty="0">
                        <a:solidFill>
                          <a:srgbClr val="008000"/>
                        </a:solidFill>
                      </a:endParaRPr>
                    </a:p>
                  </a:txBody>
                  <a:tcPr anchor="ctr">
                    <a:solidFill>
                      <a:schemeClr val="tx2">
                        <a:lumMod val="20000"/>
                        <a:lumOff val="80000"/>
                      </a:schemeClr>
                    </a:solidFill>
                  </a:tcPr>
                </a:tc>
                <a:tc>
                  <a:txBody>
                    <a:bodyPr/>
                    <a:lstStyle/>
                    <a:p>
                      <a:pPr algn="ctr" fontAlgn="ctr"/>
                      <a:r>
                        <a:rPr lang="fr-FR" sz="1600" b="1" i="0" u="none" strike="noStrike" dirty="0">
                          <a:solidFill>
                            <a:srgbClr val="008000"/>
                          </a:solidFill>
                          <a:effectLst/>
                          <a:latin typeface="Calibri"/>
                        </a:rPr>
                        <a:t>13,34</a:t>
                      </a:r>
                    </a:p>
                  </a:txBody>
                  <a:tcPr marL="0" marR="0" marT="0" marB="0" anchor="ctr">
                    <a:solidFill>
                      <a:schemeClr val="tx2">
                        <a:lumMod val="20000"/>
                        <a:lumOff val="80000"/>
                      </a:schemeClr>
                    </a:solidFill>
                  </a:tcPr>
                </a:tc>
                <a:tc>
                  <a:txBody>
                    <a:bodyPr/>
                    <a:lstStyle/>
                    <a:p>
                      <a:pPr algn="ctr" fontAlgn="ctr"/>
                      <a:r>
                        <a:rPr lang="fr-FR" sz="1600" b="1" i="0" u="none" strike="noStrike">
                          <a:solidFill>
                            <a:srgbClr val="000000"/>
                          </a:solidFill>
                          <a:effectLst/>
                          <a:latin typeface="Calibri"/>
                        </a:rPr>
                        <a:t>868</a:t>
                      </a:r>
                    </a:p>
                  </a:txBody>
                  <a:tcPr marL="0" marR="0" marT="0" marB="0" anchor="ctr">
                    <a:solidFill>
                      <a:schemeClr val="tx2">
                        <a:lumMod val="20000"/>
                        <a:lumOff val="80000"/>
                      </a:schemeClr>
                    </a:solidFill>
                  </a:tcPr>
                </a:tc>
                <a:tc>
                  <a:txBody>
                    <a:bodyPr/>
                    <a:lstStyle/>
                    <a:p>
                      <a:pPr algn="ctr" fontAlgn="ctr"/>
                      <a:r>
                        <a:rPr lang="fr-FR" sz="1600" b="1" i="0" u="none" strike="noStrike" dirty="0">
                          <a:solidFill>
                            <a:srgbClr val="FF0000"/>
                          </a:solidFill>
                          <a:effectLst/>
                          <a:latin typeface="Calibri"/>
                        </a:rPr>
                        <a:t>12,58</a:t>
                      </a:r>
                    </a:p>
                  </a:txBody>
                  <a:tcPr marL="0" marR="0" marT="0" marB="0" anchor="ctr">
                    <a:solidFill>
                      <a:schemeClr val="tx2">
                        <a:lumMod val="20000"/>
                        <a:lumOff val="80000"/>
                      </a:schemeClr>
                    </a:solidFill>
                  </a:tcPr>
                </a:tc>
                <a:tc>
                  <a:txBody>
                    <a:bodyPr/>
                    <a:lstStyle/>
                    <a:p>
                      <a:pPr algn="ctr" fontAlgn="ctr"/>
                      <a:r>
                        <a:rPr lang="fr-FR" sz="1600" b="1" i="0" u="none" strike="noStrike" dirty="0">
                          <a:solidFill>
                            <a:srgbClr val="000000"/>
                          </a:solidFill>
                          <a:effectLst/>
                          <a:latin typeface="Calibri"/>
                        </a:rPr>
                        <a:t>204</a:t>
                      </a:r>
                    </a:p>
                  </a:txBody>
                  <a:tcPr marL="0" marR="0" marT="0" marB="0" anchor="ctr">
                    <a:solidFill>
                      <a:schemeClr val="tx2">
                        <a:lumMod val="20000"/>
                        <a:lumOff val="80000"/>
                      </a:schemeClr>
                    </a:solidFill>
                  </a:tcPr>
                </a:tc>
                <a:tc>
                  <a:txBody>
                    <a:bodyPr/>
                    <a:lstStyle/>
                    <a:p>
                      <a:pPr algn="ctr" fontAlgn="ctr"/>
                      <a:r>
                        <a:rPr lang="fr-FR" sz="1600" b="1" i="0" u="none" strike="noStrike">
                          <a:solidFill>
                            <a:srgbClr val="008000"/>
                          </a:solidFill>
                          <a:effectLst/>
                          <a:latin typeface="Calibri"/>
                        </a:rPr>
                        <a:t>0,76</a:t>
                      </a:r>
                    </a:p>
                  </a:txBody>
                  <a:tcPr marL="0" marR="0" marT="0" marB="0" anchor="ctr">
                    <a:solidFill>
                      <a:schemeClr val="tx2">
                        <a:lumMod val="20000"/>
                        <a:lumOff val="80000"/>
                      </a:schemeClr>
                    </a:solidFill>
                  </a:tcPr>
                </a:tc>
              </a:tr>
              <a:tr h="376090">
                <a:tc vMerge="1">
                  <a:txBody>
                    <a:bodyPr/>
                    <a:lstStyle/>
                    <a:p>
                      <a:pPr algn="r"/>
                      <a:endParaRPr lang="fr-FR" sz="1600" b="0" dirty="0">
                        <a:latin typeface="+mn-lt"/>
                        <a:cs typeface="Arial"/>
                      </a:endParaRPr>
                    </a:p>
                  </a:txBody>
                  <a:tcPr anchor="ctr"/>
                </a:tc>
                <a:tc>
                  <a:txBody>
                    <a:bodyPr/>
                    <a:lstStyle/>
                    <a:p>
                      <a:pPr algn="ctr"/>
                      <a:r>
                        <a:rPr lang="fr-FR" sz="1600" b="0" dirty="0" err="1" smtClean="0">
                          <a:latin typeface="+mn-lt"/>
                          <a:cs typeface="Arial"/>
                        </a:rPr>
                        <a:t>Crse</a:t>
                      </a:r>
                      <a:r>
                        <a:rPr lang="fr-FR" sz="1600" b="0" baseline="0" dirty="0" smtClean="0">
                          <a:latin typeface="+mn-lt"/>
                          <a:cs typeface="Arial"/>
                        </a:rPr>
                        <a:t> en durée</a:t>
                      </a:r>
                      <a:endParaRPr lang="fr-FR" sz="1600" b="0" dirty="0">
                        <a:latin typeface="+mn-lt"/>
                        <a:cs typeface="Arial"/>
                      </a:endParaRPr>
                    </a:p>
                  </a:txBody>
                  <a:tcPr anchor="ctr">
                    <a:solidFill>
                      <a:schemeClr val="tx2">
                        <a:lumMod val="20000"/>
                        <a:lumOff val="80000"/>
                      </a:schemeClr>
                    </a:solidFill>
                  </a:tcPr>
                </a:tc>
                <a:tc>
                  <a:txBody>
                    <a:bodyPr/>
                    <a:lstStyle/>
                    <a:p>
                      <a:pPr algn="ctr"/>
                      <a:r>
                        <a:rPr lang="fr-FR" sz="1600" b="1" dirty="0" smtClean="0">
                          <a:solidFill>
                            <a:srgbClr val="008000"/>
                          </a:solidFill>
                        </a:rPr>
                        <a:t>13,00</a:t>
                      </a:r>
                      <a:endParaRPr lang="fr-FR" sz="1600" b="1" dirty="0">
                        <a:solidFill>
                          <a:srgbClr val="008000"/>
                        </a:solidFill>
                      </a:endParaRPr>
                    </a:p>
                  </a:txBody>
                  <a:tcPr anchor="ctr">
                    <a:solidFill>
                      <a:schemeClr val="tx2">
                        <a:lumMod val="20000"/>
                        <a:lumOff val="80000"/>
                      </a:schemeClr>
                    </a:solidFill>
                  </a:tcPr>
                </a:tc>
                <a:tc>
                  <a:txBody>
                    <a:bodyPr/>
                    <a:lstStyle/>
                    <a:p>
                      <a:pPr algn="ctr" fontAlgn="ctr"/>
                      <a:r>
                        <a:rPr lang="fr-FR" sz="1600" b="1" i="0" u="none" strike="noStrike" dirty="0">
                          <a:solidFill>
                            <a:srgbClr val="0000FF"/>
                          </a:solidFill>
                          <a:effectLst/>
                          <a:latin typeface="Calibri"/>
                        </a:rPr>
                        <a:t>12,57</a:t>
                      </a:r>
                    </a:p>
                  </a:txBody>
                  <a:tcPr marL="0" marR="0" marT="0" marB="0" anchor="ctr">
                    <a:solidFill>
                      <a:schemeClr val="tx2">
                        <a:lumMod val="20000"/>
                        <a:lumOff val="80000"/>
                      </a:schemeClr>
                    </a:solidFill>
                  </a:tcPr>
                </a:tc>
                <a:tc>
                  <a:txBody>
                    <a:bodyPr/>
                    <a:lstStyle/>
                    <a:p>
                      <a:pPr algn="ctr" fontAlgn="ctr"/>
                      <a:r>
                        <a:rPr lang="fr-FR" sz="1600" b="1" i="0" u="none" strike="noStrike">
                          <a:solidFill>
                            <a:srgbClr val="000000"/>
                          </a:solidFill>
                          <a:effectLst/>
                          <a:latin typeface="Calibri"/>
                        </a:rPr>
                        <a:t>201</a:t>
                      </a:r>
                    </a:p>
                  </a:txBody>
                  <a:tcPr marL="0" marR="0" marT="0" marB="0" anchor="ctr">
                    <a:solidFill>
                      <a:schemeClr val="tx2">
                        <a:lumMod val="20000"/>
                        <a:lumOff val="80000"/>
                      </a:schemeClr>
                    </a:solidFill>
                  </a:tcPr>
                </a:tc>
                <a:tc>
                  <a:txBody>
                    <a:bodyPr/>
                    <a:lstStyle/>
                    <a:p>
                      <a:pPr algn="ctr" fontAlgn="ctr"/>
                      <a:r>
                        <a:rPr lang="fr-FR" sz="1600" b="1" i="0" u="none" strike="noStrike" dirty="0">
                          <a:solidFill>
                            <a:srgbClr val="0000FF"/>
                          </a:solidFill>
                          <a:effectLst/>
                          <a:latin typeface="Calibri"/>
                        </a:rPr>
                        <a:t>13,19</a:t>
                      </a:r>
                    </a:p>
                  </a:txBody>
                  <a:tcPr marL="0" marR="0" marT="0" marB="0" anchor="ctr">
                    <a:solidFill>
                      <a:schemeClr val="tx2">
                        <a:lumMod val="20000"/>
                        <a:lumOff val="80000"/>
                      </a:schemeClr>
                    </a:solidFill>
                  </a:tcPr>
                </a:tc>
                <a:tc>
                  <a:txBody>
                    <a:bodyPr/>
                    <a:lstStyle/>
                    <a:p>
                      <a:pPr algn="ctr" fontAlgn="ctr"/>
                      <a:r>
                        <a:rPr lang="fr-FR" sz="1600" b="1" i="0" u="none" strike="noStrike" dirty="0">
                          <a:solidFill>
                            <a:srgbClr val="000000"/>
                          </a:solidFill>
                          <a:effectLst/>
                          <a:latin typeface="Calibri"/>
                        </a:rPr>
                        <a:t>465</a:t>
                      </a:r>
                    </a:p>
                  </a:txBody>
                  <a:tcPr marL="0" marR="0" marT="0" marB="0" anchor="ctr">
                    <a:solidFill>
                      <a:schemeClr val="tx2">
                        <a:lumMod val="20000"/>
                        <a:lumOff val="80000"/>
                      </a:schemeClr>
                    </a:solidFill>
                  </a:tcPr>
                </a:tc>
                <a:tc>
                  <a:txBody>
                    <a:bodyPr/>
                    <a:lstStyle/>
                    <a:p>
                      <a:pPr algn="ctr" fontAlgn="ctr"/>
                      <a:r>
                        <a:rPr lang="fr-FR" sz="1600" b="1" i="0" u="none" strike="noStrike" dirty="0">
                          <a:solidFill>
                            <a:srgbClr val="008000"/>
                          </a:solidFill>
                          <a:effectLst/>
                          <a:latin typeface="Calibri"/>
                        </a:rPr>
                        <a:t>-0,61</a:t>
                      </a:r>
                    </a:p>
                  </a:txBody>
                  <a:tcPr marL="0" marR="0" marT="0" marB="0" anchor="ctr">
                    <a:solidFill>
                      <a:schemeClr val="tx2">
                        <a:lumMod val="20000"/>
                        <a:lumOff val="80000"/>
                      </a:schemeClr>
                    </a:solidFill>
                  </a:tcPr>
                </a:tc>
              </a:tr>
            </a:tbl>
          </a:graphicData>
        </a:graphic>
      </p:graphicFrame>
      <p:sp>
        <p:nvSpPr>
          <p:cNvPr id="6" name="Titre 1"/>
          <p:cNvSpPr>
            <a:spLocks noGrp="1"/>
          </p:cNvSpPr>
          <p:nvPr>
            <p:ph type="title"/>
          </p:nvPr>
        </p:nvSpPr>
        <p:spPr>
          <a:xfrm>
            <a:off x="0" y="25715"/>
            <a:ext cx="9144000" cy="747059"/>
          </a:xfrm>
        </p:spPr>
        <p:txBody>
          <a:bodyPr>
            <a:normAutofit/>
          </a:bodyPr>
          <a:lstStyle/>
          <a:p>
            <a:r>
              <a:rPr lang="fr-FR" sz="3400" dirty="0" smtClean="0">
                <a:solidFill>
                  <a:schemeClr val="bg1"/>
                </a:solidFill>
              </a:rPr>
              <a:t>ZOOM SUR LES APSA </a:t>
            </a:r>
            <a:r>
              <a:rPr lang="fr-FR" sz="3400" u="sng" dirty="0" smtClean="0">
                <a:solidFill>
                  <a:srgbClr val="FFFF00"/>
                </a:solidFill>
              </a:rPr>
              <a:t>Bac Pro</a:t>
            </a:r>
            <a:endParaRPr lang="fr-FR" sz="3400" u="sng" dirty="0">
              <a:solidFill>
                <a:srgbClr val="FFFF00"/>
              </a:solidFill>
            </a:endParaRPr>
          </a:p>
        </p:txBody>
      </p:sp>
      <p:sp>
        <p:nvSpPr>
          <p:cNvPr id="10" name="Vague 9"/>
          <p:cNvSpPr/>
          <p:nvPr/>
        </p:nvSpPr>
        <p:spPr>
          <a:xfrm>
            <a:off x="1972236" y="854920"/>
            <a:ext cx="1016000" cy="475407"/>
          </a:xfrm>
          <a:prstGeom prst="wav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smtClean="0">
                <a:solidFill>
                  <a:srgbClr val="FF0000"/>
                </a:solidFill>
              </a:rPr>
              <a:t>12,89</a:t>
            </a:r>
            <a:endParaRPr lang="fr-FR" b="1" dirty="0">
              <a:solidFill>
                <a:srgbClr val="FF0000"/>
              </a:solidFill>
            </a:endParaRPr>
          </a:p>
        </p:txBody>
      </p:sp>
      <p:sp>
        <p:nvSpPr>
          <p:cNvPr id="12" name="Vague 11"/>
          <p:cNvSpPr/>
          <p:nvPr/>
        </p:nvSpPr>
        <p:spPr>
          <a:xfrm>
            <a:off x="5647255" y="854920"/>
            <a:ext cx="1016000" cy="475407"/>
          </a:xfrm>
          <a:prstGeom prst="wav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smtClean="0">
                <a:solidFill>
                  <a:srgbClr val="FF0000"/>
                </a:solidFill>
              </a:rPr>
              <a:t>13,16</a:t>
            </a:r>
            <a:endParaRPr lang="fr-FR" b="1" dirty="0">
              <a:solidFill>
                <a:srgbClr val="FF0000"/>
              </a:solidFill>
            </a:endParaRPr>
          </a:p>
        </p:txBody>
      </p:sp>
      <p:sp>
        <p:nvSpPr>
          <p:cNvPr id="13" name="Vague 12"/>
          <p:cNvSpPr/>
          <p:nvPr/>
        </p:nvSpPr>
        <p:spPr>
          <a:xfrm>
            <a:off x="3234000" y="849146"/>
            <a:ext cx="1016000" cy="475407"/>
          </a:xfrm>
          <a:prstGeom prst="wav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smtClean="0">
                <a:solidFill>
                  <a:srgbClr val="FF0000"/>
                </a:solidFill>
              </a:rPr>
              <a:t>12,52</a:t>
            </a:r>
            <a:endParaRPr lang="fr-FR" b="1" dirty="0">
              <a:solidFill>
                <a:srgbClr val="FF0000"/>
              </a:solidFill>
            </a:endParaRPr>
          </a:p>
        </p:txBody>
      </p:sp>
      <p:sp>
        <p:nvSpPr>
          <p:cNvPr id="14" name="Vague 13"/>
          <p:cNvSpPr/>
          <p:nvPr/>
        </p:nvSpPr>
        <p:spPr>
          <a:xfrm>
            <a:off x="8128000" y="854920"/>
            <a:ext cx="1016000" cy="475407"/>
          </a:xfrm>
          <a:prstGeom prst="wav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smtClean="0">
                <a:solidFill>
                  <a:srgbClr val="FF0000"/>
                </a:solidFill>
              </a:rPr>
              <a:t>-0,64</a:t>
            </a:r>
            <a:endParaRPr lang="fr-FR" b="1" dirty="0">
              <a:solidFill>
                <a:srgbClr val="FF0000"/>
              </a:solidFill>
            </a:endParaRPr>
          </a:p>
        </p:txBody>
      </p:sp>
    </p:spTree>
    <p:extLst>
      <p:ext uri="{BB962C8B-B14F-4D97-AF65-F5344CB8AC3E}">
        <p14:creationId xmlns:p14="http://schemas.microsoft.com/office/powerpoint/2010/main" val="2268835436"/>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1652404087"/>
              </p:ext>
            </p:extLst>
          </p:nvPr>
        </p:nvGraphicFramePr>
        <p:xfrm>
          <a:off x="239059" y="1378656"/>
          <a:ext cx="8635967" cy="3534863"/>
        </p:xfrm>
        <a:graphic>
          <a:graphicData uri="http://schemas.openxmlformats.org/drawingml/2006/table">
            <a:tbl>
              <a:tblPr firstRow="1" bandRow="1">
                <a:tableStyleId>{5C22544A-7EE6-4342-B048-85BDC9FD1C3A}</a:tableStyleId>
              </a:tblPr>
              <a:tblGrid>
                <a:gridCol w="3696666"/>
                <a:gridCol w="734668"/>
                <a:gridCol w="1018041"/>
                <a:gridCol w="1133489"/>
                <a:gridCol w="1007545"/>
                <a:gridCol w="1045558"/>
              </a:tblGrid>
              <a:tr h="608783">
                <a:tc>
                  <a:txBody>
                    <a:bodyPr/>
                    <a:lstStyle/>
                    <a:p>
                      <a:pPr algn="ctr"/>
                      <a:r>
                        <a:rPr lang="fr-FR" b="1" dirty="0" smtClean="0"/>
                        <a:t>Type</a:t>
                      </a:r>
                      <a:r>
                        <a:rPr lang="fr-FR" b="1" baseline="0" dirty="0" smtClean="0"/>
                        <a:t> de candidat</a:t>
                      </a:r>
                      <a:endParaRPr lang="fr-FR" b="1" dirty="0"/>
                    </a:p>
                  </a:txBody>
                  <a:tcPr anchor="ctr"/>
                </a:tc>
                <a:tc>
                  <a:txBody>
                    <a:bodyPr/>
                    <a:lstStyle/>
                    <a:p>
                      <a:pPr algn="ctr"/>
                      <a:r>
                        <a:rPr lang="fr-FR" b="1" dirty="0" smtClean="0"/>
                        <a:t>Sexe</a:t>
                      </a:r>
                      <a:endParaRPr lang="fr-FR" b="1" dirty="0"/>
                    </a:p>
                  </a:txBody>
                  <a:tcPr anchor="ctr"/>
                </a:tc>
                <a:tc>
                  <a:txBody>
                    <a:bodyPr/>
                    <a:lstStyle/>
                    <a:p>
                      <a:pPr algn="ctr"/>
                      <a:r>
                        <a:rPr lang="fr-FR" b="1" dirty="0" smtClean="0"/>
                        <a:t>2012</a:t>
                      </a:r>
                      <a:endParaRPr lang="fr-FR" b="1" dirty="0"/>
                    </a:p>
                  </a:txBody>
                  <a:tcPr anchor="ctr"/>
                </a:tc>
                <a:tc>
                  <a:txBody>
                    <a:bodyPr/>
                    <a:lstStyle/>
                    <a:p>
                      <a:pPr algn="ctr"/>
                      <a:r>
                        <a:rPr lang="fr-FR" b="1" dirty="0" smtClean="0"/>
                        <a:t>2013</a:t>
                      </a:r>
                      <a:endParaRPr lang="fr-FR" b="1" dirty="0"/>
                    </a:p>
                  </a:txBody>
                  <a:tcPr anchor="ctr"/>
                </a:tc>
                <a:tc>
                  <a:txBody>
                    <a:bodyPr/>
                    <a:lstStyle/>
                    <a:p>
                      <a:pPr algn="ctr"/>
                      <a:r>
                        <a:rPr lang="fr-FR" b="1" dirty="0" smtClean="0"/>
                        <a:t>2014</a:t>
                      </a:r>
                      <a:endParaRPr lang="fr-FR" b="1" dirty="0"/>
                    </a:p>
                  </a:txBody>
                  <a:tcPr anchor="ctr"/>
                </a:tc>
                <a:tc>
                  <a:txBody>
                    <a:bodyPr/>
                    <a:lstStyle/>
                    <a:p>
                      <a:pPr algn="ctr"/>
                      <a:r>
                        <a:rPr lang="fr-FR" b="1" dirty="0" smtClean="0"/>
                        <a:t>2015</a:t>
                      </a:r>
                      <a:endParaRPr lang="fr-FR" b="1" dirty="0"/>
                    </a:p>
                  </a:txBody>
                  <a:tcPr anchor="ctr"/>
                </a:tc>
              </a:tr>
              <a:tr h="0">
                <a:tc>
                  <a:txBody>
                    <a:bodyPr/>
                    <a:lstStyle/>
                    <a:p>
                      <a:pPr algn="ctr"/>
                      <a:r>
                        <a:rPr lang="fr-FR" b="1" dirty="0" smtClean="0"/>
                        <a:t>Inaptes Totaux</a:t>
                      </a:r>
                      <a:endParaRPr lang="fr-FR" b="1" dirty="0"/>
                    </a:p>
                  </a:txBody>
                  <a:tcPr anchor="ctr"/>
                </a:tc>
                <a:tc>
                  <a:txBody>
                    <a:bodyPr/>
                    <a:lstStyle/>
                    <a:p>
                      <a:pPr algn="ctr"/>
                      <a:r>
                        <a:rPr lang="fr-FR" b="1" dirty="0" smtClean="0"/>
                        <a:t>M</a:t>
                      </a:r>
                      <a:endParaRPr lang="fr-FR" b="1" dirty="0"/>
                    </a:p>
                  </a:txBody>
                  <a:tcPr anchor="ctr"/>
                </a:tc>
                <a:tc>
                  <a:txBody>
                    <a:bodyPr/>
                    <a:lstStyle/>
                    <a:p>
                      <a:pPr algn="ctr"/>
                      <a:r>
                        <a:rPr lang="fr-FR" b="1" dirty="0" smtClean="0">
                          <a:solidFill>
                            <a:schemeClr val="tx1"/>
                          </a:solidFill>
                        </a:rPr>
                        <a:t>1,99%</a:t>
                      </a:r>
                      <a:endParaRPr lang="fr-FR" b="1" dirty="0">
                        <a:solidFill>
                          <a:schemeClr val="tx1"/>
                        </a:solidFill>
                      </a:endParaRPr>
                    </a:p>
                  </a:txBody>
                  <a:tcPr anchor="ctr"/>
                </a:tc>
                <a:tc>
                  <a:txBody>
                    <a:bodyPr/>
                    <a:lstStyle/>
                    <a:p>
                      <a:pPr algn="ctr"/>
                      <a:r>
                        <a:rPr lang="fr-FR" b="1" dirty="0" smtClean="0">
                          <a:solidFill>
                            <a:schemeClr val="tx1"/>
                          </a:solidFill>
                        </a:rPr>
                        <a:t>2,35%</a:t>
                      </a:r>
                      <a:endParaRPr lang="fr-FR" b="1" dirty="0">
                        <a:solidFill>
                          <a:schemeClr val="tx1"/>
                        </a:solidFill>
                      </a:endParaRPr>
                    </a:p>
                  </a:txBody>
                  <a:tcPr anchor="ctr"/>
                </a:tc>
                <a:tc>
                  <a:txBody>
                    <a:bodyPr/>
                    <a:lstStyle/>
                    <a:p>
                      <a:pPr algn="ctr"/>
                      <a:r>
                        <a:rPr lang="fr-FR" b="1" dirty="0" smtClean="0">
                          <a:solidFill>
                            <a:schemeClr val="tx1"/>
                          </a:solidFill>
                        </a:rPr>
                        <a:t>1,92 %</a:t>
                      </a:r>
                      <a:endParaRPr lang="fr-FR" b="1" dirty="0">
                        <a:solidFill>
                          <a:schemeClr val="tx1"/>
                        </a:solidFill>
                      </a:endParaRPr>
                    </a:p>
                  </a:txBody>
                  <a:tcPr anchor="ctr"/>
                </a:tc>
                <a:tc>
                  <a:txBody>
                    <a:bodyPr/>
                    <a:lstStyle/>
                    <a:p>
                      <a:pPr algn="ctr"/>
                      <a:r>
                        <a:rPr lang="fr-FR" b="1" dirty="0" smtClean="0">
                          <a:solidFill>
                            <a:schemeClr val="tx1"/>
                          </a:solidFill>
                        </a:rPr>
                        <a:t>1,97%</a:t>
                      </a:r>
                      <a:endParaRPr lang="fr-FR" b="1" dirty="0">
                        <a:solidFill>
                          <a:schemeClr val="tx1"/>
                        </a:solidFill>
                      </a:endParaRPr>
                    </a:p>
                  </a:txBody>
                  <a:tcPr anchor="ctr"/>
                </a:tc>
              </a:tr>
              <a:tr h="147054">
                <a:tc>
                  <a:txBody>
                    <a:bodyPr/>
                    <a:lstStyle/>
                    <a:p>
                      <a:pPr algn="ctr"/>
                      <a:r>
                        <a:rPr lang="fr-FR" b="1" dirty="0" smtClean="0"/>
                        <a:t>Inaptes Totaux</a:t>
                      </a:r>
                      <a:endParaRPr lang="fr-FR" b="1" dirty="0"/>
                    </a:p>
                  </a:txBody>
                  <a:tcPr anchor="ctr"/>
                </a:tc>
                <a:tc>
                  <a:txBody>
                    <a:bodyPr/>
                    <a:lstStyle/>
                    <a:p>
                      <a:pPr algn="ctr"/>
                      <a:r>
                        <a:rPr lang="fr-FR" b="1" dirty="0" smtClean="0"/>
                        <a:t>F</a:t>
                      </a:r>
                      <a:endParaRPr lang="fr-FR" b="1" dirty="0"/>
                    </a:p>
                  </a:txBody>
                  <a:tcPr anchor="ctr"/>
                </a:tc>
                <a:tc>
                  <a:txBody>
                    <a:bodyPr/>
                    <a:lstStyle/>
                    <a:p>
                      <a:pPr algn="ctr"/>
                      <a:r>
                        <a:rPr lang="fr-FR" b="1" dirty="0" smtClean="0">
                          <a:solidFill>
                            <a:schemeClr val="tx1"/>
                          </a:solidFill>
                        </a:rPr>
                        <a:t>5,23%</a:t>
                      </a:r>
                      <a:endParaRPr lang="fr-FR" b="1" dirty="0">
                        <a:solidFill>
                          <a:schemeClr val="tx1"/>
                        </a:solidFill>
                      </a:endParaRPr>
                    </a:p>
                  </a:txBody>
                  <a:tcPr anchor="ctr"/>
                </a:tc>
                <a:tc>
                  <a:txBody>
                    <a:bodyPr/>
                    <a:lstStyle/>
                    <a:p>
                      <a:pPr algn="ctr"/>
                      <a:r>
                        <a:rPr lang="fr-FR" b="1" dirty="0" smtClean="0">
                          <a:solidFill>
                            <a:schemeClr val="tx1"/>
                          </a:solidFill>
                        </a:rPr>
                        <a:t>5,66%</a:t>
                      </a:r>
                      <a:endParaRPr lang="fr-FR" b="1" dirty="0">
                        <a:solidFill>
                          <a:schemeClr val="tx1"/>
                        </a:solidFill>
                      </a:endParaRPr>
                    </a:p>
                  </a:txBody>
                  <a:tcPr anchor="ctr"/>
                </a:tc>
                <a:tc>
                  <a:txBody>
                    <a:bodyPr/>
                    <a:lstStyle/>
                    <a:p>
                      <a:pPr algn="ctr"/>
                      <a:r>
                        <a:rPr lang="fr-FR" b="1" dirty="0" smtClean="0">
                          <a:solidFill>
                            <a:schemeClr val="tx1"/>
                          </a:solidFill>
                        </a:rPr>
                        <a:t>4,86 %</a:t>
                      </a:r>
                      <a:endParaRPr lang="fr-FR" b="1" dirty="0">
                        <a:solidFill>
                          <a:schemeClr val="tx1"/>
                        </a:solidFill>
                      </a:endParaRPr>
                    </a:p>
                  </a:txBody>
                  <a:tcPr anchor="ctr"/>
                </a:tc>
                <a:tc>
                  <a:txBody>
                    <a:bodyPr/>
                    <a:lstStyle/>
                    <a:p>
                      <a:pPr algn="ctr"/>
                      <a:r>
                        <a:rPr lang="fr-FR" b="1" dirty="0" smtClean="0">
                          <a:solidFill>
                            <a:schemeClr val="tx1"/>
                          </a:solidFill>
                        </a:rPr>
                        <a:t>5,01%</a:t>
                      </a:r>
                      <a:endParaRPr lang="fr-FR" b="1" dirty="0">
                        <a:solidFill>
                          <a:schemeClr val="tx1"/>
                        </a:solidFill>
                      </a:endParaRPr>
                    </a:p>
                  </a:txBody>
                  <a:tcPr anchor="ctr"/>
                </a:tc>
              </a:tr>
              <a:tr h="229529">
                <a:tc>
                  <a:txBody>
                    <a:bodyPr/>
                    <a:lstStyle/>
                    <a:p>
                      <a:pPr algn="ctr"/>
                      <a:r>
                        <a:rPr lang="fr-FR" b="1" dirty="0" smtClean="0"/>
                        <a:t>Inaptes</a:t>
                      </a:r>
                      <a:r>
                        <a:rPr lang="fr-FR" b="1" baseline="0" dirty="0" smtClean="0"/>
                        <a:t> partiels</a:t>
                      </a:r>
                      <a:endParaRPr lang="fr-FR" b="1" dirty="0"/>
                    </a:p>
                  </a:txBody>
                  <a:tcPr anchor="ctr"/>
                </a:tc>
                <a:tc>
                  <a:txBody>
                    <a:bodyPr/>
                    <a:lstStyle/>
                    <a:p>
                      <a:pPr algn="ctr"/>
                      <a:r>
                        <a:rPr lang="fr-FR" b="1" dirty="0" smtClean="0"/>
                        <a:t>M</a:t>
                      </a:r>
                      <a:endParaRPr lang="fr-FR" b="1" dirty="0"/>
                    </a:p>
                  </a:txBody>
                  <a:tcPr anchor="ctr"/>
                </a:tc>
                <a:tc>
                  <a:txBody>
                    <a:bodyPr/>
                    <a:lstStyle/>
                    <a:p>
                      <a:pPr algn="ctr"/>
                      <a:r>
                        <a:rPr lang="fr-FR" b="1" dirty="0" smtClean="0">
                          <a:solidFill>
                            <a:schemeClr val="tx1"/>
                          </a:solidFill>
                        </a:rPr>
                        <a:t>1,09%</a:t>
                      </a:r>
                      <a:endParaRPr lang="fr-FR" b="1" dirty="0">
                        <a:solidFill>
                          <a:schemeClr val="tx1"/>
                        </a:solidFill>
                      </a:endParaRPr>
                    </a:p>
                  </a:txBody>
                  <a:tcPr anchor="ctr"/>
                </a:tc>
                <a:tc>
                  <a:txBody>
                    <a:bodyPr/>
                    <a:lstStyle/>
                    <a:p>
                      <a:pPr algn="ctr"/>
                      <a:r>
                        <a:rPr lang="fr-FR" b="1" dirty="0" smtClean="0">
                          <a:solidFill>
                            <a:schemeClr val="tx1"/>
                          </a:solidFill>
                        </a:rPr>
                        <a:t>1,55%</a:t>
                      </a:r>
                      <a:endParaRPr lang="fr-FR" b="1" dirty="0">
                        <a:solidFill>
                          <a:schemeClr val="tx1"/>
                        </a:solidFill>
                      </a:endParaRPr>
                    </a:p>
                  </a:txBody>
                  <a:tcPr anchor="ctr"/>
                </a:tc>
                <a:tc>
                  <a:txBody>
                    <a:bodyPr/>
                    <a:lstStyle/>
                    <a:p>
                      <a:pPr algn="ctr"/>
                      <a:r>
                        <a:rPr lang="fr-FR" b="1" dirty="0" smtClean="0">
                          <a:solidFill>
                            <a:schemeClr val="tx1"/>
                          </a:solidFill>
                        </a:rPr>
                        <a:t>1,64 %</a:t>
                      </a:r>
                      <a:endParaRPr lang="fr-FR" b="1" dirty="0">
                        <a:solidFill>
                          <a:schemeClr val="tx1"/>
                        </a:solidFill>
                      </a:endParaRPr>
                    </a:p>
                  </a:txBody>
                  <a:tcPr anchor="ctr"/>
                </a:tc>
                <a:tc>
                  <a:txBody>
                    <a:bodyPr/>
                    <a:lstStyle/>
                    <a:p>
                      <a:pPr algn="ctr"/>
                      <a:r>
                        <a:rPr lang="fr-FR" b="1" dirty="0" smtClean="0">
                          <a:solidFill>
                            <a:schemeClr val="tx1"/>
                          </a:solidFill>
                        </a:rPr>
                        <a:t>2,09%</a:t>
                      </a:r>
                      <a:endParaRPr lang="fr-FR" b="1" dirty="0">
                        <a:solidFill>
                          <a:schemeClr val="tx1"/>
                        </a:solidFill>
                      </a:endParaRPr>
                    </a:p>
                  </a:txBody>
                  <a:tcPr anchor="ctr"/>
                </a:tc>
              </a:tr>
              <a:tr h="0">
                <a:tc>
                  <a:txBody>
                    <a:bodyPr/>
                    <a:lstStyle/>
                    <a:p>
                      <a:pPr algn="ctr"/>
                      <a:r>
                        <a:rPr lang="fr-FR" b="1" dirty="0" smtClean="0"/>
                        <a:t>Inaptes</a:t>
                      </a:r>
                      <a:r>
                        <a:rPr lang="fr-FR" b="1" baseline="0" dirty="0" smtClean="0"/>
                        <a:t> partiels </a:t>
                      </a:r>
                      <a:endParaRPr lang="fr-FR" b="1" dirty="0"/>
                    </a:p>
                  </a:txBody>
                  <a:tcPr anchor="ctr"/>
                </a:tc>
                <a:tc>
                  <a:txBody>
                    <a:bodyPr/>
                    <a:lstStyle/>
                    <a:p>
                      <a:pPr algn="ctr"/>
                      <a:r>
                        <a:rPr lang="fr-FR" b="1" dirty="0" smtClean="0"/>
                        <a:t>F</a:t>
                      </a:r>
                      <a:endParaRPr lang="fr-FR" b="1" dirty="0"/>
                    </a:p>
                  </a:txBody>
                  <a:tcPr anchor="ctr"/>
                </a:tc>
                <a:tc>
                  <a:txBody>
                    <a:bodyPr/>
                    <a:lstStyle/>
                    <a:p>
                      <a:pPr algn="ctr"/>
                      <a:r>
                        <a:rPr lang="fr-FR" b="1" dirty="0" smtClean="0">
                          <a:solidFill>
                            <a:schemeClr val="tx1"/>
                          </a:solidFill>
                        </a:rPr>
                        <a:t>3,60%</a:t>
                      </a:r>
                      <a:endParaRPr lang="fr-FR" b="1" dirty="0">
                        <a:solidFill>
                          <a:schemeClr val="tx1"/>
                        </a:solidFill>
                      </a:endParaRPr>
                    </a:p>
                  </a:txBody>
                  <a:tcPr anchor="ctr"/>
                </a:tc>
                <a:tc>
                  <a:txBody>
                    <a:bodyPr/>
                    <a:lstStyle/>
                    <a:p>
                      <a:pPr algn="ctr"/>
                      <a:r>
                        <a:rPr lang="fr-FR" b="1" dirty="0" smtClean="0">
                          <a:solidFill>
                            <a:schemeClr val="tx1"/>
                          </a:solidFill>
                        </a:rPr>
                        <a:t>4,04%</a:t>
                      </a:r>
                      <a:endParaRPr lang="fr-FR" b="1" dirty="0">
                        <a:solidFill>
                          <a:schemeClr val="tx1"/>
                        </a:solidFill>
                      </a:endParaRPr>
                    </a:p>
                  </a:txBody>
                  <a:tcPr anchor="ctr"/>
                </a:tc>
                <a:tc>
                  <a:txBody>
                    <a:bodyPr/>
                    <a:lstStyle/>
                    <a:p>
                      <a:pPr algn="ctr"/>
                      <a:r>
                        <a:rPr lang="fr-FR" b="1" dirty="0" smtClean="0">
                          <a:solidFill>
                            <a:schemeClr val="tx1"/>
                          </a:solidFill>
                        </a:rPr>
                        <a:t>4,65 %</a:t>
                      </a:r>
                      <a:endParaRPr lang="fr-FR" b="1" dirty="0">
                        <a:solidFill>
                          <a:schemeClr val="tx1"/>
                        </a:solidFill>
                      </a:endParaRPr>
                    </a:p>
                  </a:txBody>
                  <a:tcPr anchor="ctr"/>
                </a:tc>
                <a:tc>
                  <a:txBody>
                    <a:bodyPr/>
                    <a:lstStyle/>
                    <a:p>
                      <a:pPr algn="ctr"/>
                      <a:r>
                        <a:rPr lang="fr-FR" b="1" dirty="0" smtClean="0">
                          <a:solidFill>
                            <a:schemeClr val="tx1"/>
                          </a:solidFill>
                        </a:rPr>
                        <a:t>4,69%</a:t>
                      </a:r>
                      <a:endParaRPr lang="fr-FR" b="1" dirty="0">
                        <a:solidFill>
                          <a:schemeClr val="tx1"/>
                        </a:solidFill>
                      </a:endParaRPr>
                    </a:p>
                  </a:txBody>
                  <a:tcPr anchor="ctr"/>
                </a:tc>
              </a:tr>
              <a:tr h="0">
                <a:tc>
                  <a:txBody>
                    <a:bodyPr/>
                    <a:lstStyle/>
                    <a:p>
                      <a:pPr algn="ctr"/>
                      <a:r>
                        <a:rPr lang="fr-FR" b="1" dirty="0" smtClean="0"/>
                        <a:t>Contrôle adapté</a:t>
                      </a:r>
                      <a:endParaRPr lang="fr-FR" b="1" dirty="0"/>
                    </a:p>
                  </a:txBody>
                  <a:tcPr anchor="ctr"/>
                </a:tc>
                <a:tc>
                  <a:txBody>
                    <a:bodyPr/>
                    <a:lstStyle/>
                    <a:p>
                      <a:pPr algn="ctr"/>
                      <a:r>
                        <a:rPr lang="fr-FR" b="1" dirty="0" smtClean="0"/>
                        <a:t>M</a:t>
                      </a:r>
                      <a:endParaRPr lang="fr-FR" b="1" dirty="0"/>
                    </a:p>
                  </a:txBody>
                  <a:tcPr anchor="ctr"/>
                </a:tc>
                <a:tc>
                  <a:txBody>
                    <a:bodyPr/>
                    <a:lstStyle/>
                    <a:p>
                      <a:pPr algn="ctr"/>
                      <a:r>
                        <a:rPr lang="fr-FR" b="1" dirty="0" smtClean="0">
                          <a:solidFill>
                            <a:schemeClr val="tx1"/>
                          </a:solidFill>
                        </a:rPr>
                        <a:t>0,04%</a:t>
                      </a:r>
                      <a:endParaRPr lang="fr-FR" b="1" dirty="0">
                        <a:solidFill>
                          <a:schemeClr val="tx1"/>
                        </a:solidFill>
                      </a:endParaRPr>
                    </a:p>
                  </a:txBody>
                  <a:tcPr anchor="ctr"/>
                </a:tc>
                <a:tc>
                  <a:txBody>
                    <a:bodyPr/>
                    <a:lstStyle/>
                    <a:p>
                      <a:pPr algn="ctr"/>
                      <a:r>
                        <a:rPr lang="fr-FR" b="1" dirty="0" smtClean="0">
                          <a:solidFill>
                            <a:schemeClr val="tx1"/>
                          </a:solidFill>
                        </a:rPr>
                        <a:t>0,04%</a:t>
                      </a:r>
                      <a:endParaRPr lang="fr-FR" b="1" dirty="0">
                        <a:solidFill>
                          <a:schemeClr val="tx1"/>
                        </a:solidFill>
                      </a:endParaRPr>
                    </a:p>
                  </a:txBody>
                  <a:tcPr anchor="ctr"/>
                </a:tc>
                <a:tc>
                  <a:txBody>
                    <a:bodyPr/>
                    <a:lstStyle/>
                    <a:p>
                      <a:pPr algn="ctr"/>
                      <a:r>
                        <a:rPr lang="fr-FR" b="1" dirty="0" smtClean="0">
                          <a:solidFill>
                            <a:schemeClr val="tx1"/>
                          </a:solidFill>
                        </a:rPr>
                        <a:t>0,04 %</a:t>
                      </a:r>
                      <a:endParaRPr lang="fr-FR" b="1" dirty="0">
                        <a:solidFill>
                          <a:schemeClr val="tx1"/>
                        </a:solidFill>
                      </a:endParaRPr>
                    </a:p>
                  </a:txBody>
                  <a:tcPr anchor="ctr"/>
                </a:tc>
                <a:tc>
                  <a:txBody>
                    <a:bodyPr/>
                    <a:lstStyle/>
                    <a:p>
                      <a:pPr algn="ctr"/>
                      <a:r>
                        <a:rPr lang="fr-FR" b="1" dirty="0" smtClean="0">
                          <a:solidFill>
                            <a:schemeClr val="tx1"/>
                          </a:solidFill>
                        </a:rPr>
                        <a:t>0,02%</a:t>
                      </a:r>
                      <a:endParaRPr lang="fr-FR" b="1" dirty="0">
                        <a:solidFill>
                          <a:schemeClr val="tx1"/>
                        </a:solidFill>
                      </a:endParaRPr>
                    </a:p>
                  </a:txBody>
                  <a:tcPr anchor="ctr"/>
                </a:tc>
              </a:tr>
              <a:tr h="0">
                <a:tc>
                  <a:txBody>
                    <a:bodyPr/>
                    <a:lstStyle/>
                    <a:p>
                      <a:pPr algn="ctr"/>
                      <a:r>
                        <a:rPr lang="fr-FR" b="1" dirty="0" smtClean="0"/>
                        <a:t>Contrôle adapté</a:t>
                      </a:r>
                      <a:endParaRPr lang="fr-FR" b="1" dirty="0"/>
                    </a:p>
                  </a:txBody>
                  <a:tcPr anchor="ctr"/>
                </a:tc>
                <a:tc>
                  <a:txBody>
                    <a:bodyPr/>
                    <a:lstStyle/>
                    <a:p>
                      <a:pPr algn="ctr"/>
                      <a:r>
                        <a:rPr lang="fr-FR" b="1" dirty="0" smtClean="0"/>
                        <a:t>F</a:t>
                      </a:r>
                      <a:endParaRPr lang="fr-FR" b="1" dirty="0"/>
                    </a:p>
                  </a:txBody>
                  <a:tcPr anchor="ctr"/>
                </a:tc>
                <a:tc>
                  <a:txBody>
                    <a:bodyPr/>
                    <a:lstStyle/>
                    <a:p>
                      <a:pPr algn="ctr"/>
                      <a:r>
                        <a:rPr lang="fr-FR" b="1" dirty="0" smtClean="0">
                          <a:solidFill>
                            <a:schemeClr val="tx1"/>
                          </a:solidFill>
                        </a:rPr>
                        <a:t>0,01%</a:t>
                      </a:r>
                      <a:endParaRPr lang="fr-FR" b="1" dirty="0">
                        <a:solidFill>
                          <a:schemeClr val="tx1"/>
                        </a:solidFill>
                      </a:endParaRPr>
                    </a:p>
                  </a:txBody>
                  <a:tcPr anchor="ctr"/>
                </a:tc>
                <a:tc>
                  <a:txBody>
                    <a:bodyPr/>
                    <a:lstStyle/>
                    <a:p>
                      <a:pPr algn="ctr"/>
                      <a:r>
                        <a:rPr lang="fr-FR" b="1" dirty="0" smtClean="0">
                          <a:solidFill>
                            <a:schemeClr val="tx1"/>
                          </a:solidFill>
                        </a:rPr>
                        <a:t>0,06%</a:t>
                      </a:r>
                      <a:endParaRPr lang="fr-FR" b="1" dirty="0">
                        <a:solidFill>
                          <a:schemeClr val="tx1"/>
                        </a:solidFill>
                      </a:endParaRPr>
                    </a:p>
                  </a:txBody>
                  <a:tcPr anchor="ctr"/>
                </a:tc>
                <a:tc>
                  <a:txBody>
                    <a:bodyPr/>
                    <a:lstStyle/>
                    <a:p>
                      <a:pPr algn="ctr"/>
                      <a:r>
                        <a:rPr lang="fr-FR" b="1" dirty="0" smtClean="0">
                          <a:solidFill>
                            <a:schemeClr val="tx1"/>
                          </a:solidFill>
                        </a:rPr>
                        <a:t>0,16 %</a:t>
                      </a:r>
                      <a:endParaRPr lang="fr-FR" b="1" dirty="0">
                        <a:solidFill>
                          <a:schemeClr val="tx1"/>
                        </a:solidFill>
                      </a:endParaRPr>
                    </a:p>
                  </a:txBody>
                  <a:tcPr anchor="ctr"/>
                </a:tc>
                <a:tc>
                  <a:txBody>
                    <a:bodyPr/>
                    <a:lstStyle/>
                    <a:p>
                      <a:pPr algn="ctr"/>
                      <a:r>
                        <a:rPr lang="fr-FR" b="1" dirty="0" smtClean="0">
                          <a:solidFill>
                            <a:schemeClr val="tx1"/>
                          </a:solidFill>
                        </a:rPr>
                        <a:t>0,03%</a:t>
                      </a:r>
                      <a:endParaRPr lang="fr-FR" b="1" dirty="0">
                        <a:solidFill>
                          <a:schemeClr val="tx1"/>
                        </a:solidFill>
                      </a:endParaRPr>
                    </a:p>
                  </a:txBody>
                  <a:tcPr anchor="ctr"/>
                </a:tc>
              </a:tr>
              <a:tr h="0">
                <a:tc>
                  <a:txBody>
                    <a:bodyPr/>
                    <a:lstStyle/>
                    <a:p>
                      <a:pPr algn="ctr"/>
                      <a:r>
                        <a:rPr lang="fr-FR" b="1" dirty="0" smtClean="0"/>
                        <a:t>Protocole standard</a:t>
                      </a:r>
                      <a:endParaRPr lang="fr-FR" b="1" dirty="0"/>
                    </a:p>
                  </a:txBody>
                  <a:tcPr anchor="ctr"/>
                </a:tc>
                <a:tc>
                  <a:txBody>
                    <a:bodyPr/>
                    <a:lstStyle/>
                    <a:p>
                      <a:pPr algn="ctr"/>
                      <a:r>
                        <a:rPr lang="fr-FR" b="1" dirty="0" smtClean="0"/>
                        <a:t>M</a:t>
                      </a:r>
                      <a:endParaRPr lang="fr-FR" b="1" dirty="0"/>
                    </a:p>
                  </a:txBody>
                  <a:tcPr anchor="ctr"/>
                </a:tc>
                <a:tc>
                  <a:txBody>
                    <a:bodyPr/>
                    <a:lstStyle/>
                    <a:p>
                      <a:pPr algn="ctr"/>
                      <a:r>
                        <a:rPr lang="fr-FR" b="1" dirty="0" smtClean="0">
                          <a:solidFill>
                            <a:schemeClr val="tx1"/>
                          </a:solidFill>
                        </a:rPr>
                        <a:t>96,87%</a:t>
                      </a:r>
                      <a:endParaRPr lang="fr-FR" b="1" dirty="0">
                        <a:solidFill>
                          <a:schemeClr val="tx1"/>
                        </a:solidFill>
                      </a:endParaRPr>
                    </a:p>
                  </a:txBody>
                  <a:tcPr anchor="ctr"/>
                </a:tc>
                <a:tc>
                  <a:txBody>
                    <a:bodyPr/>
                    <a:lstStyle/>
                    <a:p>
                      <a:pPr algn="ctr"/>
                      <a:r>
                        <a:rPr lang="fr-FR" b="1" dirty="0" smtClean="0">
                          <a:solidFill>
                            <a:schemeClr val="tx1"/>
                          </a:solidFill>
                        </a:rPr>
                        <a:t>96,05%</a:t>
                      </a:r>
                      <a:endParaRPr lang="fr-FR" b="1" dirty="0">
                        <a:solidFill>
                          <a:schemeClr val="tx1"/>
                        </a:solidFill>
                      </a:endParaRPr>
                    </a:p>
                  </a:txBody>
                  <a:tcPr anchor="ctr"/>
                </a:tc>
                <a:tc>
                  <a:txBody>
                    <a:bodyPr/>
                    <a:lstStyle/>
                    <a:p>
                      <a:pPr algn="ctr"/>
                      <a:r>
                        <a:rPr lang="fr-FR" b="1" dirty="0" smtClean="0">
                          <a:solidFill>
                            <a:schemeClr val="tx1"/>
                          </a:solidFill>
                        </a:rPr>
                        <a:t>96,38 %</a:t>
                      </a:r>
                      <a:endParaRPr lang="fr-FR" b="1" dirty="0">
                        <a:solidFill>
                          <a:schemeClr val="tx1"/>
                        </a:solidFill>
                      </a:endParaRPr>
                    </a:p>
                  </a:txBody>
                  <a:tcPr anchor="ctr"/>
                </a:tc>
                <a:tc>
                  <a:txBody>
                    <a:bodyPr/>
                    <a:lstStyle/>
                    <a:p>
                      <a:pPr algn="ctr"/>
                      <a:r>
                        <a:rPr lang="fr-FR" b="1" dirty="0" smtClean="0">
                          <a:solidFill>
                            <a:schemeClr val="tx1"/>
                          </a:solidFill>
                        </a:rPr>
                        <a:t>95,92%</a:t>
                      </a:r>
                      <a:endParaRPr lang="fr-FR" b="1" dirty="0">
                        <a:solidFill>
                          <a:schemeClr val="tx1"/>
                        </a:solidFill>
                      </a:endParaRPr>
                    </a:p>
                  </a:txBody>
                  <a:tcPr anchor="ctr"/>
                </a:tc>
              </a:tr>
              <a:tr h="0">
                <a:tc>
                  <a:txBody>
                    <a:bodyPr/>
                    <a:lstStyle/>
                    <a:p>
                      <a:pPr algn="ctr"/>
                      <a:r>
                        <a:rPr lang="fr-FR" b="1" dirty="0" smtClean="0"/>
                        <a:t>Protocole standard</a:t>
                      </a:r>
                      <a:endParaRPr lang="fr-FR" b="1" dirty="0"/>
                    </a:p>
                  </a:txBody>
                  <a:tcPr anchor="ctr"/>
                </a:tc>
                <a:tc>
                  <a:txBody>
                    <a:bodyPr/>
                    <a:lstStyle/>
                    <a:p>
                      <a:pPr algn="ctr"/>
                      <a:r>
                        <a:rPr lang="fr-FR" b="1" dirty="0" smtClean="0"/>
                        <a:t>F</a:t>
                      </a:r>
                      <a:endParaRPr lang="fr-FR"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b="1" dirty="0" smtClean="0">
                          <a:solidFill>
                            <a:schemeClr val="tx1"/>
                          </a:solidFill>
                        </a:rPr>
                        <a:t>91,16%</a:t>
                      </a:r>
                      <a:endParaRPr lang="fr-FR" b="1" dirty="0">
                        <a:solidFill>
                          <a:schemeClr val="tx1"/>
                        </a:solidFill>
                      </a:endParaRPr>
                    </a:p>
                  </a:txBody>
                  <a:tcPr anchor="ctr"/>
                </a:tc>
                <a:tc>
                  <a:txBody>
                    <a:bodyPr/>
                    <a:lstStyle/>
                    <a:p>
                      <a:pPr algn="ctr"/>
                      <a:r>
                        <a:rPr lang="fr-FR" b="1" dirty="0" smtClean="0">
                          <a:solidFill>
                            <a:schemeClr val="tx1"/>
                          </a:solidFill>
                        </a:rPr>
                        <a:t>90,21%</a:t>
                      </a:r>
                      <a:endParaRPr lang="fr-FR" b="1" dirty="0">
                        <a:solidFill>
                          <a:schemeClr val="tx1"/>
                        </a:solidFill>
                      </a:endParaRPr>
                    </a:p>
                  </a:txBody>
                  <a:tcPr anchor="ctr"/>
                </a:tc>
                <a:tc>
                  <a:txBody>
                    <a:bodyPr/>
                    <a:lstStyle/>
                    <a:p>
                      <a:pPr algn="ctr"/>
                      <a:r>
                        <a:rPr lang="fr-FR" b="1" dirty="0" smtClean="0">
                          <a:solidFill>
                            <a:schemeClr val="tx1"/>
                          </a:solidFill>
                        </a:rPr>
                        <a:t>90,81 %</a:t>
                      </a:r>
                      <a:endParaRPr lang="fr-FR" b="1" dirty="0">
                        <a:solidFill>
                          <a:schemeClr val="tx1"/>
                        </a:solidFill>
                      </a:endParaRPr>
                    </a:p>
                  </a:txBody>
                  <a:tcPr anchor="ctr"/>
                </a:tc>
                <a:tc>
                  <a:txBody>
                    <a:bodyPr/>
                    <a:lstStyle/>
                    <a:p>
                      <a:pPr algn="ctr"/>
                      <a:r>
                        <a:rPr lang="fr-FR" b="1" dirty="0" smtClean="0">
                          <a:solidFill>
                            <a:schemeClr val="tx1"/>
                          </a:solidFill>
                        </a:rPr>
                        <a:t>90,26%</a:t>
                      </a:r>
                      <a:endParaRPr lang="fr-FR" b="1" dirty="0">
                        <a:solidFill>
                          <a:schemeClr val="tx1"/>
                        </a:solidFill>
                      </a:endParaRPr>
                    </a:p>
                  </a:txBody>
                  <a:tcPr anchor="ctr"/>
                </a:tc>
              </a:tr>
            </a:tbl>
          </a:graphicData>
        </a:graphic>
      </p:graphicFrame>
      <p:sp>
        <p:nvSpPr>
          <p:cNvPr id="7" name="Rectangle 6"/>
          <p:cNvSpPr/>
          <p:nvPr/>
        </p:nvSpPr>
        <p:spPr>
          <a:xfrm>
            <a:off x="0" y="115675"/>
            <a:ext cx="9144000" cy="1077218"/>
          </a:xfrm>
          <a:prstGeom prst="rect">
            <a:avLst/>
          </a:prstGeom>
        </p:spPr>
        <p:txBody>
          <a:bodyPr wrap="square">
            <a:spAutoFit/>
          </a:bodyPr>
          <a:lstStyle/>
          <a:p>
            <a:pPr marL="0" lvl="4" indent="0" algn="ctr">
              <a:buNone/>
            </a:pPr>
            <a:r>
              <a:rPr lang="fr-FR" sz="3200" b="1" dirty="0" smtClean="0">
                <a:solidFill>
                  <a:srgbClr val="FFFF00"/>
                </a:solidFill>
                <a:effectLst>
                  <a:outerShdw blurRad="38100" dist="38100" dir="2700000" algn="tl">
                    <a:srgbClr val="000000">
                      <a:alpha val="43137"/>
                    </a:srgbClr>
                  </a:outerShdw>
                </a:effectLst>
                <a:latin typeface="Arial Black" pitchFamily="34" charset="0"/>
                <a:ea typeface="+mj-ea"/>
                <a:cs typeface="+mj-cs"/>
                <a:sym typeface="Wingdings"/>
              </a:rPr>
              <a:t>Une stabilisation des taux d’inaptitude au </a:t>
            </a:r>
            <a:r>
              <a:rPr lang="fr-FR" sz="3200" b="1" u="sng" dirty="0" smtClean="0">
                <a:solidFill>
                  <a:srgbClr val="FFFF00"/>
                </a:solidFill>
                <a:effectLst>
                  <a:outerShdw blurRad="38100" dist="38100" dir="2700000" algn="tl">
                    <a:srgbClr val="000000">
                      <a:alpha val="43137"/>
                    </a:srgbClr>
                  </a:outerShdw>
                </a:effectLst>
                <a:latin typeface="Arial Black" pitchFamily="34" charset="0"/>
                <a:ea typeface="+mj-ea"/>
                <a:cs typeface="+mj-cs"/>
                <a:sym typeface="Wingdings"/>
              </a:rPr>
              <a:t>CAP BEP:</a:t>
            </a:r>
            <a:endParaRPr lang="fr-FR" sz="3200" b="1" u="sng" dirty="0">
              <a:solidFill>
                <a:srgbClr val="FFFF00"/>
              </a:solidFill>
              <a:effectLst>
                <a:outerShdw blurRad="38100" dist="38100" dir="2700000" algn="tl">
                  <a:srgbClr val="000000">
                    <a:alpha val="43137"/>
                  </a:srgbClr>
                </a:outerShdw>
              </a:effectLst>
              <a:latin typeface="Arial Black" pitchFamily="34" charset="0"/>
              <a:ea typeface="+mj-ea"/>
              <a:cs typeface="+mj-cs"/>
            </a:endParaRPr>
          </a:p>
        </p:txBody>
      </p:sp>
      <p:sp>
        <p:nvSpPr>
          <p:cNvPr id="4" name="Rectangle 3"/>
          <p:cNvSpPr/>
          <p:nvPr/>
        </p:nvSpPr>
        <p:spPr>
          <a:xfrm>
            <a:off x="99570" y="5024416"/>
            <a:ext cx="9044430" cy="1661993"/>
          </a:xfrm>
          <a:prstGeom prst="rect">
            <a:avLst/>
          </a:prstGeom>
        </p:spPr>
        <p:txBody>
          <a:bodyPr wrap="square">
            <a:spAutoFit/>
          </a:bodyPr>
          <a:lstStyle/>
          <a:p>
            <a:r>
              <a:rPr lang="fr-FR" sz="2400" b="1" u="sng" dirty="0" smtClean="0">
                <a:solidFill>
                  <a:schemeClr val="bg1"/>
                </a:solidFill>
                <a:effectLst>
                  <a:outerShdw blurRad="38100" dist="38100" dir="2700000" algn="tl">
                    <a:srgbClr val="000000">
                      <a:alpha val="43137"/>
                    </a:srgbClr>
                  </a:outerShdw>
                </a:effectLst>
                <a:latin typeface="Arial Black" pitchFamily="34" charset="0"/>
                <a:sym typeface="Wingdings"/>
              </a:rPr>
              <a:t>Constats : </a:t>
            </a:r>
          </a:p>
          <a:p>
            <a:endParaRPr lang="fr-FR" sz="2400" b="1" u="sng" dirty="0" smtClean="0">
              <a:solidFill>
                <a:schemeClr val="bg1"/>
              </a:solidFill>
              <a:effectLst>
                <a:outerShdw blurRad="38100" dist="38100" dir="2700000" algn="tl">
                  <a:srgbClr val="000000">
                    <a:alpha val="43137"/>
                  </a:srgbClr>
                </a:outerShdw>
              </a:effectLst>
              <a:latin typeface="Arial Black" pitchFamily="34" charset="0"/>
              <a:sym typeface="Wingdings"/>
            </a:endParaRPr>
          </a:p>
          <a:p>
            <a:pPr algn="just"/>
            <a:r>
              <a:rPr lang="fr-FR" b="1" dirty="0" smtClean="0">
                <a:solidFill>
                  <a:srgbClr val="36FF33"/>
                </a:solidFill>
                <a:effectLst>
                  <a:outerShdw blurRad="38100" dist="38100" dir="2700000" algn="tl">
                    <a:srgbClr val="000000">
                      <a:alpha val="43137"/>
                    </a:srgbClr>
                  </a:outerShdw>
                </a:effectLst>
                <a:latin typeface="Arial Black" pitchFamily="34" charset="0"/>
                <a:sym typeface="Wingdings"/>
              </a:rPr>
              <a:t>2 Points positifs : Des taux d’inaptes totaux et partiels qui se stabilisent.</a:t>
            </a:r>
          </a:p>
          <a:p>
            <a:pPr algn="just"/>
            <a:r>
              <a:rPr lang="fr-FR" b="1" dirty="0" smtClean="0">
                <a:solidFill>
                  <a:srgbClr val="FFFF00"/>
                </a:solidFill>
                <a:effectLst>
                  <a:outerShdw blurRad="38100" dist="38100" dir="2700000" algn="tl">
                    <a:srgbClr val="000000">
                      <a:alpha val="43137"/>
                    </a:srgbClr>
                  </a:outerShdw>
                </a:effectLst>
                <a:latin typeface="Arial Black" pitchFamily="34" charset="0"/>
                <a:sym typeface="Wingdings"/>
              </a:rPr>
              <a:t>Un levier peu exploité : les </a:t>
            </a:r>
            <a:r>
              <a:rPr lang="fr-FR" b="1" dirty="0">
                <a:solidFill>
                  <a:srgbClr val="FFFF00"/>
                </a:solidFill>
                <a:effectLst>
                  <a:outerShdw blurRad="38100" dist="38100" dir="2700000" algn="tl">
                    <a:srgbClr val="000000">
                      <a:alpha val="43137"/>
                    </a:srgbClr>
                  </a:outerShdw>
                </a:effectLst>
                <a:latin typeface="Arial Black" pitchFamily="34" charset="0"/>
                <a:sym typeface="Wingdings"/>
              </a:rPr>
              <a:t>contrôles </a:t>
            </a:r>
            <a:r>
              <a:rPr lang="fr-FR" b="1" dirty="0" smtClean="0">
                <a:solidFill>
                  <a:srgbClr val="FFFF00"/>
                </a:solidFill>
                <a:effectLst>
                  <a:outerShdw blurRad="38100" dist="38100" dir="2700000" algn="tl">
                    <a:srgbClr val="000000">
                      <a:alpha val="43137"/>
                    </a:srgbClr>
                  </a:outerShdw>
                </a:effectLst>
                <a:latin typeface="Arial Black" pitchFamily="34" charset="0"/>
                <a:sym typeface="Wingdings"/>
              </a:rPr>
              <a:t>adaptés. </a:t>
            </a:r>
            <a:endParaRPr lang="fr-FR" sz="2000" b="1" dirty="0">
              <a:solidFill>
                <a:srgbClr val="FFFF00"/>
              </a:solidFill>
              <a:effectLst>
                <a:outerShdw blurRad="38100" dist="38100" dir="2700000" algn="tl">
                  <a:srgbClr val="000000">
                    <a:alpha val="43137"/>
                  </a:srgbClr>
                </a:outerShdw>
              </a:effectLst>
              <a:latin typeface="Arial Black" pitchFamily="34" charset="0"/>
              <a:sym typeface="Wingdings"/>
            </a:endParaRPr>
          </a:p>
        </p:txBody>
      </p:sp>
    </p:spTree>
    <p:extLst>
      <p:ext uri="{BB962C8B-B14F-4D97-AF65-F5344CB8AC3E}">
        <p14:creationId xmlns:p14="http://schemas.microsoft.com/office/powerpoint/2010/main" val="983625743"/>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1132425829"/>
              </p:ext>
            </p:extLst>
          </p:nvPr>
        </p:nvGraphicFramePr>
        <p:xfrm>
          <a:off x="239059" y="1378656"/>
          <a:ext cx="8635966" cy="3534863"/>
        </p:xfrm>
        <a:graphic>
          <a:graphicData uri="http://schemas.openxmlformats.org/drawingml/2006/table">
            <a:tbl>
              <a:tblPr firstRow="1" bandRow="1">
                <a:tableStyleId>{5C22544A-7EE6-4342-B048-85BDC9FD1C3A}</a:tableStyleId>
              </a:tblPr>
              <a:tblGrid>
                <a:gridCol w="2961997"/>
                <a:gridCol w="1154479"/>
                <a:gridCol w="1164975"/>
                <a:gridCol w="1217450"/>
                <a:gridCol w="1143984"/>
                <a:gridCol w="993081"/>
              </a:tblGrid>
              <a:tr h="608783">
                <a:tc>
                  <a:txBody>
                    <a:bodyPr/>
                    <a:lstStyle/>
                    <a:p>
                      <a:pPr algn="ctr"/>
                      <a:r>
                        <a:rPr lang="fr-FR" b="1" dirty="0" smtClean="0"/>
                        <a:t>Type</a:t>
                      </a:r>
                      <a:r>
                        <a:rPr lang="fr-FR" b="1" baseline="0" dirty="0" smtClean="0"/>
                        <a:t> de candidat</a:t>
                      </a:r>
                      <a:endParaRPr lang="fr-FR" b="1" dirty="0"/>
                    </a:p>
                  </a:txBody>
                  <a:tcPr anchor="ctr"/>
                </a:tc>
                <a:tc>
                  <a:txBody>
                    <a:bodyPr/>
                    <a:lstStyle/>
                    <a:p>
                      <a:pPr algn="ctr"/>
                      <a:r>
                        <a:rPr lang="fr-FR" b="1" dirty="0" smtClean="0"/>
                        <a:t>Sexe</a:t>
                      </a:r>
                      <a:endParaRPr lang="fr-FR" b="1" dirty="0"/>
                    </a:p>
                  </a:txBody>
                  <a:tcPr anchor="ctr"/>
                </a:tc>
                <a:tc>
                  <a:txBody>
                    <a:bodyPr/>
                    <a:lstStyle/>
                    <a:p>
                      <a:pPr algn="ctr"/>
                      <a:r>
                        <a:rPr lang="fr-FR" b="1" dirty="0" smtClean="0"/>
                        <a:t>2012</a:t>
                      </a:r>
                      <a:endParaRPr lang="fr-FR" b="1" dirty="0"/>
                    </a:p>
                  </a:txBody>
                  <a:tcPr anchor="ctr"/>
                </a:tc>
                <a:tc>
                  <a:txBody>
                    <a:bodyPr/>
                    <a:lstStyle/>
                    <a:p>
                      <a:pPr algn="ctr"/>
                      <a:r>
                        <a:rPr lang="fr-FR" b="1" dirty="0" smtClean="0"/>
                        <a:t>2013</a:t>
                      </a:r>
                      <a:endParaRPr lang="fr-FR" b="1" dirty="0"/>
                    </a:p>
                  </a:txBody>
                  <a:tcPr anchor="ctr"/>
                </a:tc>
                <a:tc>
                  <a:txBody>
                    <a:bodyPr/>
                    <a:lstStyle/>
                    <a:p>
                      <a:pPr algn="ctr"/>
                      <a:r>
                        <a:rPr lang="fr-FR" b="1" dirty="0" smtClean="0"/>
                        <a:t>2014</a:t>
                      </a:r>
                      <a:endParaRPr lang="fr-FR" b="1" dirty="0"/>
                    </a:p>
                  </a:txBody>
                  <a:tcPr anchor="ctr"/>
                </a:tc>
                <a:tc>
                  <a:txBody>
                    <a:bodyPr/>
                    <a:lstStyle/>
                    <a:p>
                      <a:pPr algn="ctr"/>
                      <a:r>
                        <a:rPr lang="fr-FR" b="1" dirty="0" smtClean="0"/>
                        <a:t>2015</a:t>
                      </a:r>
                      <a:endParaRPr lang="fr-FR" b="1" dirty="0"/>
                    </a:p>
                  </a:txBody>
                  <a:tcPr anchor="ctr"/>
                </a:tc>
              </a:tr>
              <a:tr h="0">
                <a:tc>
                  <a:txBody>
                    <a:bodyPr/>
                    <a:lstStyle/>
                    <a:p>
                      <a:pPr algn="ctr"/>
                      <a:r>
                        <a:rPr lang="fr-FR" b="1" dirty="0" smtClean="0"/>
                        <a:t>Inaptes Totaux</a:t>
                      </a:r>
                      <a:endParaRPr lang="fr-FR" b="1" dirty="0"/>
                    </a:p>
                  </a:txBody>
                  <a:tcPr anchor="ctr"/>
                </a:tc>
                <a:tc>
                  <a:txBody>
                    <a:bodyPr/>
                    <a:lstStyle/>
                    <a:p>
                      <a:pPr algn="ctr"/>
                      <a:r>
                        <a:rPr lang="fr-FR" b="1" dirty="0" smtClean="0"/>
                        <a:t>M</a:t>
                      </a:r>
                      <a:endParaRPr lang="fr-FR" b="1" dirty="0"/>
                    </a:p>
                  </a:txBody>
                  <a:tcPr anchor="ctr"/>
                </a:tc>
                <a:tc>
                  <a:txBody>
                    <a:bodyPr/>
                    <a:lstStyle/>
                    <a:p>
                      <a:pPr algn="ctr"/>
                      <a:r>
                        <a:rPr lang="fr-FR" b="1" dirty="0" smtClean="0">
                          <a:solidFill>
                            <a:schemeClr val="tx1"/>
                          </a:solidFill>
                        </a:rPr>
                        <a:t>3,37 %</a:t>
                      </a:r>
                      <a:endParaRPr lang="fr-FR" b="1" dirty="0">
                        <a:solidFill>
                          <a:schemeClr val="tx1"/>
                        </a:solidFill>
                      </a:endParaRPr>
                    </a:p>
                  </a:txBody>
                  <a:tcPr anchor="ctr"/>
                </a:tc>
                <a:tc>
                  <a:txBody>
                    <a:bodyPr/>
                    <a:lstStyle/>
                    <a:p>
                      <a:pPr algn="ctr"/>
                      <a:r>
                        <a:rPr lang="fr-FR" b="1" smtClean="0">
                          <a:solidFill>
                            <a:schemeClr val="tx1"/>
                          </a:solidFill>
                        </a:rPr>
                        <a:t>2,97 %</a:t>
                      </a:r>
                      <a:endParaRPr lang="fr-FR" b="1" dirty="0">
                        <a:solidFill>
                          <a:schemeClr val="tx1"/>
                        </a:solidFill>
                      </a:endParaRPr>
                    </a:p>
                  </a:txBody>
                  <a:tcPr anchor="ctr"/>
                </a:tc>
                <a:tc>
                  <a:txBody>
                    <a:bodyPr/>
                    <a:lstStyle/>
                    <a:p>
                      <a:pPr algn="ctr"/>
                      <a:r>
                        <a:rPr lang="fr-FR" b="1" dirty="0" smtClean="0">
                          <a:solidFill>
                            <a:schemeClr val="tx1"/>
                          </a:solidFill>
                        </a:rPr>
                        <a:t>2,80 %</a:t>
                      </a:r>
                      <a:endParaRPr lang="fr-FR" b="1" dirty="0">
                        <a:solidFill>
                          <a:schemeClr val="tx1"/>
                        </a:solidFill>
                      </a:endParaRPr>
                    </a:p>
                  </a:txBody>
                  <a:tcPr anchor="ctr"/>
                </a:tc>
                <a:tc>
                  <a:txBody>
                    <a:bodyPr/>
                    <a:lstStyle/>
                    <a:p>
                      <a:pPr algn="ctr"/>
                      <a:r>
                        <a:rPr lang="fr-FR" b="1" dirty="0" smtClean="0">
                          <a:solidFill>
                            <a:schemeClr val="tx1"/>
                          </a:solidFill>
                        </a:rPr>
                        <a:t> 2,80 %</a:t>
                      </a:r>
                      <a:endParaRPr lang="fr-FR" b="1" dirty="0">
                        <a:solidFill>
                          <a:schemeClr val="tx1"/>
                        </a:solidFill>
                      </a:endParaRPr>
                    </a:p>
                  </a:txBody>
                  <a:tcPr anchor="ctr"/>
                </a:tc>
              </a:tr>
              <a:tr h="147054">
                <a:tc>
                  <a:txBody>
                    <a:bodyPr/>
                    <a:lstStyle/>
                    <a:p>
                      <a:pPr algn="ctr"/>
                      <a:r>
                        <a:rPr lang="fr-FR" b="1" dirty="0" smtClean="0"/>
                        <a:t>Inaptes Totaux</a:t>
                      </a:r>
                      <a:endParaRPr lang="fr-FR" b="1" dirty="0"/>
                    </a:p>
                  </a:txBody>
                  <a:tcPr anchor="ctr"/>
                </a:tc>
                <a:tc>
                  <a:txBody>
                    <a:bodyPr/>
                    <a:lstStyle/>
                    <a:p>
                      <a:pPr algn="ctr"/>
                      <a:r>
                        <a:rPr lang="fr-FR" b="1" dirty="0" smtClean="0"/>
                        <a:t>F</a:t>
                      </a:r>
                      <a:endParaRPr lang="fr-FR" b="1" dirty="0"/>
                    </a:p>
                  </a:txBody>
                  <a:tcPr anchor="ctr"/>
                </a:tc>
                <a:tc>
                  <a:txBody>
                    <a:bodyPr/>
                    <a:lstStyle/>
                    <a:p>
                      <a:pPr algn="ctr"/>
                      <a:r>
                        <a:rPr lang="fr-FR" b="1" smtClean="0">
                          <a:solidFill>
                            <a:schemeClr val="tx1"/>
                          </a:solidFill>
                        </a:rPr>
                        <a:t>9,98 %</a:t>
                      </a:r>
                      <a:endParaRPr lang="fr-FR" b="1" dirty="0">
                        <a:solidFill>
                          <a:schemeClr val="tx1"/>
                        </a:solidFill>
                      </a:endParaRPr>
                    </a:p>
                  </a:txBody>
                  <a:tcPr anchor="ctr"/>
                </a:tc>
                <a:tc>
                  <a:txBody>
                    <a:bodyPr/>
                    <a:lstStyle/>
                    <a:p>
                      <a:pPr algn="ctr"/>
                      <a:r>
                        <a:rPr lang="fr-FR" b="1" smtClean="0">
                          <a:solidFill>
                            <a:schemeClr val="tx1"/>
                          </a:solidFill>
                        </a:rPr>
                        <a:t>8,51 %</a:t>
                      </a:r>
                      <a:endParaRPr lang="fr-FR" b="1" dirty="0">
                        <a:solidFill>
                          <a:schemeClr val="tx1"/>
                        </a:solidFill>
                      </a:endParaRPr>
                    </a:p>
                  </a:txBody>
                  <a:tcPr anchor="ctr"/>
                </a:tc>
                <a:tc>
                  <a:txBody>
                    <a:bodyPr/>
                    <a:lstStyle/>
                    <a:p>
                      <a:pPr algn="ctr"/>
                      <a:r>
                        <a:rPr lang="fr-FR" b="1" dirty="0" smtClean="0">
                          <a:solidFill>
                            <a:schemeClr val="tx1"/>
                          </a:solidFill>
                        </a:rPr>
                        <a:t>7,87 %</a:t>
                      </a:r>
                      <a:endParaRPr lang="fr-FR" b="1" dirty="0">
                        <a:solidFill>
                          <a:schemeClr val="tx1"/>
                        </a:solidFill>
                      </a:endParaRPr>
                    </a:p>
                  </a:txBody>
                  <a:tcPr anchor="ctr"/>
                </a:tc>
                <a:tc>
                  <a:txBody>
                    <a:bodyPr/>
                    <a:lstStyle/>
                    <a:p>
                      <a:pPr algn="ctr"/>
                      <a:r>
                        <a:rPr lang="fr-FR" b="1" dirty="0" smtClean="0">
                          <a:solidFill>
                            <a:schemeClr val="tx1"/>
                          </a:solidFill>
                        </a:rPr>
                        <a:t> 5,01 %</a:t>
                      </a:r>
                      <a:endParaRPr lang="fr-FR" b="1" dirty="0">
                        <a:solidFill>
                          <a:schemeClr val="tx1"/>
                        </a:solidFill>
                      </a:endParaRPr>
                    </a:p>
                  </a:txBody>
                  <a:tcPr anchor="ctr"/>
                </a:tc>
              </a:tr>
              <a:tr h="229529">
                <a:tc>
                  <a:txBody>
                    <a:bodyPr/>
                    <a:lstStyle/>
                    <a:p>
                      <a:pPr algn="ctr"/>
                      <a:r>
                        <a:rPr lang="fr-FR" b="1" dirty="0" smtClean="0"/>
                        <a:t>Inaptes</a:t>
                      </a:r>
                      <a:r>
                        <a:rPr lang="fr-FR" b="1" baseline="0" dirty="0" smtClean="0"/>
                        <a:t> partiels</a:t>
                      </a:r>
                      <a:endParaRPr lang="fr-FR" b="1" dirty="0"/>
                    </a:p>
                  </a:txBody>
                  <a:tcPr anchor="ctr"/>
                </a:tc>
                <a:tc>
                  <a:txBody>
                    <a:bodyPr/>
                    <a:lstStyle/>
                    <a:p>
                      <a:pPr algn="ctr"/>
                      <a:r>
                        <a:rPr lang="fr-FR" b="1" dirty="0" smtClean="0"/>
                        <a:t>M</a:t>
                      </a:r>
                      <a:endParaRPr lang="fr-FR" b="1" dirty="0"/>
                    </a:p>
                  </a:txBody>
                  <a:tcPr anchor="ctr"/>
                </a:tc>
                <a:tc>
                  <a:txBody>
                    <a:bodyPr/>
                    <a:lstStyle/>
                    <a:p>
                      <a:pPr algn="ctr"/>
                      <a:r>
                        <a:rPr lang="fr-FR" b="1" smtClean="0">
                          <a:solidFill>
                            <a:schemeClr val="tx1"/>
                          </a:solidFill>
                        </a:rPr>
                        <a:t>2,79 %</a:t>
                      </a:r>
                      <a:endParaRPr lang="fr-FR" b="1" dirty="0">
                        <a:solidFill>
                          <a:schemeClr val="tx1"/>
                        </a:solidFill>
                      </a:endParaRPr>
                    </a:p>
                  </a:txBody>
                  <a:tcPr anchor="ctr"/>
                </a:tc>
                <a:tc>
                  <a:txBody>
                    <a:bodyPr/>
                    <a:lstStyle/>
                    <a:p>
                      <a:pPr algn="ctr"/>
                      <a:r>
                        <a:rPr lang="fr-FR" b="1" smtClean="0">
                          <a:solidFill>
                            <a:schemeClr val="tx1"/>
                          </a:solidFill>
                        </a:rPr>
                        <a:t>2,29 %</a:t>
                      </a:r>
                      <a:endParaRPr lang="fr-FR" b="1" dirty="0">
                        <a:solidFill>
                          <a:schemeClr val="tx1"/>
                        </a:solidFill>
                      </a:endParaRPr>
                    </a:p>
                  </a:txBody>
                  <a:tcPr anchor="ctr"/>
                </a:tc>
                <a:tc>
                  <a:txBody>
                    <a:bodyPr/>
                    <a:lstStyle/>
                    <a:p>
                      <a:pPr algn="ctr"/>
                      <a:r>
                        <a:rPr lang="fr-FR" b="1" dirty="0" smtClean="0">
                          <a:solidFill>
                            <a:schemeClr val="tx1"/>
                          </a:solidFill>
                        </a:rPr>
                        <a:t>3,33 %</a:t>
                      </a:r>
                      <a:endParaRPr lang="fr-FR" b="1" dirty="0">
                        <a:solidFill>
                          <a:schemeClr val="tx1"/>
                        </a:solidFill>
                      </a:endParaRPr>
                    </a:p>
                  </a:txBody>
                  <a:tcPr anchor="ctr"/>
                </a:tc>
                <a:tc>
                  <a:txBody>
                    <a:bodyPr/>
                    <a:lstStyle/>
                    <a:p>
                      <a:pPr algn="ctr"/>
                      <a:r>
                        <a:rPr lang="fr-FR" b="1" dirty="0" smtClean="0">
                          <a:solidFill>
                            <a:schemeClr val="tx1"/>
                          </a:solidFill>
                        </a:rPr>
                        <a:t> 2,09 %</a:t>
                      </a:r>
                      <a:endParaRPr lang="fr-FR" b="1" dirty="0">
                        <a:solidFill>
                          <a:schemeClr val="tx1"/>
                        </a:solidFill>
                      </a:endParaRPr>
                    </a:p>
                  </a:txBody>
                  <a:tcPr anchor="ctr"/>
                </a:tc>
              </a:tr>
              <a:tr h="0">
                <a:tc>
                  <a:txBody>
                    <a:bodyPr/>
                    <a:lstStyle/>
                    <a:p>
                      <a:pPr algn="ctr"/>
                      <a:r>
                        <a:rPr lang="fr-FR" b="1" dirty="0" smtClean="0"/>
                        <a:t>Inaptes</a:t>
                      </a:r>
                      <a:r>
                        <a:rPr lang="fr-FR" b="1" baseline="0" dirty="0" smtClean="0"/>
                        <a:t> partiels </a:t>
                      </a:r>
                      <a:endParaRPr lang="fr-FR" b="1" dirty="0"/>
                    </a:p>
                  </a:txBody>
                  <a:tcPr anchor="ctr"/>
                </a:tc>
                <a:tc>
                  <a:txBody>
                    <a:bodyPr/>
                    <a:lstStyle/>
                    <a:p>
                      <a:pPr algn="ctr"/>
                      <a:r>
                        <a:rPr lang="fr-FR" b="1" dirty="0" smtClean="0"/>
                        <a:t>F</a:t>
                      </a:r>
                      <a:endParaRPr lang="fr-FR" b="1" dirty="0"/>
                    </a:p>
                  </a:txBody>
                  <a:tcPr anchor="ctr"/>
                </a:tc>
                <a:tc>
                  <a:txBody>
                    <a:bodyPr/>
                    <a:lstStyle/>
                    <a:p>
                      <a:pPr algn="ctr"/>
                      <a:r>
                        <a:rPr lang="fr-FR" b="1" smtClean="0">
                          <a:solidFill>
                            <a:schemeClr val="tx1"/>
                          </a:solidFill>
                        </a:rPr>
                        <a:t>4,71 %</a:t>
                      </a:r>
                      <a:endParaRPr lang="fr-FR" b="1" dirty="0">
                        <a:solidFill>
                          <a:schemeClr val="tx1"/>
                        </a:solidFill>
                      </a:endParaRPr>
                    </a:p>
                  </a:txBody>
                  <a:tcPr anchor="ctr"/>
                </a:tc>
                <a:tc>
                  <a:txBody>
                    <a:bodyPr/>
                    <a:lstStyle/>
                    <a:p>
                      <a:pPr algn="ctr"/>
                      <a:r>
                        <a:rPr lang="fr-FR" b="1" smtClean="0">
                          <a:solidFill>
                            <a:schemeClr val="tx1"/>
                          </a:solidFill>
                        </a:rPr>
                        <a:t>4,35 %</a:t>
                      </a:r>
                      <a:endParaRPr lang="fr-FR" b="1" dirty="0">
                        <a:solidFill>
                          <a:schemeClr val="tx1"/>
                        </a:solidFill>
                      </a:endParaRPr>
                    </a:p>
                  </a:txBody>
                  <a:tcPr anchor="ctr"/>
                </a:tc>
                <a:tc>
                  <a:txBody>
                    <a:bodyPr/>
                    <a:lstStyle/>
                    <a:p>
                      <a:pPr algn="ctr"/>
                      <a:r>
                        <a:rPr lang="fr-FR" b="1" dirty="0" smtClean="0">
                          <a:solidFill>
                            <a:schemeClr val="tx1"/>
                          </a:solidFill>
                        </a:rPr>
                        <a:t>6,07 %</a:t>
                      </a:r>
                      <a:endParaRPr lang="fr-FR" b="1" dirty="0">
                        <a:solidFill>
                          <a:schemeClr val="tx1"/>
                        </a:solidFill>
                      </a:endParaRPr>
                    </a:p>
                  </a:txBody>
                  <a:tcPr anchor="ctr"/>
                </a:tc>
                <a:tc>
                  <a:txBody>
                    <a:bodyPr/>
                    <a:lstStyle/>
                    <a:p>
                      <a:pPr algn="ctr"/>
                      <a:r>
                        <a:rPr lang="fr-FR" b="1" dirty="0" smtClean="0">
                          <a:solidFill>
                            <a:schemeClr val="tx1"/>
                          </a:solidFill>
                        </a:rPr>
                        <a:t> 4,69 %</a:t>
                      </a:r>
                      <a:endParaRPr lang="fr-FR" b="1" dirty="0">
                        <a:solidFill>
                          <a:schemeClr val="tx1"/>
                        </a:solidFill>
                      </a:endParaRPr>
                    </a:p>
                  </a:txBody>
                  <a:tcPr anchor="ctr"/>
                </a:tc>
              </a:tr>
              <a:tr h="0">
                <a:tc>
                  <a:txBody>
                    <a:bodyPr/>
                    <a:lstStyle/>
                    <a:p>
                      <a:pPr algn="ctr"/>
                      <a:r>
                        <a:rPr lang="fr-FR" b="1" dirty="0" smtClean="0"/>
                        <a:t>Contrôle adapté</a:t>
                      </a:r>
                      <a:endParaRPr lang="fr-FR" b="1" dirty="0"/>
                    </a:p>
                  </a:txBody>
                  <a:tcPr anchor="ctr"/>
                </a:tc>
                <a:tc>
                  <a:txBody>
                    <a:bodyPr/>
                    <a:lstStyle/>
                    <a:p>
                      <a:pPr algn="ctr"/>
                      <a:r>
                        <a:rPr lang="fr-FR" b="1" dirty="0" smtClean="0"/>
                        <a:t>M</a:t>
                      </a:r>
                      <a:endParaRPr lang="fr-FR" b="1" dirty="0"/>
                    </a:p>
                  </a:txBody>
                  <a:tcPr anchor="ctr"/>
                </a:tc>
                <a:tc>
                  <a:txBody>
                    <a:bodyPr/>
                    <a:lstStyle/>
                    <a:p>
                      <a:pPr algn="ctr"/>
                      <a:r>
                        <a:rPr lang="fr-FR" b="1" smtClean="0">
                          <a:solidFill>
                            <a:schemeClr val="tx1"/>
                          </a:solidFill>
                        </a:rPr>
                        <a:t>0,02 %</a:t>
                      </a:r>
                      <a:endParaRPr lang="fr-FR" b="1" dirty="0">
                        <a:solidFill>
                          <a:schemeClr val="tx1"/>
                        </a:solidFill>
                      </a:endParaRPr>
                    </a:p>
                  </a:txBody>
                  <a:tcPr anchor="ctr"/>
                </a:tc>
                <a:tc>
                  <a:txBody>
                    <a:bodyPr/>
                    <a:lstStyle/>
                    <a:p>
                      <a:pPr algn="ctr"/>
                      <a:r>
                        <a:rPr lang="fr-FR" b="1" smtClean="0">
                          <a:solidFill>
                            <a:schemeClr val="tx1"/>
                          </a:solidFill>
                        </a:rPr>
                        <a:t>0,06 %</a:t>
                      </a:r>
                      <a:endParaRPr lang="fr-FR" b="1" dirty="0">
                        <a:solidFill>
                          <a:schemeClr val="tx1"/>
                        </a:solidFill>
                      </a:endParaRPr>
                    </a:p>
                  </a:txBody>
                  <a:tcPr anchor="ctr"/>
                </a:tc>
                <a:tc>
                  <a:txBody>
                    <a:bodyPr/>
                    <a:lstStyle/>
                    <a:p>
                      <a:pPr algn="ctr"/>
                      <a:r>
                        <a:rPr lang="fr-FR" b="1" dirty="0" smtClean="0">
                          <a:solidFill>
                            <a:schemeClr val="tx1"/>
                          </a:solidFill>
                        </a:rPr>
                        <a:t>0,09 %</a:t>
                      </a:r>
                      <a:endParaRPr lang="fr-FR" b="1" dirty="0">
                        <a:solidFill>
                          <a:schemeClr val="tx1"/>
                        </a:solidFill>
                      </a:endParaRPr>
                    </a:p>
                  </a:txBody>
                  <a:tcPr anchor="ctr"/>
                </a:tc>
                <a:tc>
                  <a:txBody>
                    <a:bodyPr/>
                    <a:lstStyle/>
                    <a:p>
                      <a:pPr algn="ctr"/>
                      <a:r>
                        <a:rPr lang="fr-FR" b="1" dirty="0" smtClean="0">
                          <a:solidFill>
                            <a:schemeClr val="tx1"/>
                          </a:solidFill>
                        </a:rPr>
                        <a:t> 0,02 %</a:t>
                      </a:r>
                      <a:endParaRPr lang="fr-FR" b="1" dirty="0">
                        <a:solidFill>
                          <a:schemeClr val="tx1"/>
                        </a:solidFill>
                      </a:endParaRPr>
                    </a:p>
                  </a:txBody>
                  <a:tcPr anchor="ctr"/>
                </a:tc>
              </a:tr>
              <a:tr h="0">
                <a:tc>
                  <a:txBody>
                    <a:bodyPr/>
                    <a:lstStyle/>
                    <a:p>
                      <a:pPr algn="ctr"/>
                      <a:r>
                        <a:rPr lang="fr-FR" b="1" dirty="0" smtClean="0"/>
                        <a:t>Contrôle adapté</a:t>
                      </a:r>
                      <a:endParaRPr lang="fr-FR" b="1" dirty="0"/>
                    </a:p>
                  </a:txBody>
                  <a:tcPr anchor="ctr"/>
                </a:tc>
                <a:tc>
                  <a:txBody>
                    <a:bodyPr/>
                    <a:lstStyle/>
                    <a:p>
                      <a:pPr algn="ctr"/>
                      <a:r>
                        <a:rPr lang="fr-FR" b="1" dirty="0" smtClean="0"/>
                        <a:t>F</a:t>
                      </a:r>
                      <a:endParaRPr lang="fr-FR" b="1" dirty="0"/>
                    </a:p>
                  </a:txBody>
                  <a:tcPr anchor="ctr"/>
                </a:tc>
                <a:tc>
                  <a:txBody>
                    <a:bodyPr/>
                    <a:lstStyle/>
                    <a:p>
                      <a:pPr algn="ctr"/>
                      <a:r>
                        <a:rPr lang="fr-FR" b="1" smtClean="0">
                          <a:solidFill>
                            <a:schemeClr val="tx1"/>
                          </a:solidFill>
                        </a:rPr>
                        <a:t>0,15 %</a:t>
                      </a:r>
                      <a:endParaRPr lang="fr-FR" b="1" dirty="0">
                        <a:solidFill>
                          <a:schemeClr val="tx1"/>
                        </a:solidFill>
                      </a:endParaRPr>
                    </a:p>
                  </a:txBody>
                  <a:tcPr anchor="ctr"/>
                </a:tc>
                <a:tc>
                  <a:txBody>
                    <a:bodyPr/>
                    <a:lstStyle/>
                    <a:p>
                      <a:pPr algn="ctr"/>
                      <a:r>
                        <a:rPr lang="fr-FR" b="1" smtClean="0">
                          <a:solidFill>
                            <a:schemeClr val="tx1"/>
                          </a:solidFill>
                        </a:rPr>
                        <a:t>0,2 %</a:t>
                      </a:r>
                      <a:endParaRPr lang="fr-FR" b="1" dirty="0">
                        <a:solidFill>
                          <a:schemeClr val="tx1"/>
                        </a:solidFill>
                      </a:endParaRPr>
                    </a:p>
                  </a:txBody>
                  <a:tcPr anchor="ctr"/>
                </a:tc>
                <a:tc>
                  <a:txBody>
                    <a:bodyPr/>
                    <a:lstStyle/>
                    <a:p>
                      <a:pPr algn="ctr"/>
                      <a:r>
                        <a:rPr lang="fr-FR" b="1" dirty="0" smtClean="0">
                          <a:solidFill>
                            <a:schemeClr val="tx1"/>
                          </a:solidFill>
                        </a:rPr>
                        <a:t>0,18 %</a:t>
                      </a:r>
                      <a:endParaRPr lang="fr-FR" b="1" dirty="0">
                        <a:solidFill>
                          <a:schemeClr val="tx1"/>
                        </a:solidFill>
                      </a:endParaRPr>
                    </a:p>
                  </a:txBody>
                  <a:tcPr anchor="ctr"/>
                </a:tc>
                <a:tc>
                  <a:txBody>
                    <a:bodyPr/>
                    <a:lstStyle/>
                    <a:p>
                      <a:pPr algn="ctr"/>
                      <a:r>
                        <a:rPr lang="fr-FR" b="1" dirty="0" smtClean="0">
                          <a:solidFill>
                            <a:schemeClr val="tx1"/>
                          </a:solidFill>
                        </a:rPr>
                        <a:t> 0,03 %</a:t>
                      </a:r>
                      <a:endParaRPr lang="fr-FR" b="1" dirty="0">
                        <a:solidFill>
                          <a:schemeClr val="tx1"/>
                        </a:solidFill>
                      </a:endParaRPr>
                    </a:p>
                  </a:txBody>
                  <a:tcPr anchor="ctr"/>
                </a:tc>
              </a:tr>
              <a:tr h="0">
                <a:tc>
                  <a:txBody>
                    <a:bodyPr/>
                    <a:lstStyle/>
                    <a:p>
                      <a:pPr algn="ctr"/>
                      <a:r>
                        <a:rPr lang="fr-FR" b="1" dirty="0" smtClean="0"/>
                        <a:t>Protocole standard</a:t>
                      </a:r>
                      <a:endParaRPr lang="fr-FR" b="1" dirty="0"/>
                    </a:p>
                  </a:txBody>
                  <a:tcPr anchor="ctr"/>
                </a:tc>
                <a:tc>
                  <a:txBody>
                    <a:bodyPr/>
                    <a:lstStyle/>
                    <a:p>
                      <a:pPr algn="ctr"/>
                      <a:r>
                        <a:rPr lang="fr-FR" b="1" dirty="0" smtClean="0"/>
                        <a:t>M</a:t>
                      </a:r>
                      <a:endParaRPr lang="fr-FR" b="1" dirty="0"/>
                    </a:p>
                  </a:txBody>
                  <a:tcPr anchor="ctr"/>
                </a:tc>
                <a:tc>
                  <a:txBody>
                    <a:bodyPr/>
                    <a:lstStyle/>
                    <a:p>
                      <a:pPr algn="ctr"/>
                      <a:r>
                        <a:rPr lang="fr-FR" b="1" smtClean="0">
                          <a:solidFill>
                            <a:schemeClr val="tx1"/>
                          </a:solidFill>
                        </a:rPr>
                        <a:t>93,80 %</a:t>
                      </a:r>
                      <a:endParaRPr lang="fr-FR" b="1" dirty="0">
                        <a:solidFill>
                          <a:schemeClr val="tx1"/>
                        </a:solidFill>
                      </a:endParaRPr>
                    </a:p>
                  </a:txBody>
                  <a:tcPr anchor="ctr"/>
                </a:tc>
                <a:tc>
                  <a:txBody>
                    <a:bodyPr/>
                    <a:lstStyle/>
                    <a:p>
                      <a:pPr algn="ctr"/>
                      <a:r>
                        <a:rPr lang="fr-FR" b="1" smtClean="0">
                          <a:solidFill>
                            <a:schemeClr val="tx1"/>
                          </a:solidFill>
                        </a:rPr>
                        <a:t>94,67 %</a:t>
                      </a:r>
                      <a:endParaRPr lang="fr-FR" b="1" dirty="0">
                        <a:solidFill>
                          <a:schemeClr val="tx1"/>
                        </a:solidFill>
                      </a:endParaRPr>
                    </a:p>
                  </a:txBody>
                  <a:tcPr anchor="ctr"/>
                </a:tc>
                <a:tc>
                  <a:txBody>
                    <a:bodyPr/>
                    <a:lstStyle/>
                    <a:p>
                      <a:pPr algn="ctr"/>
                      <a:r>
                        <a:rPr lang="fr-FR" b="1" dirty="0" smtClean="0">
                          <a:solidFill>
                            <a:schemeClr val="tx1"/>
                          </a:solidFill>
                        </a:rPr>
                        <a:t>93,76 %</a:t>
                      </a:r>
                      <a:endParaRPr lang="fr-FR" b="1" dirty="0">
                        <a:solidFill>
                          <a:schemeClr val="tx1"/>
                        </a:solidFill>
                      </a:endParaRPr>
                    </a:p>
                  </a:txBody>
                  <a:tcPr anchor="ctr"/>
                </a:tc>
                <a:tc>
                  <a:txBody>
                    <a:bodyPr/>
                    <a:lstStyle/>
                    <a:p>
                      <a:pPr algn="ctr"/>
                      <a:r>
                        <a:rPr lang="fr-FR" b="1" dirty="0" smtClean="0">
                          <a:solidFill>
                            <a:schemeClr val="tx1"/>
                          </a:solidFill>
                        </a:rPr>
                        <a:t> 90,26 %</a:t>
                      </a:r>
                      <a:endParaRPr lang="fr-FR" b="1" dirty="0">
                        <a:solidFill>
                          <a:schemeClr val="tx1"/>
                        </a:solidFill>
                      </a:endParaRPr>
                    </a:p>
                  </a:txBody>
                  <a:tcPr anchor="ctr"/>
                </a:tc>
              </a:tr>
              <a:tr h="0">
                <a:tc>
                  <a:txBody>
                    <a:bodyPr/>
                    <a:lstStyle/>
                    <a:p>
                      <a:pPr algn="ctr"/>
                      <a:r>
                        <a:rPr lang="fr-FR" b="1" dirty="0" smtClean="0"/>
                        <a:t>Protocole standard</a:t>
                      </a:r>
                      <a:endParaRPr lang="fr-FR" b="1" dirty="0"/>
                    </a:p>
                  </a:txBody>
                  <a:tcPr anchor="ctr"/>
                </a:tc>
                <a:tc>
                  <a:txBody>
                    <a:bodyPr/>
                    <a:lstStyle/>
                    <a:p>
                      <a:pPr algn="ctr"/>
                      <a:r>
                        <a:rPr lang="fr-FR" b="1" dirty="0" smtClean="0"/>
                        <a:t>F</a:t>
                      </a:r>
                      <a:endParaRPr lang="fr-FR" b="1" dirty="0"/>
                    </a:p>
                  </a:txBody>
                  <a:tcPr anchor="ctr"/>
                </a:tc>
                <a:tc>
                  <a:txBody>
                    <a:bodyPr/>
                    <a:lstStyle/>
                    <a:p>
                      <a:pPr algn="ctr"/>
                      <a:r>
                        <a:rPr lang="fr-FR" b="1" smtClean="0">
                          <a:solidFill>
                            <a:schemeClr val="tx1"/>
                          </a:solidFill>
                        </a:rPr>
                        <a:t>85,13 %</a:t>
                      </a:r>
                      <a:endParaRPr lang="fr-FR" b="1" dirty="0">
                        <a:solidFill>
                          <a:schemeClr val="tx1"/>
                        </a:solidFill>
                      </a:endParaRPr>
                    </a:p>
                  </a:txBody>
                  <a:tcPr anchor="ctr"/>
                </a:tc>
                <a:tc>
                  <a:txBody>
                    <a:bodyPr/>
                    <a:lstStyle/>
                    <a:p>
                      <a:pPr algn="ctr"/>
                      <a:r>
                        <a:rPr lang="fr-FR" b="1" smtClean="0">
                          <a:solidFill>
                            <a:schemeClr val="tx1"/>
                          </a:solidFill>
                        </a:rPr>
                        <a:t>86,92 %</a:t>
                      </a:r>
                      <a:endParaRPr lang="fr-FR" b="1" dirty="0">
                        <a:solidFill>
                          <a:schemeClr val="tx1"/>
                        </a:solidFill>
                      </a:endParaRPr>
                    </a:p>
                  </a:txBody>
                  <a:tcPr anchor="ctr"/>
                </a:tc>
                <a:tc>
                  <a:txBody>
                    <a:bodyPr/>
                    <a:lstStyle/>
                    <a:p>
                      <a:pPr algn="ctr"/>
                      <a:r>
                        <a:rPr lang="fr-FR" b="1" dirty="0" smtClean="0">
                          <a:solidFill>
                            <a:schemeClr val="tx1"/>
                          </a:solidFill>
                        </a:rPr>
                        <a:t>85,86 %</a:t>
                      </a:r>
                      <a:endParaRPr lang="fr-FR" b="1" dirty="0">
                        <a:solidFill>
                          <a:schemeClr val="tx1"/>
                        </a:solidFill>
                      </a:endParaRPr>
                    </a:p>
                  </a:txBody>
                  <a:tcPr anchor="ctr"/>
                </a:tc>
                <a:tc>
                  <a:txBody>
                    <a:bodyPr/>
                    <a:lstStyle/>
                    <a:p>
                      <a:pPr algn="ctr"/>
                      <a:r>
                        <a:rPr lang="fr-FR" b="1" dirty="0" smtClean="0">
                          <a:solidFill>
                            <a:schemeClr val="tx1"/>
                          </a:solidFill>
                        </a:rPr>
                        <a:t>95,92 %</a:t>
                      </a:r>
                      <a:endParaRPr lang="fr-FR" b="1" dirty="0">
                        <a:solidFill>
                          <a:schemeClr val="tx1"/>
                        </a:solidFill>
                      </a:endParaRPr>
                    </a:p>
                  </a:txBody>
                  <a:tcPr anchor="ctr"/>
                </a:tc>
              </a:tr>
            </a:tbl>
          </a:graphicData>
        </a:graphic>
      </p:graphicFrame>
      <p:sp>
        <p:nvSpPr>
          <p:cNvPr id="7" name="Rectangle 6"/>
          <p:cNvSpPr/>
          <p:nvPr/>
        </p:nvSpPr>
        <p:spPr>
          <a:xfrm>
            <a:off x="0" y="115675"/>
            <a:ext cx="9144000" cy="1077218"/>
          </a:xfrm>
          <a:prstGeom prst="rect">
            <a:avLst/>
          </a:prstGeom>
        </p:spPr>
        <p:txBody>
          <a:bodyPr wrap="square">
            <a:spAutoFit/>
          </a:bodyPr>
          <a:lstStyle/>
          <a:p>
            <a:pPr marL="0" lvl="4" indent="0" algn="ctr">
              <a:buNone/>
            </a:pPr>
            <a:r>
              <a:rPr lang="fr-FR" sz="3200" b="1" dirty="0" smtClean="0">
                <a:solidFill>
                  <a:srgbClr val="FFFF00"/>
                </a:solidFill>
                <a:effectLst>
                  <a:outerShdw blurRad="38100" dist="38100" dir="2700000" algn="tl">
                    <a:srgbClr val="000000">
                      <a:alpha val="43137"/>
                    </a:srgbClr>
                  </a:outerShdw>
                </a:effectLst>
                <a:latin typeface="Arial Black" pitchFamily="34" charset="0"/>
                <a:ea typeface="+mj-ea"/>
                <a:cs typeface="+mj-cs"/>
                <a:sym typeface="Wingdings"/>
              </a:rPr>
              <a:t>Une baisse sensible de</a:t>
            </a:r>
          </a:p>
          <a:p>
            <a:pPr marL="0" lvl="4" indent="0" algn="ctr">
              <a:buNone/>
            </a:pPr>
            <a:r>
              <a:rPr lang="fr-FR" sz="3200" b="1" dirty="0" smtClean="0">
                <a:solidFill>
                  <a:srgbClr val="FFFF00"/>
                </a:solidFill>
                <a:effectLst>
                  <a:outerShdw blurRad="38100" dist="38100" dir="2700000" algn="tl">
                    <a:srgbClr val="000000">
                      <a:alpha val="43137"/>
                    </a:srgbClr>
                  </a:outerShdw>
                </a:effectLst>
                <a:latin typeface="Arial Black" pitchFamily="34" charset="0"/>
                <a:ea typeface="+mj-ea"/>
                <a:cs typeface="+mj-cs"/>
                <a:sym typeface="Wingdings"/>
              </a:rPr>
              <a:t>l’évolution des inaptitudes au </a:t>
            </a:r>
            <a:r>
              <a:rPr lang="fr-FR" sz="3200" b="1" u="sng" dirty="0" smtClean="0">
                <a:solidFill>
                  <a:srgbClr val="FFFF00"/>
                </a:solidFill>
                <a:effectLst>
                  <a:outerShdw blurRad="38100" dist="38100" dir="2700000" algn="tl">
                    <a:srgbClr val="000000">
                      <a:alpha val="43137"/>
                    </a:srgbClr>
                  </a:outerShdw>
                </a:effectLst>
                <a:latin typeface="Arial Black" pitchFamily="34" charset="0"/>
                <a:ea typeface="+mj-ea"/>
                <a:cs typeface="+mj-cs"/>
                <a:sym typeface="Wingdings"/>
              </a:rPr>
              <a:t>Bac Pro :</a:t>
            </a:r>
            <a:endParaRPr lang="fr-FR" sz="3200" b="1" u="sng" dirty="0">
              <a:solidFill>
                <a:srgbClr val="FFFF00"/>
              </a:solidFill>
              <a:effectLst>
                <a:outerShdw blurRad="38100" dist="38100" dir="2700000" algn="tl">
                  <a:srgbClr val="000000">
                    <a:alpha val="43137"/>
                  </a:srgbClr>
                </a:outerShdw>
              </a:effectLst>
              <a:latin typeface="Arial Black" pitchFamily="34" charset="0"/>
              <a:ea typeface="+mj-ea"/>
              <a:cs typeface="+mj-cs"/>
            </a:endParaRPr>
          </a:p>
        </p:txBody>
      </p:sp>
      <p:sp>
        <p:nvSpPr>
          <p:cNvPr id="4" name="Rectangle 3"/>
          <p:cNvSpPr/>
          <p:nvPr/>
        </p:nvSpPr>
        <p:spPr>
          <a:xfrm>
            <a:off x="74123" y="4949540"/>
            <a:ext cx="9044430" cy="1446550"/>
          </a:xfrm>
          <a:prstGeom prst="rect">
            <a:avLst/>
          </a:prstGeom>
        </p:spPr>
        <p:txBody>
          <a:bodyPr wrap="square">
            <a:spAutoFit/>
          </a:bodyPr>
          <a:lstStyle/>
          <a:p>
            <a:r>
              <a:rPr lang="fr-FR" sz="2400" b="1" u="sng" dirty="0" smtClean="0">
                <a:solidFill>
                  <a:schemeClr val="bg1"/>
                </a:solidFill>
                <a:effectLst>
                  <a:outerShdw blurRad="38100" dist="38100" dir="2700000" algn="tl">
                    <a:srgbClr val="000000">
                      <a:alpha val="43137"/>
                    </a:srgbClr>
                  </a:outerShdw>
                </a:effectLst>
                <a:latin typeface="Arial Black" pitchFamily="34" charset="0"/>
                <a:sym typeface="Wingdings"/>
              </a:rPr>
              <a:t>Constats </a:t>
            </a:r>
            <a:r>
              <a:rPr lang="fr-FR" sz="2400" b="1" u="sng" dirty="0">
                <a:solidFill>
                  <a:schemeClr val="bg1"/>
                </a:solidFill>
                <a:effectLst>
                  <a:outerShdw blurRad="38100" dist="38100" dir="2700000" algn="tl">
                    <a:srgbClr val="000000">
                      <a:alpha val="43137"/>
                    </a:srgbClr>
                  </a:outerShdw>
                </a:effectLst>
                <a:latin typeface="Arial Black" pitchFamily="34" charset="0"/>
                <a:sym typeface="Wingdings"/>
              </a:rPr>
              <a:t>: </a:t>
            </a:r>
            <a:endParaRPr lang="fr-FR" sz="2400" b="1" u="sng" dirty="0" smtClean="0">
              <a:solidFill>
                <a:schemeClr val="bg1"/>
              </a:solidFill>
              <a:effectLst>
                <a:outerShdw blurRad="38100" dist="38100" dir="2700000" algn="tl">
                  <a:srgbClr val="000000">
                    <a:alpha val="43137"/>
                  </a:srgbClr>
                </a:outerShdw>
              </a:effectLst>
              <a:latin typeface="Arial Black" pitchFamily="34" charset="0"/>
              <a:sym typeface="Wingdings"/>
            </a:endParaRPr>
          </a:p>
          <a:p>
            <a:endParaRPr lang="fr-FR" sz="2400" b="1" u="sng" dirty="0" smtClean="0">
              <a:solidFill>
                <a:schemeClr val="bg1"/>
              </a:solidFill>
              <a:effectLst>
                <a:outerShdw blurRad="38100" dist="38100" dir="2700000" algn="tl">
                  <a:srgbClr val="000000">
                    <a:alpha val="43137"/>
                  </a:srgbClr>
                </a:outerShdw>
              </a:effectLst>
              <a:latin typeface="Arial Black" pitchFamily="34" charset="0"/>
              <a:sym typeface="Wingdings"/>
            </a:endParaRPr>
          </a:p>
          <a:p>
            <a:r>
              <a:rPr lang="fr-FR" sz="2000" b="1" dirty="0" smtClean="0">
                <a:solidFill>
                  <a:srgbClr val="36FF33"/>
                </a:solidFill>
                <a:effectLst>
                  <a:outerShdw blurRad="38100" dist="38100" dir="2700000" algn="tl">
                    <a:srgbClr val="000000">
                      <a:alpha val="43137"/>
                    </a:srgbClr>
                  </a:outerShdw>
                </a:effectLst>
                <a:latin typeface="Arial Black" pitchFamily="34" charset="0"/>
                <a:sym typeface="Wingdings"/>
              </a:rPr>
              <a:t>2 Points positifs </a:t>
            </a:r>
            <a:r>
              <a:rPr lang="fr-FR" sz="2000" b="1" dirty="0">
                <a:solidFill>
                  <a:srgbClr val="36FF33"/>
                </a:solidFill>
                <a:effectLst>
                  <a:outerShdw blurRad="38100" dist="38100" dir="2700000" algn="tl">
                    <a:srgbClr val="000000">
                      <a:alpha val="43137"/>
                    </a:srgbClr>
                  </a:outerShdw>
                </a:effectLst>
                <a:latin typeface="Arial Black" pitchFamily="34" charset="0"/>
                <a:sym typeface="Wingdings"/>
              </a:rPr>
              <a:t>: </a:t>
            </a:r>
            <a:r>
              <a:rPr lang="fr-FR" sz="1600" b="1" dirty="0">
                <a:solidFill>
                  <a:srgbClr val="36FF33"/>
                </a:solidFill>
                <a:effectLst>
                  <a:outerShdw blurRad="38100" dist="38100" dir="2700000" algn="tl">
                    <a:srgbClr val="000000">
                      <a:alpha val="43137"/>
                    </a:srgbClr>
                  </a:outerShdw>
                </a:effectLst>
                <a:latin typeface="Arial Black" pitchFamily="34" charset="0"/>
                <a:sym typeface="Wingdings"/>
              </a:rPr>
              <a:t>Des inaptes </a:t>
            </a:r>
            <a:r>
              <a:rPr lang="fr-FR" sz="1600" b="1" dirty="0" smtClean="0">
                <a:solidFill>
                  <a:srgbClr val="36FF33"/>
                </a:solidFill>
                <a:effectLst>
                  <a:outerShdw blurRad="38100" dist="38100" dir="2700000" algn="tl">
                    <a:srgbClr val="000000">
                      <a:alpha val="43137"/>
                    </a:srgbClr>
                  </a:outerShdw>
                </a:effectLst>
                <a:latin typeface="Arial Black" pitchFamily="34" charset="0"/>
                <a:sym typeface="Wingdings"/>
              </a:rPr>
              <a:t>qui baissent notamment </a:t>
            </a:r>
            <a:r>
              <a:rPr lang="fr-FR" sz="1600" b="1" dirty="0">
                <a:solidFill>
                  <a:srgbClr val="36FF33"/>
                </a:solidFill>
                <a:effectLst>
                  <a:outerShdw blurRad="38100" dist="38100" dir="2700000" algn="tl">
                    <a:srgbClr val="000000">
                      <a:alpha val="43137"/>
                    </a:srgbClr>
                  </a:outerShdw>
                </a:effectLst>
                <a:latin typeface="Arial Black" pitchFamily="34" charset="0"/>
                <a:sym typeface="Wingdings"/>
              </a:rPr>
              <a:t>chez les filles</a:t>
            </a:r>
          </a:p>
          <a:p>
            <a:pPr algn="just"/>
            <a:r>
              <a:rPr lang="fr-FR" sz="2000" b="1" dirty="0" smtClean="0">
                <a:solidFill>
                  <a:srgbClr val="FFFF00"/>
                </a:solidFill>
                <a:effectLst>
                  <a:outerShdw blurRad="38100" dist="38100" dir="2700000" algn="tl">
                    <a:srgbClr val="000000">
                      <a:alpha val="43137"/>
                    </a:srgbClr>
                  </a:outerShdw>
                </a:effectLst>
                <a:latin typeface="Arial Black" pitchFamily="34" charset="0"/>
                <a:sym typeface="Wingdings"/>
              </a:rPr>
              <a:t>Des </a:t>
            </a:r>
            <a:r>
              <a:rPr lang="fr-FR" sz="2000" b="1" dirty="0">
                <a:solidFill>
                  <a:srgbClr val="FFFF00"/>
                </a:solidFill>
                <a:effectLst>
                  <a:outerShdw blurRad="38100" dist="38100" dir="2700000" algn="tl">
                    <a:srgbClr val="000000">
                      <a:alpha val="43137"/>
                    </a:srgbClr>
                  </a:outerShdw>
                </a:effectLst>
                <a:latin typeface="Arial Black" pitchFamily="34" charset="0"/>
                <a:sym typeface="Wingdings"/>
              </a:rPr>
              <a:t>contrôles adaptés qui sont sous exploités. </a:t>
            </a:r>
            <a:endParaRPr lang="fr-FR" sz="2400" b="1" dirty="0">
              <a:solidFill>
                <a:srgbClr val="FFFF00"/>
              </a:solidFill>
              <a:effectLst>
                <a:outerShdw blurRad="38100" dist="38100" dir="2700000" algn="tl">
                  <a:srgbClr val="000000">
                    <a:alpha val="43137"/>
                  </a:srgbClr>
                </a:outerShdw>
              </a:effectLst>
              <a:latin typeface="Arial Black" pitchFamily="34" charset="0"/>
              <a:sym typeface="Wingdings"/>
            </a:endParaRPr>
          </a:p>
        </p:txBody>
      </p:sp>
      <p:sp>
        <p:nvSpPr>
          <p:cNvPr id="11" name="Flèche vers la droite 10"/>
          <p:cNvSpPr/>
          <p:nvPr/>
        </p:nvSpPr>
        <p:spPr>
          <a:xfrm>
            <a:off x="7701697" y="3744591"/>
            <a:ext cx="373530" cy="254000"/>
          </a:xfrm>
          <a:prstGeom prst="rightArrow">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8" name="Flèche vers la droite 17"/>
          <p:cNvSpPr/>
          <p:nvPr/>
        </p:nvSpPr>
        <p:spPr>
          <a:xfrm rot="1141372">
            <a:off x="7670500" y="2256116"/>
            <a:ext cx="373530" cy="254000"/>
          </a:xfrm>
          <a:prstGeom prst="right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 name="Flèche vers la droite 7"/>
          <p:cNvSpPr/>
          <p:nvPr/>
        </p:nvSpPr>
        <p:spPr>
          <a:xfrm rot="1141372">
            <a:off x="7732894" y="3043542"/>
            <a:ext cx="373530" cy="254000"/>
          </a:xfrm>
          <a:prstGeom prst="right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426551647"/>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4" grpId="0"/>
      <p:bldP spid="11" grpId="0" animBg="1"/>
      <p:bldP spid="18" grpId="0"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353" y="69112"/>
            <a:ext cx="8861425" cy="1143000"/>
          </a:xfrm>
        </p:spPr>
        <p:txBody>
          <a:bodyPr>
            <a:normAutofit fontScale="90000"/>
          </a:bodyPr>
          <a:lstStyle/>
          <a:p>
            <a:r>
              <a:rPr lang="fr-FR" dirty="0" smtClean="0">
                <a:solidFill>
                  <a:srgbClr val="FFFFFF"/>
                </a:solidFill>
              </a:rPr>
              <a:t>Moyennes et effectifs par départements au </a:t>
            </a:r>
            <a:r>
              <a:rPr lang="fr-FR" u="sng" dirty="0" smtClean="0">
                <a:solidFill>
                  <a:srgbClr val="FFFF00"/>
                </a:solidFill>
              </a:rPr>
              <a:t>CAP BEP:</a:t>
            </a:r>
            <a:endParaRPr lang="fr-FR" u="sng" dirty="0">
              <a:solidFill>
                <a:srgbClr val="FFFF00"/>
              </a:solidFill>
            </a:endParaRPr>
          </a:p>
        </p:txBody>
      </p:sp>
      <p:graphicFrame>
        <p:nvGraphicFramePr>
          <p:cNvPr id="4" name="Graphique 3"/>
          <p:cNvGraphicFramePr>
            <a:graphicFrameLocks/>
          </p:cNvGraphicFramePr>
          <p:nvPr>
            <p:extLst>
              <p:ext uri="{D42A27DB-BD31-4B8C-83A1-F6EECF244321}">
                <p14:modId xmlns:p14="http://schemas.microsoft.com/office/powerpoint/2010/main" val="2238649338"/>
              </p:ext>
            </p:extLst>
          </p:nvPr>
        </p:nvGraphicFramePr>
        <p:xfrm>
          <a:off x="0" y="1346200"/>
          <a:ext cx="9144000" cy="5511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20770659"/>
      </p:ext>
    </p:extLst>
  </p:cSld>
  <p:clrMapOvr>
    <a:masterClrMapping/>
  </p:clrMapOvr>
  <p:transition spd="med">
    <p:split orient="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353" y="69112"/>
            <a:ext cx="8861425" cy="1143000"/>
          </a:xfrm>
        </p:spPr>
        <p:txBody>
          <a:bodyPr>
            <a:normAutofit fontScale="90000"/>
          </a:bodyPr>
          <a:lstStyle/>
          <a:p>
            <a:r>
              <a:rPr lang="fr-FR" dirty="0" smtClean="0">
                <a:solidFill>
                  <a:srgbClr val="FFFFFF"/>
                </a:solidFill>
              </a:rPr>
              <a:t>Moyennes et effectifs par départements au </a:t>
            </a:r>
            <a:r>
              <a:rPr lang="fr-FR" u="sng" dirty="0" smtClean="0">
                <a:solidFill>
                  <a:srgbClr val="FFFF00"/>
                </a:solidFill>
              </a:rPr>
              <a:t>Bac Pro :</a:t>
            </a:r>
            <a:endParaRPr lang="fr-FR" u="sng" dirty="0">
              <a:solidFill>
                <a:srgbClr val="FFFF00"/>
              </a:solidFill>
            </a:endParaRPr>
          </a:p>
        </p:txBody>
      </p:sp>
      <p:graphicFrame>
        <p:nvGraphicFramePr>
          <p:cNvPr id="4" name="Graphique 3"/>
          <p:cNvGraphicFramePr>
            <a:graphicFrameLocks/>
          </p:cNvGraphicFramePr>
          <p:nvPr>
            <p:extLst>
              <p:ext uri="{D42A27DB-BD31-4B8C-83A1-F6EECF244321}">
                <p14:modId xmlns:p14="http://schemas.microsoft.com/office/powerpoint/2010/main" val="1064633704"/>
              </p:ext>
            </p:extLst>
          </p:nvPr>
        </p:nvGraphicFramePr>
        <p:xfrm>
          <a:off x="0" y="1731264"/>
          <a:ext cx="9144000" cy="512673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62870333"/>
      </p:ext>
    </p:extLst>
  </p:cSld>
  <p:clrMapOvr>
    <a:masterClrMapping/>
  </p:clrMapOvr>
  <p:transition spd="med">
    <p:split orient="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353" y="69112"/>
            <a:ext cx="8861425" cy="1143000"/>
          </a:xfrm>
        </p:spPr>
        <p:txBody>
          <a:bodyPr>
            <a:normAutofit fontScale="90000"/>
          </a:bodyPr>
          <a:lstStyle/>
          <a:p>
            <a:r>
              <a:rPr lang="fr-FR" dirty="0" smtClean="0">
                <a:solidFill>
                  <a:srgbClr val="FFFFFF"/>
                </a:solidFill>
              </a:rPr>
              <a:t>Écarts des moyennes entre les EPLE  </a:t>
            </a:r>
            <a:r>
              <a:rPr lang="fr-FR" dirty="0" smtClean="0">
                <a:solidFill>
                  <a:srgbClr val="FFFF00"/>
                </a:solidFill>
              </a:rPr>
              <a:t>CAP BEP</a:t>
            </a:r>
            <a:r>
              <a:rPr lang="fr-FR" u="sng" dirty="0" smtClean="0">
                <a:solidFill>
                  <a:srgbClr val="FFFF00"/>
                </a:solidFill>
              </a:rPr>
              <a:t> : 45</a:t>
            </a:r>
            <a:endParaRPr lang="fr-FR" u="sng" dirty="0">
              <a:solidFill>
                <a:srgbClr val="FFFF00"/>
              </a:solidFill>
            </a:endParaRPr>
          </a:p>
        </p:txBody>
      </p:sp>
      <p:graphicFrame>
        <p:nvGraphicFramePr>
          <p:cNvPr id="6" name="Graphique 5"/>
          <p:cNvGraphicFramePr>
            <a:graphicFrameLocks/>
          </p:cNvGraphicFramePr>
          <p:nvPr>
            <p:extLst>
              <p:ext uri="{D42A27DB-BD31-4B8C-83A1-F6EECF244321}">
                <p14:modId xmlns:p14="http://schemas.microsoft.com/office/powerpoint/2010/main" val="3671557064"/>
              </p:ext>
            </p:extLst>
          </p:nvPr>
        </p:nvGraphicFramePr>
        <p:xfrm>
          <a:off x="0" y="1584960"/>
          <a:ext cx="9144000" cy="5273040"/>
        </p:xfrm>
        <a:graphic>
          <a:graphicData uri="http://schemas.openxmlformats.org/drawingml/2006/chart">
            <c:chart xmlns:c="http://schemas.openxmlformats.org/drawingml/2006/chart" xmlns:r="http://schemas.openxmlformats.org/officeDocument/2006/relationships" r:id="rId3"/>
          </a:graphicData>
        </a:graphic>
      </p:graphicFrame>
      <p:sp>
        <p:nvSpPr>
          <p:cNvPr id="4" name="Bouton d'action : Informations 3">
            <a:hlinkClick r:id="rId4" action="ppaction://hlinksldjump" highlightClick="1"/>
          </p:cNvPr>
          <p:cNvSpPr/>
          <p:nvPr/>
        </p:nvSpPr>
        <p:spPr>
          <a:xfrm>
            <a:off x="7980815" y="1445230"/>
            <a:ext cx="744439" cy="580282"/>
          </a:xfrm>
          <a:prstGeom prst="actionButtonInformati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22336860"/>
      </p:ext>
    </p:extLst>
  </p:cSld>
  <p:clrMapOvr>
    <a:masterClrMapping/>
  </p:clrMapOvr>
  <p:transition spd="med">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5" name="Rectangle 1"/>
          <p:cNvSpPr>
            <a:spLocks noGrp="1"/>
          </p:cNvSpPr>
          <p:nvPr>
            <p:ph type="body" idx="1"/>
          </p:nvPr>
        </p:nvSpPr>
        <p:spPr bwMode="auto">
          <a:xfrm>
            <a:off x="0" y="1790409"/>
            <a:ext cx="9143999" cy="485683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square" lIns="50800" tIns="50800" rIns="50800" bIns="50800" numCol="1" anchor="t" anchorCtr="0" compatLnSpc="1">
            <a:prstTxWarp prst="textNoShape">
              <a:avLst/>
            </a:prstTxWarp>
            <a:normAutofit fontScale="92500" lnSpcReduction="20000"/>
          </a:bodyPr>
          <a:lstStyle/>
          <a:p>
            <a:pPr marL="0" lvl="4" indent="0">
              <a:buNone/>
            </a:pPr>
            <a:r>
              <a:rPr lang="fr-FR" sz="2400" dirty="0">
                <a:solidFill>
                  <a:srgbClr val="00FF00"/>
                </a:solidFill>
                <a:sym typeface="Wingdings"/>
              </a:rPr>
              <a:t>Rappel des circulaires rectorales du 26 septembre 2014 et du 2 février 2015.</a:t>
            </a:r>
          </a:p>
          <a:p>
            <a:pPr marL="0" lvl="4" indent="0" algn="just">
              <a:buNone/>
            </a:pPr>
            <a:r>
              <a:rPr lang="fr-FR" sz="2400" b="1" dirty="0">
                <a:solidFill>
                  <a:srgbClr val="00FF00"/>
                </a:solidFill>
                <a:sym typeface="Wingdings"/>
              </a:rPr>
              <a:t>Composition des dossiers des établissements lors des </a:t>
            </a:r>
            <a:r>
              <a:rPr lang="fr-FR" sz="2400" b="1" dirty="0" smtClean="0">
                <a:solidFill>
                  <a:srgbClr val="00FF00"/>
                </a:solidFill>
                <a:sym typeface="Wingdings"/>
              </a:rPr>
              <a:t>sous-commissions </a:t>
            </a:r>
            <a:r>
              <a:rPr lang="fr-FR" sz="2400" b="1" dirty="0">
                <a:solidFill>
                  <a:srgbClr val="00FF00"/>
                </a:solidFill>
                <a:sym typeface="Wingdings"/>
              </a:rPr>
              <a:t>: *</a:t>
            </a:r>
            <a:endParaRPr lang="fr-FR" sz="2300" b="1" u="sng" dirty="0" smtClean="0">
              <a:solidFill>
                <a:srgbClr val="00FF00"/>
              </a:solidFill>
            </a:endParaRPr>
          </a:p>
          <a:p>
            <a:pPr marL="401638" lvl="4" indent="-331788" algn="ctr">
              <a:spcBef>
                <a:spcPts val="600"/>
              </a:spcBef>
              <a:buFont typeface="ArialMT" charset="0"/>
              <a:buNone/>
            </a:pPr>
            <a:endParaRPr lang="fr-FR" sz="2300" b="1" u="sng" dirty="0" smtClean="0">
              <a:solidFill>
                <a:srgbClr val="FFFF00"/>
              </a:solidFill>
            </a:endParaRPr>
          </a:p>
          <a:p>
            <a:pPr marL="401638" lvl="4" indent="-331788" algn="ctr">
              <a:spcBef>
                <a:spcPts val="600"/>
              </a:spcBef>
              <a:buFont typeface="ArialMT" charset="0"/>
              <a:buNone/>
            </a:pPr>
            <a:r>
              <a:rPr lang="fr-FR" sz="2300" b="1" u="sng" dirty="0" smtClean="0">
                <a:solidFill>
                  <a:srgbClr val="FFFF00"/>
                </a:solidFill>
              </a:rPr>
              <a:t>MODALITÉS </a:t>
            </a:r>
            <a:r>
              <a:rPr lang="fr-FR" sz="2300" b="1" u="sng" dirty="0">
                <a:solidFill>
                  <a:srgbClr val="FFFF00"/>
                </a:solidFill>
              </a:rPr>
              <a:t>POUR </a:t>
            </a:r>
            <a:r>
              <a:rPr lang="fr-FR" sz="2300" b="1" u="sng" dirty="0" smtClean="0">
                <a:solidFill>
                  <a:srgbClr val="FFFF00"/>
                </a:solidFill>
              </a:rPr>
              <a:t>L'ÉVALUATION </a:t>
            </a:r>
            <a:r>
              <a:rPr lang="fr-FR" sz="2300" b="1" u="sng" dirty="0">
                <a:solidFill>
                  <a:srgbClr val="FFFF00"/>
                </a:solidFill>
              </a:rPr>
              <a:t>DU CAP et du BEP </a:t>
            </a:r>
            <a:r>
              <a:rPr lang="fr-FR" sz="2300" b="1" u="sng" dirty="0" smtClean="0">
                <a:solidFill>
                  <a:srgbClr val="FFFF00"/>
                </a:solidFill>
              </a:rPr>
              <a:t> en CCF: </a:t>
            </a:r>
            <a:endParaRPr lang="fr-FR" sz="1900" b="1" u="sng" dirty="0">
              <a:solidFill>
                <a:srgbClr val="FFFF00"/>
              </a:solidFill>
            </a:endParaRPr>
          </a:p>
          <a:p>
            <a:pPr marL="268288" lvl="4" indent="-198438" algn="just">
              <a:spcBef>
                <a:spcPts val="500"/>
              </a:spcBef>
              <a:buClr>
                <a:srgbClr val="FFFFFF"/>
              </a:buClr>
              <a:buFontTx/>
              <a:buChar char="-"/>
            </a:pPr>
            <a:r>
              <a:rPr lang="fr-FR" sz="1900" b="1" dirty="0">
                <a:solidFill>
                  <a:srgbClr val="FFFFFF"/>
                </a:solidFill>
              </a:rPr>
              <a:t>3 épreuves de 3 CP différentes </a:t>
            </a:r>
          </a:p>
          <a:p>
            <a:pPr marL="268288" lvl="4" indent="-198438" algn="just">
              <a:spcBef>
                <a:spcPts val="500"/>
              </a:spcBef>
              <a:buClr>
                <a:srgbClr val="FFFFFF"/>
              </a:buClr>
              <a:buFontTx/>
              <a:buChar char="-"/>
            </a:pPr>
            <a:r>
              <a:rPr lang="fr-FR" sz="1900" b="1" dirty="0">
                <a:solidFill>
                  <a:srgbClr val="FFFFFF"/>
                </a:solidFill>
              </a:rPr>
              <a:t>L'élève choisit son ensemble </a:t>
            </a:r>
            <a:r>
              <a:rPr lang="fr-FR" sz="1900" b="1" dirty="0" smtClean="0">
                <a:solidFill>
                  <a:srgbClr val="FFFFFF"/>
                </a:solidFill>
              </a:rPr>
              <a:t>certificatif, l'évaluateur </a:t>
            </a:r>
            <a:r>
              <a:rPr lang="fr-FR" sz="1900" b="1" dirty="0">
                <a:solidFill>
                  <a:srgbClr val="FFFFFF"/>
                </a:solidFill>
              </a:rPr>
              <a:t>est l'enseignant du groupe classe. </a:t>
            </a:r>
          </a:p>
          <a:p>
            <a:pPr marL="268288" lvl="4" indent="-198438" algn="just">
              <a:spcBef>
                <a:spcPts val="500"/>
              </a:spcBef>
              <a:buClr>
                <a:srgbClr val="FFFFFF"/>
              </a:buClr>
              <a:buFontTx/>
              <a:buChar char="-"/>
            </a:pPr>
            <a:r>
              <a:rPr lang="fr-FR" sz="1900" b="1" dirty="0">
                <a:solidFill>
                  <a:srgbClr val="FFFFFF"/>
                </a:solidFill>
              </a:rPr>
              <a:t>1 épreuve au moins est proposée en classe de 2de, </a:t>
            </a:r>
            <a:r>
              <a:rPr lang="fr-FR" sz="1900" b="1" dirty="0" smtClean="0">
                <a:solidFill>
                  <a:srgbClr val="FFFFFF"/>
                </a:solidFill>
              </a:rPr>
              <a:t>maximum 2</a:t>
            </a:r>
            <a:r>
              <a:rPr lang="fr-FR" sz="1900" b="1" dirty="0">
                <a:solidFill>
                  <a:srgbClr val="FFFFFF"/>
                </a:solidFill>
              </a:rPr>
              <a:t>.</a:t>
            </a:r>
          </a:p>
          <a:p>
            <a:pPr marL="268288" lvl="4" indent="-198438" algn="just">
              <a:spcBef>
                <a:spcPts val="500"/>
              </a:spcBef>
              <a:buClr>
                <a:srgbClr val="FFFFFF"/>
              </a:buClr>
              <a:buFontTx/>
              <a:buChar char="-"/>
            </a:pPr>
            <a:r>
              <a:rPr lang="fr-FR" sz="1900" b="1" dirty="0">
                <a:solidFill>
                  <a:srgbClr val="FFFFFF"/>
                </a:solidFill>
              </a:rPr>
              <a:t>2 épreuves </a:t>
            </a:r>
            <a:r>
              <a:rPr lang="fr-FR" sz="1900" b="1" dirty="0" smtClean="0">
                <a:solidFill>
                  <a:srgbClr val="FFFFFF"/>
                </a:solidFill>
              </a:rPr>
              <a:t>sur 3 au </a:t>
            </a:r>
            <a:r>
              <a:rPr lang="fr-FR" sz="1900" b="1" dirty="0">
                <a:solidFill>
                  <a:srgbClr val="FFFFFF"/>
                </a:solidFill>
              </a:rPr>
              <a:t>moins sont issues de la liste nationale </a:t>
            </a:r>
          </a:p>
          <a:p>
            <a:pPr marL="268288" lvl="4" indent="-198438" algn="just">
              <a:spcBef>
                <a:spcPts val="500"/>
              </a:spcBef>
              <a:buClr>
                <a:srgbClr val="FFFFFF"/>
              </a:buClr>
              <a:buFontTx/>
              <a:buChar char="-"/>
            </a:pPr>
            <a:r>
              <a:rPr lang="fr-FR" sz="1900" b="1" dirty="0">
                <a:solidFill>
                  <a:srgbClr val="FFFFFF"/>
                </a:solidFill>
              </a:rPr>
              <a:t>Le </a:t>
            </a:r>
            <a:r>
              <a:rPr lang="fr-FR" sz="1900" b="1" dirty="0" smtClean="0">
                <a:solidFill>
                  <a:srgbClr val="FFFFFF"/>
                </a:solidFill>
              </a:rPr>
              <a:t>niveau 3 </a:t>
            </a:r>
            <a:r>
              <a:rPr lang="fr-FR" sz="1900" b="1" dirty="0">
                <a:solidFill>
                  <a:srgbClr val="FFFFFF"/>
                </a:solidFill>
              </a:rPr>
              <a:t>est le niveau de référence pour l'évaluation  </a:t>
            </a:r>
          </a:p>
          <a:p>
            <a:pPr marL="69850" lvl="4" indent="0" algn="ctr">
              <a:spcBef>
                <a:spcPts val="500"/>
              </a:spcBef>
              <a:buNone/>
            </a:pPr>
            <a:r>
              <a:rPr lang="fr-FR" sz="2300" b="1" u="sng" dirty="0" smtClean="0">
                <a:solidFill>
                  <a:srgbClr val="FFFF00"/>
                </a:solidFill>
              </a:rPr>
              <a:t>MODALITÉS </a:t>
            </a:r>
            <a:r>
              <a:rPr lang="fr-FR" sz="2300" b="1" u="sng" dirty="0">
                <a:solidFill>
                  <a:srgbClr val="FFFF00"/>
                </a:solidFill>
              </a:rPr>
              <a:t>POUR </a:t>
            </a:r>
            <a:r>
              <a:rPr lang="fr-FR" sz="2300" b="1" u="sng" dirty="0" smtClean="0">
                <a:solidFill>
                  <a:srgbClr val="FFFF00"/>
                </a:solidFill>
              </a:rPr>
              <a:t>L'ÉVALUATION </a:t>
            </a:r>
            <a:r>
              <a:rPr lang="fr-FR" sz="2300" b="1" u="sng" dirty="0">
                <a:solidFill>
                  <a:srgbClr val="FFFF00"/>
                </a:solidFill>
              </a:rPr>
              <a:t>DU BAC PRO : </a:t>
            </a:r>
          </a:p>
          <a:p>
            <a:pPr marL="401638" lvl="4" indent="-331788" algn="just">
              <a:spcBef>
                <a:spcPts val="500"/>
              </a:spcBef>
              <a:buClr>
                <a:srgbClr val="FFFFFF"/>
              </a:buClr>
              <a:buFontTx/>
              <a:buChar char="-"/>
            </a:pPr>
            <a:r>
              <a:rPr lang="fr-FR" sz="1900" b="1" dirty="0">
                <a:solidFill>
                  <a:srgbClr val="FFFFFF"/>
                </a:solidFill>
              </a:rPr>
              <a:t> 3 épreuves de 3 CP </a:t>
            </a:r>
            <a:r>
              <a:rPr lang="fr-FR" sz="1900" b="1" dirty="0" smtClean="0">
                <a:solidFill>
                  <a:srgbClr val="FFFFFF"/>
                </a:solidFill>
              </a:rPr>
              <a:t>différentes</a:t>
            </a:r>
            <a:endParaRPr lang="fr-FR" sz="1900" b="1" dirty="0">
              <a:solidFill>
                <a:srgbClr val="FFFFFF"/>
              </a:solidFill>
            </a:endParaRPr>
          </a:p>
          <a:p>
            <a:pPr marL="401638" lvl="4" indent="-331788" algn="just">
              <a:spcBef>
                <a:spcPts val="500"/>
              </a:spcBef>
              <a:buClr>
                <a:srgbClr val="FFFFFF"/>
              </a:buClr>
              <a:buFontTx/>
              <a:buChar char="-"/>
            </a:pPr>
            <a:r>
              <a:rPr lang="fr-FR" sz="1900" b="1" dirty="0">
                <a:solidFill>
                  <a:srgbClr val="FFFFFF"/>
                </a:solidFill>
              </a:rPr>
              <a:t>L'élève choisit son ensemble certificatif </a:t>
            </a:r>
            <a:r>
              <a:rPr lang="fr-FR" sz="1900" b="1" dirty="0" smtClean="0">
                <a:solidFill>
                  <a:srgbClr val="FFFFFF"/>
                </a:solidFill>
              </a:rPr>
              <a:t>en classe de </a:t>
            </a:r>
            <a:r>
              <a:rPr lang="fr-FR" sz="1900" b="1" dirty="0">
                <a:solidFill>
                  <a:srgbClr val="FFFFFF"/>
                </a:solidFill>
              </a:rPr>
              <a:t>terminale </a:t>
            </a:r>
            <a:endParaRPr lang="fr-FR" sz="1900" b="1" dirty="0" smtClean="0">
              <a:solidFill>
                <a:srgbClr val="FFFFFF"/>
              </a:solidFill>
            </a:endParaRPr>
          </a:p>
          <a:p>
            <a:pPr marL="401638" lvl="4" indent="-331788" algn="just">
              <a:spcBef>
                <a:spcPts val="500"/>
              </a:spcBef>
              <a:buClr>
                <a:srgbClr val="FFFFFF"/>
              </a:buClr>
              <a:buFontTx/>
              <a:buChar char="-"/>
            </a:pPr>
            <a:r>
              <a:rPr lang="fr-FR" sz="1900" b="1" dirty="0">
                <a:solidFill>
                  <a:srgbClr val="FFFFFF"/>
                </a:solidFill>
              </a:rPr>
              <a:t>L’évaluateur est l’enseignant du groupe classe. </a:t>
            </a:r>
          </a:p>
          <a:p>
            <a:pPr marL="401638" lvl="4" indent="-331788" algn="just">
              <a:spcBef>
                <a:spcPts val="500"/>
              </a:spcBef>
              <a:buClr>
                <a:srgbClr val="FFFFFF"/>
              </a:buClr>
              <a:buFontTx/>
              <a:buChar char="-"/>
            </a:pPr>
            <a:r>
              <a:rPr lang="fr-FR" sz="1900" b="1" dirty="0" smtClean="0">
                <a:solidFill>
                  <a:srgbClr val="FFFFFF"/>
                </a:solidFill>
              </a:rPr>
              <a:t>Au </a:t>
            </a:r>
            <a:r>
              <a:rPr lang="fr-FR" sz="1900" b="1" dirty="0">
                <a:solidFill>
                  <a:srgbClr val="FFFFFF"/>
                </a:solidFill>
              </a:rPr>
              <a:t>maximum, </a:t>
            </a:r>
            <a:r>
              <a:rPr lang="fr-FR" sz="1900" b="1" dirty="0" smtClean="0">
                <a:solidFill>
                  <a:srgbClr val="FFFFFF"/>
                </a:solidFill>
              </a:rPr>
              <a:t>1 </a:t>
            </a:r>
            <a:r>
              <a:rPr lang="fr-FR" sz="1900" b="1" dirty="0">
                <a:solidFill>
                  <a:srgbClr val="FFFFFF"/>
                </a:solidFill>
              </a:rPr>
              <a:t>épreuve </a:t>
            </a:r>
            <a:r>
              <a:rPr lang="fr-FR" sz="1900" b="1" dirty="0" smtClean="0">
                <a:solidFill>
                  <a:srgbClr val="FFFFFF"/>
                </a:solidFill>
              </a:rPr>
              <a:t>peut être </a:t>
            </a:r>
            <a:r>
              <a:rPr lang="fr-FR" sz="1900" b="1" dirty="0">
                <a:solidFill>
                  <a:srgbClr val="FFFFFF"/>
                </a:solidFill>
              </a:rPr>
              <a:t>proposée sur l’année de la classe de première</a:t>
            </a:r>
          </a:p>
          <a:p>
            <a:pPr marL="401638" lvl="4" indent="-331788" algn="just">
              <a:spcBef>
                <a:spcPts val="500"/>
              </a:spcBef>
              <a:buClr>
                <a:srgbClr val="FFFFFF"/>
              </a:buClr>
              <a:buFontTx/>
              <a:buChar char="-"/>
            </a:pPr>
            <a:r>
              <a:rPr lang="fr-FR" sz="1900" b="1" dirty="0" smtClean="0">
                <a:solidFill>
                  <a:srgbClr val="FFFFFF"/>
                </a:solidFill>
              </a:rPr>
              <a:t>2 </a:t>
            </a:r>
            <a:r>
              <a:rPr lang="fr-FR" sz="1900" b="1" dirty="0">
                <a:solidFill>
                  <a:srgbClr val="FFFFFF"/>
                </a:solidFill>
              </a:rPr>
              <a:t>épreuves au moins sont issues de la liste nationale d'APSA</a:t>
            </a:r>
          </a:p>
          <a:p>
            <a:pPr marL="401638" lvl="4" indent="-331788" algn="just">
              <a:spcBef>
                <a:spcPts val="500"/>
              </a:spcBef>
              <a:buClr>
                <a:srgbClr val="FFFFFF"/>
              </a:buClr>
              <a:buFontTx/>
              <a:buChar char="-"/>
            </a:pPr>
            <a:r>
              <a:rPr lang="fr-FR" sz="1900" b="1" dirty="0">
                <a:solidFill>
                  <a:srgbClr val="FFFFFF"/>
                </a:solidFill>
              </a:rPr>
              <a:t>Le </a:t>
            </a:r>
            <a:r>
              <a:rPr lang="fr-FR" sz="1900" b="1" dirty="0" smtClean="0">
                <a:solidFill>
                  <a:srgbClr val="FFFFFF"/>
                </a:solidFill>
              </a:rPr>
              <a:t>niveau 4 </a:t>
            </a:r>
            <a:r>
              <a:rPr lang="fr-FR" sz="1900" b="1" dirty="0">
                <a:solidFill>
                  <a:srgbClr val="FFFFFF"/>
                </a:solidFill>
              </a:rPr>
              <a:t>est le niveau de référence pour l'évaluation </a:t>
            </a:r>
            <a:endParaRPr lang="fr-FR" dirty="0"/>
          </a:p>
        </p:txBody>
      </p:sp>
      <p:sp>
        <p:nvSpPr>
          <p:cNvPr id="16386" name="Rectangle 2"/>
          <p:cNvSpPr>
            <a:spLocks noGrp="1" noChangeArrowheads="1"/>
          </p:cNvSpPr>
          <p:nvPr>
            <p:ph type="title"/>
          </p:nvPr>
        </p:nvSpPr>
        <p:spPr>
          <a:xfrm>
            <a:off x="0" y="76200"/>
            <a:ext cx="9144000" cy="1255713"/>
          </a:xfrm>
        </p:spPr>
        <p:txBody>
          <a:bodyPr/>
          <a:lstStyle/>
          <a:p>
            <a:pPr algn="ctr" defTabSz="914400"/>
            <a:r>
              <a:rPr lang="fr-FR" sz="3200" b="1" dirty="0">
                <a:solidFill>
                  <a:srgbClr val="FFFFFF"/>
                </a:solidFill>
                <a:effectLst>
                  <a:outerShdw blurRad="38100" dist="38100" dir="2700000" algn="tl">
                    <a:srgbClr val="000000"/>
                  </a:outerShdw>
                </a:effectLst>
              </a:rPr>
              <a:t>Retour sur la réglementation des examens en voie pro  :</a:t>
            </a:r>
            <a:endParaRPr lang="fr-FR" dirty="0"/>
          </a:p>
        </p:txBody>
      </p:sp>
      <p:sp>
        <p:nvSpPr>
          <p:cNvPr id="16387" name="AutoShape 3"/>
          <p:cNvSpPr>
            <a:spLocks/>
          </p:cNvSpPr>
          <p:nvPr/>
        </p:nvSpPr>
        <p:spPr bwMode="auto">
          <a:xfrm>
            <a:off x="4975404" y="1239104"/>
            <a:ext cx="4183529" cy="5513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square" lIns="50800" tIns="50800" rIns="50800" bIns="50800" anchor="ctr">
            <a:spAutoFit/>
          </a:bodyPr>
          <a:lstStyle/>
          <a:p>
            <a:pPr marL="358775" lvl="4" defTabSz="914400">
              <a:lnSpc>
                <a:spcPct val="80000"/>
              </a:lnSpc>
            </a:pPr>
            <a:r>
              <a:rPr lang="fr-FR" b="1" i="1" dirty="0">
                <a:solidFill>
                  <a:schemeClr val="bg1"/>
                </a:solidFill>
              </a:rPr>
              <a:t>Arrêté du 15 juillet  2009</a:t>
            </a:r>
            <a:br>
              <a:rPr lang="fr-FR" b="1" i="1" dirty="0">
                <a:solidFill>
                  <a:schemeClr val="bg1"/>
                </a:solidFill>
              </a:rPr>
            </a:br>
            <a:r>
              <a:rPr lang="fr-FR" b="1" i="1" dirty="0">
                <a:solidFill>
                  <a:schemeClr val="bg1"/>
                </a:solidFill>
              </a:rPr>
              <a:t>Note de service du 8 octobre 2009 </a:t>
            </a:r>
          </a:p>
        </p:txBody>
      </p:sp>
    </p:spTree>
    <p:extLst>
      <p:ext uri="{BB962C8B-B14F-4D97-AF65-F5344CB8AC3E}">
        <p14:creationId xmlns:p14="http://schemas.microsoft.com/office/powerpoint/2010/main" val="2130863806"/>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 presetClass="entr" presetSubtype="10" fill="hold" grpId="0" nodeType="clickEffect">
                                  <p:stCondLst>
                                    <p:cond delay="0"/>
                                  </p:stCondLst>
                                  <p:childTnLst>
                                    <p:set>
                                      <p:cBhvr>
                                        <p:cTn id="10" dur="1" fill="hold">
                                          <p:stCondLst>
                                            <p:cond delay="0"/>
                                          </p:stCondLst>
                                        </p:cTn>
                                        <p:tgtEl>
                                          <p:spTgt spid="16387"/>
                                        </p:tgtEl>
                                        <p:attrNameLst>
                                          <p:attrName>style.visibility</p:attrName>
                                        </p:attrNameLst>
                                      </p:cBhvr>
                                      <p:to>
                                        <p:strVal val="visible"/>
                                      </p:to>
                                    </p:set>
                                    <p:animEffect transition="in" filter="checkerboard(across)">
                                      <p:cBhvr>
                                        <p:cTn id="11" dur="500"/>
                                        <p:tgtEl>
                                          <p:spTgt spid="16387"/>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6385">
                                            <p:txEl>
                                              <p:pRg st="0" end="0"/>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16385">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16385">
                                            <p:txEl>
                                              <p:pRg st="3" end="3"/>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16385">
                                            <p:txEl>
                                              <p:pRg st="4" end="4"/>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16385">
                                            <p:txEl>
                                              <p:pRg st="5" end="5"/>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16385">
                                            <p:txEl>
                                              <p:pRg st="6" end="6"/>
                                            </p:txEl>
                                          </p:spTgt>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16385">
                                            <p:txEl>
                                              <p:pRg st="7" end="7"/>
                                            </p:txEl>
                                          </p:spTgt>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16385">
                                            <p:txEl>
                                              <p:pRg st="8" end="8"/>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16385">
                                            <p:txEl>
                                              <p:pRg st="9" end="9"/>
                                            </p:txEl>
                                          </p:spTgt>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16385">
                                            <p:txEl>
                                              <p:pRg st="10" end="10"/>
                                            </p:txEl>
                                          </p:spTgt>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16385">
                                            <p:txEl>
                                              <p:pRg st="11" end="11"/>
                                            </p:txEl>
                                          </p:spTgt>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16385">
                                            <p:txEl>
                                              <p:pRg st="12" end="12"/>
                                            </p:txEl>
                                          </p:spTgt>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16385">
                                            <p:txEl>
                                              <p:pRg st="13" end="13"/>
                                            </p:txEl>
                                          </p:spTgt>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16385">
                                            <p:txEl>
                                              <p:pRg st="14" end="14"/>
                                            </p:txEl>
                                          </p:spTgt>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16385">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353" y="69112"/>
            <a:ext cx="8861425" cy="1143000"/>
          </a:xfrm>
        </p:spPr>
        <p:txBody>
          <a:bodyPr>
            <a:normAutofit fontScale="90000"/>
          </a:bodyPr>
          <a:lstStyle/>
          <a:p>
            <a:r>
              <a:rPr lang="fr-FR" dirty="0" smtClean="0">
                <a:solidFill>
                  <a:srgbClr val="FFFFFF"/>
                </a:solidFill>
              </a:rPr>
              <a:t>Écarts des moyennes entre les EPLE  </a:t>
            </a:r>
            <a:r>
              <a:rPr lang="fr-FR" u="sng" dirty="0" smtClean="0">
                <a:solidFill>
                  <a:srgbClr val="FFFF00"/>
                </a:solidFill>
              </a:rPr>
              <a:t>Bac Pro : 45</a:t>
            </a:r>
            <a:endParaRPr lang="fr-FR" u="sng" dirty="0">
              <a:solidFill>
                <a:srgbClr val="FFFF00"/>
              </a:solidFill>
            </a:endParaRPr>
          </a:p>
        </p:txBody>
      </p:sp>
      <p:graphicFrame>
        <p:nvGraphicFramePr>
          <p:cNvPr id="5" name="Graphique 4"/>
          <p:cNvGraphicFramePr>
            <a:graphicFrameLocks/>
          </p:cNvGraphicFramePr>
          <p:nvPr>
            <p:extLst>
              <p:ext uri="{D42A27DB-BD31-4B8C-83A1-F6EECF244321}">
                <p14:modId xmlns:p14="http://schemas.microsoft.com/office/powerpoint/2010/main" val="1722794574"/>
              </p:ext>
            </p:extLst>
          </p:nvPr>
        </p:nvGraphicFramePr>
        <p:xfrm>
          <a:off x="0" y="1597152"/>
          <a:ext cx="9144000" cy="5260848"/>
        </p:xfrm>
        <a:graphic>
          <a:graphicData uri="http://schemas.openxmlformats.org/drawingml/2006/chart">
            <c:chart xmlns:c="http://schemas.openxmlformats.org/drawingml/2006/chart" xmlns:r="http://schemas.openxmlformats.org/officeDocument/2006/relationships" r:id="rId3"/>
          </a:graphicData>
        </a:graphic>
      </p:graphicFrame>
      <p:sp>
        <p:nvSpPr>
          <p:cNvPr id="6" name="Bouton d'action : Informations 5">
            <a:hlinkClick r:id="rId4" action="ppaction://hlinksldjump" highlightClick="1"/>
          </p:cNvPr>
          <p:cNvSpPr/>
          <p:nvPr/>
        </p:nvSpPr>
        <p:spPr>
          <a:xfrm>
            <a:off x="7980815" y="1445230"/>
            <a:ext cx="744439" cy="580282"/>
          </a:xfrm>
          <a:prstGeom prst="actionButtonInformati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65971073"/>
      </p:ext>
    </p:extLst>
  </p:cSld>
  <p:clrMapOvr>
    <a:masterClrMapping/>
  </p:clrMapOvr>
  <p:transition spd="med">
    <p:split orient="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353" y="69112"/>
            <a:ext cx="8861425" cy="1143000"/>
          </a:xfrm>
        </p:spPr>
        <p:txBody>
          <a:bodyPr>
            <a:normAutofit fontScale="90000"/>
          </a:bodyPr>
          <a:lstStyle/>
          <a:p>
            <a:r>
              <a:rPr lang="fr-FR" dirty="0" smtClean="0">
                <a:solidFill>
                  <a:srgbClr val="FFFFFF"/>
                </a:solidFill>
              </a:rPr>
              <a:t>Écarts des moyennes entre les EPLE  </a:t>
            </a:r>
            <a:r>
              <a:rPr lang="fr-FR" dirty="0" smtClean="0">
                <a:solidFill>
                  <a:srgbClr val="FFFF00"/>
                </a:solidFill>
              </a:rPr>
              <a:t>CAP BEP</a:t>
            </a:r>
            <a:r>
              <a:rPr lang="fr-FR" u="sng" dirty="0" smtClean="0">
                <a:solidFill>
                  <a:srgbClr val="FFFF00"/>
                </a:solidFill>
              </a:rPr>
              <a:t> : 36</a:t>
            </a:r>
            <a:endParaRPr lang="fr-FR" u="sng" dirty="0">
              <a:solidFill>
                <a:srgbClr val="FFFF00"/>
              </a:solidFill>
            </a:endParaRPr>
          </a:p>
        </p:txBody>
      </p:sp>
      <p:graphicFrame>
        <p:nvGraphicFramePr>
          <p:cNvPr id="4" name="Graphique 3"/>
          <p:cNvGraphicFramePr>
            <a:graphicFrameLocks/>
          </p:cNvGraphicFramePr>
          <p:nvPr>
            <p:extLst>
              <p:ext uri="{D42A27DB-BD31-4B8C-83A1-F6EECF244321}">
                <p14:modId xmlns:p14="http://schemas.microsoft.com/office/powerpoint/2010/main" val="410973269"/>
              </p:ext>
            </p:extLst>
          </p:nvPr>
        </p:nvGraphicFramePr>
        <p:xfrm>
          <a:off x="0" y="1706880"/>
          <a:ext cx="9144000" cy="5179314"/>
        </p:xfrm>
        <a:graphic>
          <a:graphicData uri="http://schemas.openxmlformats.org/drawingml/2006/chart">
            <c:chart xmlns:c="http://schemas.openxmlformats.org/drawingml/2006/chart" xmlns:r="http://schemas.openxmlformats.org/officeDocument/2006/relationships" r:id="rId3"/>
          </a:graphicData>
        </a:graphic>
      </p:graphicFrame>
      <p:sp>
        <p:nvSpPr>
          <p:cNvPr id="5" name="Bouton d'action : Informations 4">
            <a:hlinkClick r:id="rId4" action="ppaction://hlinksldjump" highlightClick="1"/>
          </p:cNvPr>
          <p:cNvSpPr/>
          <p:nvPr/>
        </p:nvSpPr>
        <p:spPr>
          <a:xfrm>
            <a:off x="7980815" y="1445230"/>
            <a:ext cx="744439" cy="580282"/>
          </a:xfrm>
          <a:prstGeom prst="actionButtonInformati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858277022"/>
      </p:ext>
    </p:extLst>
  </p:cSld>
  <p:clrMapOvr>
    <a:masterClrMapping/>
  </p:clrMapOvr>
  <p:transition spd="med">
    <p:split orient="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353" y="69112"/>
            <a:ext cx="8861425" cy="1143000"/>
          </a:xfrm>
        </p:spPr>
        <p:txBody>
          <a:bodyPr>
            <a:normAutofit fontScale="90000"/>
          </a:bodyPr>
          <a:lstStyle/>
          <a:p>
            <a:r>
              <a:rPr lang="fr-FR" dirty="0" smtClean="0">
                <a:solidFill>
                  <a:srgbClr val="FFFFFF"/>
                </a:solidFill>
              </a:rPr>
              <a:t>Écarts des moyennes entre les EPLE  </a:t>
            </a:r>
            <a:r>
              <a:rPr lang="fr-FR" u="sng" dirty="0" smtClean="0">
                <a:solidFill>
                  <a:srgbClr val="FFFF00"/>
                </a:solidFill>
              </a:rPr>
              <a:t>Bac Pro : 36</a:t>
            </a:r>
            <a:endParaRPr lang="fr-FR" u="sng" dirty="0">
              <a:solidFill>
                <a:srgbClr val="FFFF00"/>
              </a:solidFill>
            </a:endParaRPr>
          </a:p>
        </p:txBody>
      </p:sp>
      <p:graphicFrame>
        <p:nvGraphicFramePr>
          <p:cNvPr id="4" name="Graphique 3"/>
          <p:cNvGraphicFramePr>
            <a:graphicFrameLocks/>
          </p:cNvGraphicFramePr>
          <p:nvPr>
            <p:extLst>
              <p:ext uri="{D42A27DB-BD31-4B8C-83A1-F6EECF244321}">
                <p14:modId xmlns:p14="http://schemas.microsoft.com/office/powerpoint/2010/main" val="3374846717"/>
              </p:ext>
            </p:extLst>
          </p:nvPr>
        </p:nvGraphicFramePr>
        <p:xfrm>
          <a:off x="16256" y="1645920"/>
          <a:ext cx="9127744" cy="5212080"/>
        </p:xfrm>
        <a:graphic>
          <a:graphicData uri="http://schemas.openxmlformats.org/drawingml/2006/chart">
            <c:chart xmlns:c="http://schemas.openxmlformats.org/drawingml/2006/chart" xmlns:r="http://schemas.openxmlformats.org/officeDocument/2006/relationships" r:id="rId3"/>
          </a:graphicData>
        </a:graphic>
      </p:graphicFrame>
      <p:sp>
        <p:nvSpPr>
          <p:cNvPr id="5" name="Bouton d'action : Informations 4">
            <a:hlinkClick r:id="rId4" action="ppaction://hlinksldjump" highlightClick="1"/>
          </p:cNvPr>
          <p:cNvSpPr/>
          <p:nvPr/>
        </p:nvSpPr>
        <p:spPr>
          <a:xfrm>
            <a:off x="7980815" y="1445230"/>
            <a:ext cx="744439" cy="580282"/>
          </a:xfrm>
          <a:prstGeom prst="actionButtonInformati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751714401"/>
      </p:ext>
    </p:extLst>
  </p:cSld>
  <p:clrMapOvr>
    <a:masterClrMapping/>
  </p:clrMapOvr>
  <p:transition spd="med">
    <p:split orient="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353" y="69112"/>
            <a:ext cx="8861425" cy="1143000"/>
          </a:xfrm>
        </p:spPr>
        <p:txBody>
          <a:bodyPr>
            <a:normAutofit fontScale="90000"/>
          </a:bodyPr>
          <a:lstStyle/>
          <a:p>
            <a:r>
              <a:rPr lang="fr-FR" smtClean="0">
                <a:solidFill>
                  <a:srgbClr val="FFFFFF"/>
                </a:solidFill>
              </a:rPr>
              <a:t>Écarts </a:t>
            </a:r>
            <a:r>
              <a:rPr lang="fr-FR" dirty="0" smtClean="0">
                <a:solidFill>
                  <a:srgbClr val="FFFFFF"/>
                </a:solidFill>
              </a:rPr>
              <a:t>des moyennes entre les EPLE  </a:t>
            </a:r>
            <a:r>
              <a:rPr lang="fr-FR" dirty="0" smtClean="0">
                <a:solidFill>
                  <a:srgbClr val="FFFF00"/>
                </a:solidFill>
              </a:rPr>
              <a:t>CAP BEP</a:t>
            </a:r>
            <a:r>
              <a:rPr lang="fr-FR" u="sng" dirty="0" smtClean="0">
                <a:solidFill>
                  <a:srgbClr val="FFFF00"/>
                </a:solidFill>
              </a:rPr>
              <a:t> : 18</a:t>
            </a:r>
            <a:endParaRPr lang="fr-FR" u="sng" dirty="0">
              <a:solidFill>
                <a:srgbClr val="FFFF00"/>
              </a:solidFill>
            </a:endParaRPr>
          </a:p>
        </p:txBody>
      </p:sp>
      <p:graphicFrame>
        <p:nvGraphicFramePr>
          <p:cNvPr id="6" name="Graphique 5"/>
          <p:cNvGraphicFramePr>
            <a:graphicFrameLocks/>
          </p:cNvGraphicFramePr>
          <p:nvPr>
            <p:extLst>
              <p:ext uri="{D42A27DB-BD31-4B8C-83A1-F6EECF244321}">
                <p14:modId xmlns:p14="http://schemas.microsoft.com/office/powerpoint/2010/main" val="1286286423"/>
              </p:ext>
            </p:extLst>
          </p:nvPr>
        </p:nvGraphicFramePr>
        <p:xfrm>
          <a:off x="0" y="1658112"/>
          <a:ext cx="9144000" cy="5199888"/>
        </p:xfrm>
        <a:graphic>
          <a:graphicData uri="http://schemas.openxmlformats.org/drawingml/2006/chart">
            <c:chart xmlns:c="http://schemas.openxmlformats.org/drawingml/2006/chart" xmlns:r="http://schemas.openxmlformats.org/officeDocument/2006/relationships" r:id="rId3"/>
          </a:graphicData>
        </a:graphic>
      </p:graphicFrame>
      <p:sp>
        <p:nvSpPr>
          <p:cNvPr id="4" name="Bouton d'action : Informations 3">
            <a:hlinkClick r:id="rId4" action="ppaction://hlinksldjump" highlightClick="1"/>
          </p:cNvPr>
          <p:cNvSpPr/>
          <p:nvPr/>
        </p:nvSpPr>
        <p:spPr>
          <a:xfrm>
            <a:off x="7980815" y="1445230"/>
            <a:ext cx="744439" cy="580282"/>
          </a:xfrm>
          <a:prstGeom prst="actionButtonInformati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856032038"/>
      </p:ext>
    </p:extLst>
  </p:cSld>
  <p:clrMapOvr>
    <a:masterClrMapping/>
  </p:clrMapOvr>
  <p:transition spd="med">
    <p:split orient="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353" y="69112"/>
            <a:ext cx="8861425" cy="1143000"/>
          </a:xfrm>
        </p:spPr>
        <p:txBody>
          <a:bodyPr>
            <a:normAutofit fontScale="90000"/>
          </a:bodyPr>
          <a:lstStyle/>
          <a:p>
            <a:r>
              <a:rPr lang="fr-FR" dirty="0" smtClean="0">
                <a:solidFill>
                  <a:srgbClr val="FFFFFF"/>
                </a:solidFill>
              </a:rPr>
              <a:t>Écarts des moyennes entre les EPLE  </a:t>
            </a:r>
            <a:r>
              <a:rPr lang="fr-FR" u="sng" dirty="0" smtClean="0">
                <a:solidFill>
                  <a:srgbClr val="FFFF00"/>
                </a:solidFill>
              </a:rPr>
              <a:t>Bac Pro : 18</a:t>
            </a:r>
            <a:endParaRPr lang="fr-FR" u="sng" dirty="0">
              <a:solidFill>
                <a:srgbClr val="FFFF00"/>
              </a:solidFill>
            </a:endParaRPr>
          </a:p>
        </p:txBody>
      </p:sp>
      <p:graphicFrame>
        <p:nvGraphicFramePr>
          <p:cNvPr id="7" name="Graphique 6"/>
          <p:cNvGraphicFramePr>
            <a:graphicFrameLocks/>
          </p:cNvGraphicFramePr>
          <p:nvPr>
            <p:extLst>
              <p:ext uri="{D42A27DB-BD31-4B8C-83A1-F6EECF244321}">
                <p14:modId xmlns:p14="http://schemas.microsoft.com/office/powerpoint/2010/main" val="3084950861"/>
              </p:ext>
            </p:extLst>
          </p:nvPr>
        </p:nvGraphicFramePr>
        <p:xfrm>
          <a:off x="0" y="1609344"/>
          <a:ext cx="9144000" cy="5248656"/>
        </p:xfrm>
        <a:graphic>
          <a:graphicData uri="http://schemas.openxmlformats.org/drawingml/2006/chart">
            <c:chart xmlns:c="http://schemas.openxmlformats.org/drawingml/2006/chart" xmlns:r="http://schemas.openxmlformats.org/officeDocument/2006/relationships" r:id="rId3"/>
          </a:graphicData>
        </a:graphic>
      </p:graphicFrame>
      <p:sp>
        <p:nvSpPr>
          <p:cNvPr id="4" name="Bouton d'action : Informations 3">
            <a:hlinkClick r:id="rId4" action="ppaction://hlinksldjump" highlightClick="1"/>
          </p:cNvPr>
          <p:cNvSpPr/>
          <p:nvPr/>
        </p:nvSpPr>
        <p:spPr>
          <a:xfrm>
            <a:off x="7980815" y="1445230"/>
            <a:ext cx="744439" cy="580282"/>
          </a:xfrm>
          <a:prstGeom prst="actionButtonInformati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561541792"/>
      </p:ext>
    </p:extLst>
  </p:cSld>
  <p:clrMapOvr>
    <a:masterClrMapping/>
  </p:clrMapOvr>
  <p:transition spd="med">
    <p:split orient="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353" y="69112"/>
            <a:ext cx="8861425" cy="1143000"/>
          </a:xfrm>
        </p:spPr>
        <p:txBody>
          <a:bodyPr>
            <a:normAutofit fontScale="90000"/>
          </a:bodyPr>
          <a:lstStyle/>
          <a:p>
            <a:r>
              <a:rPr lang="fr-FR" dirty="0" smtClean="0">
                <a:solidFill>
                  <a:srgbClr val="FFFFFF"/>
                </a:solidFill>
              </a:rPr>
              <a:t>Écarts des moyennes entre les EPLE  </a:t>
            </a:r>
            <a:r>
              <a:rPr lang="fr-FR" dirty="0" smtClean="0">
                <a:solidFill>
                  <a:srgbClr val="FFFF00"/>
                </a:solidFill>
              </a:rPr>
              <a:t>CAP BEP</a:t>
            </a:r>
            <a:r>
              <a:rPr lang="fr-FR" u="sng" dirty="0" smtClean="0">
                <a:solidFill>
                  <a:srgbClr val="FFFF00"/>
                </a:solidFill>
              </a:rPr>
              <a:t> : 28</a:t>
            </a:r>
            <a:endParaRPr lang="fr-FR" u="sng" dirty="0">
              <a:solidFill>
                <a:srgbClr val="FFFF00"/>
              </a:solidFill>
            </a:endParaRPr>
          </a:p>
        </p:txBody>
      </p:sp>
      <p:graphicFrame>
        <p:nvGraphicFramePr>
          <p:cNvPr id="4" name="Graphique 3"/>
          <p:cNvGraphicFramePr>
            <a:graphicFrameLocks/>
          </p:cNvGraphicFramePr>
          <p:nvPr>
            <p:extLst>
              <p:ext uri="{D42A27DB-BD31-4B8C-83A1-F6EECF244321}">
                <p14:modId xmlns:p14="http://schemas.microsoft.com/office/powerpoint/2010/main" val="371431283"/>
              </p:ext>
            </p:extLst>
          </p:nvPr>
        </p:nvGraphicFramePr>
        <p:xfrm>
          <a:off x="0" y="1609344"/>
          <a:ext cx="9144000" cy="5248656"/>
        </p:xfrm>
        <a:graphic>
          <a:graphicData uri="http://schemas.openxmlformats.org/drawingml/2006/chart">
            <c:chart xmlns:c="http://schemas.openxmlformats.org/drawingml/2006/chart" xmlns:r="http://schemas.openxmlformats.org/officeDocument/2006/relationships" r:id="rId3"/>
          </a:graphicData>
        </a:graphic>
      </p:graphicFrame>
      <p:sp>
        <p:nvSpPr>
          <p:cNvPr id="5" name="Bouton d'action : Informations 4">
            <a:hlinkClick r:id="rId4" action="ppaction://hlinksldjump" highlightClick="1"/>
          </p:cNvPr>
          <p:cNvSpPr/>
          <p:nvPr/>
        </p:nvSpPr>
        <p:spPr>
          <a:xfrm>
            <a:off x="7980815" y="1445230"/>
            <a:ext cx="744439" cy="580282"/>
          </a:xfrm>
          <a:prstGeom prst="actionButtonInformati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052354577"/>
      </p:ext>
    </p:extLst>
  </p:cSld>
  <p:clrMapOvr>
    <a:masterClrMapping/>
  </p:clrMapOvr>
  <p:transition spd="med">
    <p:split orient="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353" y="69112"/>
            <a:ext cx="8861425" cy="1143000"/>
          </a:xfrm>
        </p:spPr>
        <p:txBody>
          <a:bodyPr>
            <a:normAutofit fontScale="90000"/>
          </a:bodyPr>
          <a:lstStyle/>
          <a:p>
            <a:r>
              <a:rPr lang="fr-FR" dirty="0" smtClean="0">
                <a:solidFill>
                  <a:srgbClr val="FFFFFF"/>
                </a:solidFill>
              </a:rPr>
              <a:t>Écarts des moyennes entre les EPLE  </a:t>
            </a:r>
            <a:r>
              <a:rPr lang="fr-FR" u="sng" dirty="0" smtClean="0">
                <a:solidFill>
                  <a:srgbClr val="FFFF00"/>
                </a:solidFill>
              </a:rPr>
              <a:t>Bac Pro : 28</a:t>
            </a:r>
            <a:endParaRPr lang="fr-FR" u="sng" dirty="0">
              <a:solidFill>
                <a:srgbClr val="FFFF00"/>
              </a:solidFill>
            </a:endParaRPr>
          </a:p>
        </p:txBody>
      </p:sp>
      <p:graphicFrame>
        <p:nvGraphicFramePr>
          <p:cNvPr id="7" name="Graphique 6"/>
          <p:cNvGraphicFramePr>
            <a:graphicFrameLocks/>
          </p:cNvGraphicFramePr>
          <p:nvPr>
            <p:extLst>
              <p:ext uri="{D42A27DB-BD31-4B8C-83A1-F6EECF244321}">
                <p14:modId xmlns:p14="http://schemas.microsoft.com/office/powerpoint/2010/main" val="1477006907"/>
              </p:ext>
            </p:extLst>
          </p:nvPr>
        </p:nvGraphicFramePr>
        <p:xfrm>
          <a:off x="0" y="1621536"/>
          <a:ext cx="9144000" cy="5236464"/>
        </p:xfrm>
        <a:graphic>
          <a:graphicData uri="http://schemas.openxmlformats.org/drawingml/2006/chart">
            <c:chart xmlns:c="http://schemas.openxmlformats.org/drawingml/2006/chart" xmlns:r="http://schemas.openxmlformats.org/officeDocument/2006/relationships" r:id="rId3"/>
          </a:graphicData>
        </a:graphic>
      </p:graphicFrame>
      <p:sp>
        <p:nvSpPr>
          <p:cNvPr id="4" name="Bouton d'action : Informations 3">
            <a:hlinkClick r:id="rId4" action="ppaction://hlinksldjump" highlightClick="1"/>
          </p:cNvPr>
          <p:cNvSpPr/>
          <p:nvPr/>
        </p:nvSpPr>
        <p:spPr>
          <a:xfrm>
            <a:off x="7980815" y="1445230"/>
            <a:ext cx="744439" cy="580282"/>
          </a:xfrm>
          <a:prstGeom prst="actionButtonInformati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84024399"/>
      </p:ext>
    </p:extLst>
  </p:cSld>
  <p:clrMapOvr>
    <a:masterClrMapping/>
  </p:clrMapOvr>
  <p:transition spd="med">
    <p:split orient="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353" y="69112"/>
            <a:ext cx="8861425" cy="1143000"/>
          </a:xfrm>
        </p:spPr>
        <p:txBody>
          <a:bodyPr>
            <a:normAutofit fontScale="90000"/>
          </a:bodyPr>
          <a:lstStyle/>
          <a:p>
            <a:r>
              <a:rPr lang="fr-FR" smtClean="0">
                <a:solidFill>
                  <a:srgbClr val="FFFFFF"/>
                </a:solidFill>
              </a:rPr>
              <a:t>Écarts </a:t>
            </a:r>
            <a:r>
              <a:rPr lang="fr-FR" dirty="0" smtClean="0">
                <a:solidFill>
                  <a:srgbClr val="FFFFFF"/>
                </a:solidFill>
              </a:rPr>
              <a:t>des moyennes entre les EPLE  </a:t>
            </a:r>
            <a:r>
              <a:rPr lang="fr-FR" dirty="0" smtClean="0">
                <a:solidFill>
                  <a:srgbClr val="FFFF00"/>
                </a:solidFill>
              </a:rPr>
              <a:t>CAP BEP</a:t>
            </a:r>
            <a:r>
              <a:rPr lang="fr-FR" u="sng" dirty="0" smtClean="0">
                <a:solidFill>
                  <a:srgbClr val="FFFF00"/>
                </a:solidFill>
              </a:rPr>
              <a:t> : 41</a:t>
            </a:r>
            <a:endParaRPr lang="fr-FR" u="sng" dirty="0">
              <a:solidFill>
                <a:srgbClr val="FFFF00"/>
              </a:solidFill>
            </a:endParaRPr>
          </a:p>
        </p:txBody>
      </p:sp>
      <p:graphicFrame>
        <p:nvGraphicFramePr>
          <p:cNvPr id="6" name="Graphique 5"/>
          <p:cNvGraphicFramePr>
            <a:graphicFrameLocks/>
          </p:cNvGraphicFramePr>
          <p:nvPr>
            <p:extLst>
              <p:ext uri="{D42A27DB-BD31-4B8C-83A1-F6EECF244321}">
                <p14:modId xmlns:p14="http://schemas.microsoft.com/office/powerpoint/2010/main" val="3580260056"/>
              </p:ext>
            </p:extLst>
          </p:nvPr>
        </p:nvGraphicFramePr>
        <p:xfrm>
          <a:off x="0" y="1511808"/>
          <a:ext cx="9144000" cy="5346192"/>
        </p:xfrm>
        <a:graphic>
          <a:graphicData uri="http://schemas.openxmlformats.org/drawingml/2006/chart">
            <c:chart xmlns:c="http://schemas.openxmlformats.org/drawingml/2006/chart" xmlns:r="http://schemas.openxmlformats.org/officeDocument/2006/relationships" r:id="rId3"/>
          </a:graphicData>
        </a:graphic>
      </p:graphicFrame>
      <p:sp>
        <p:nvSpPr>
          <p:cNvPr id="4" name="Bouton d'action : Informations 3">
            <a:hlinkClick r:id="rId4" action="ppaction://hlinksldjump" highlightClick="1"/>
          </p:cNvPr>
          <p:cNvSpPr/>
          <p:nvPr/>
        </p:nvSpPr>
        <p:spPr>
          <a:xfrm>
            <a:off x="7980815" y="1445230"/>
            <a:ext cx="744439" cy="580282"/>
          </a:xfrm>
          <a:prstGeom prst="actionButtonInformati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988287558"/>
      </p:ext>
    </p:extLst>
  </p:cSld>
  <p:clrMapOvr>
    <a:masterClrMapping/>
  </p:clrMapOvr>
  <p:transition spd="med">
    <p:split orient="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353" y="69112"/>
            <a:ext cx="8861425" cy="1143000"/>
          </a:xfrm>
        </p:spPr>
        <p:txBody>
          <a:bodyPr>
            <a:normAutofit fontScale="90000"/>
          </a:bodyPr>
          <a:lstStyle/>
          <a:p>
            <a:r>
              <a:rPr lang="fr-FR" smtClean="0">
                <a:solidFill>
                  <a:srgbClr val="FFFFFF"/>
                </a:solidFill>
              </a:rPr>
              <a:t>Écarts </a:t>
            </a:r>
            <a:r>
              <a:rPr lang="fr-FR" dirty="0" smtClean="0">
                <a:solidFill>
                  <a:srgbClr val="FFFFFF"/>
                </a:solidFill>
              </a:rPr>
              <a:t>des moyennes entre les EPLE  </a:t>
            </a:r>
            <a:r>
              <a:rPr lang="fr-FR" u="sng" dirty="0" smtClean="0">
                <a:solidFill>
                  <a:srgbClr val="FFFF00"/>
                </a:solidFill>
              </a:rPr>
              <a:t>Bac Pro : 41</a:t>
            </a:r>
            <a:endParaRPr lang="fr-FR" u="sng" dirty="0">
              <a:solidFill>
                <a:srgbClr val="FFFF00"/>
              </a:solidFill>
            </a:endParaRPr>
          </a:p>
        </p:txBody>
      </p:sp>
      <p:graphicFrame>
        <p:nvGraphicFramePr>
          <p:cNvPr id="4" name="Graphique 3"/>
          <p:cNvGraphicFramePr>
            <a:graphicFrameLocks/>
          </p:cNvGraphicFramePr>
          <p:nvPr>
            <p:extLst>
              <p:ext uri="{D42A27DB-BD31-4B8C-83A1-F6EECF244321}">
                <p14:modId xmlns:p14="http://schemas.microsoft.com/office/powerpoint/2010/main" val="974984555"/>
              </p:ext>
            </p:extLst>
          </p:nvPr>
        </p:nvGraphicFramePr>
        <p:xfrm>
          <a:off x="0" y="1536192"/>
          <a:ext cx="9144000" cy="5321808"/>
        </p:xfrm>
        <a:graphic>
          <a:graphicData uri="http://schemas.openxmlformats.org/drawingml/2006/chart">
            <c:chart xmlns:c="http://schemas.openxmlformats.org/drawingml/2006/chart" xmlns:r="http://schemas.openxmlformats.org/officeDocument/2006/relationships" r:id="rId3"/>
          </a:graphicData>
        </a:graphic>
      </p:graphicFrame>
      <p:sp>
        <p:nvSpPr>
          <p:cNvPr id="5" name="Bouton d'action : Informations 4">
            <a:hlinkClick r:id="rId4" action="ppaction://hlinksldjump" highlightClick="1"/>
          </p:cNvPr>
          <p:cNvSpPr/>
          <p:nvPr/>
        </p:nvSpPr>
        <p:spPr>
          <a:xfrm>
            <a:off x="7980815" y="1445230"/>
            <a:ext cx="744439" cy="580282"/>
          </a:xfrm>
          <a:prstGeom prst="actionButtonInformati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033034670"/>
      </p:ext>
    </p:extLst>
  </p:cSld>
  <p:clrMapOvr>
    <a:masterClrMapping/>
  </p:clrMapOvr>
  <p:transition spd="med">
    <p:split orient="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353" y="69112"/>
            <a:ext cx="8861425" cy="1143000"/>
          </a:xfrm>
        </p:spPr>
        <p:txBody>
          <a:bodyPr>
            <a:normAutofit fontScale="90000"/>
          </a:bodyPr>
          <a:lstStyle/>
          <a:p>
            <a:r>
              <a:rPr lang="fr-FR" smtClean="0">
                <a:solidFill>
                  <a:srgbClr val="FFFFFF"/>
                </a:solidFill>
              </a:rPr>
              <a:t>Écarts </a:t>
            </a:r>
            <a:r>
              <a:rPr lang="fr-FR" dirty="0" smtClean="0">
                <a:solidFill>
                  <a:srgbClr val="FFFFFF"/>
                </a:solidFill>
              </a:rPr>
              <a:t>des moyennes entre les EPLE  </a:t>
            </a:r>
            <a:r>
              <a:rPr lang="fr-FR" dirty="0" smtClean="0">
                <a:solidFill>
                  <a:srgbClr val="FFFF00"/>
                </a:solidFill>
              </a:rPr>
              <a:t>CAP BEP</a:t>
            </a:r>
            <a:r>
              <a:rPr lang="fr-FR" u="sng" dirty="0" smtClean="0">
                <a:solidFill>
                  <a:srgbClr val="FFFF00"/>
                </a:solidFill>
              </a:rPr>
              <a:t> : 37</a:t>
            </a:r>
            <a:endParaRPr lang="fr-FR" u="sng" dirty="0">
              <a:solidFill>
                <a:srgbClr val="FFFF00"/>
              </a:solidFill>
            </a:endParaRPr>
          </a:p>
        </p:txBody>
      </p:sp>
      <p:graphicFrame>
        <p:nvGraphicFramePr>
          <p:cNvPr id="5" name="Graphique 4"/>
          <p:cNvGraphicFramePr>
            <a:graphicFrameLocks/>
          </p:cNvGraphicFramePr>
          <p:nvPr>
            <p:extLst>
              <p:ext uri="{D42A27DB-BD31-4B8C-83A1-F6EECF244321}">
                <p14:modId xmlns:p14="http://schemas.microsoft.com/office/powerpoint/2010/main" val="3108936886"/>
              </p:ext>
            </p:extLst>
          </p:nvPr>
        </p:nvGraphicFramePr>
        <p:xfrm>
          <a:off x="0" y="1597152"/>
          <a:ext cx="9144000" cy="5260848"/>
        </p:xfrm>
        <a:graphic>
          <a:graphicData uri="http://schemas.openxmlformats.org/drawingml/2006/chart">
            <c:chart xmlns:c="http://schemas.openxmlformats.org/drawingml/2006/chart" xmlns:r="http://schemas.openxmlformats.org/officeDocument/2006/relationships" r:id="rId3"/>
          </a:graphicData>
        </a:graphic>
      </p:graphicFrame>
      <p:sp>
        <p:nvSpPr>
          <p:cNvPr id="4" name="Bouton d'action : Informations 3">
            <a:hlinkClick r:id="rId4" action="ppaction://hlinksldjump" highlightClick="1"/>
          </p:cNvPr>
          <p:cNvSpPr/>
          <p:nvPr/>
        </p:nvSpPr>
        <p:spPr>
          <a:xfrm>
            <a:off x="7980815" y="1445230"/>
            <a:ext cx="744439" cy="580282"/>
          </a:xfrm>
          <a:prstGeom prst="actionButtonInformati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48014367"/>
      </p:ext>
    </p:extLst>
  </p:cSld>
  <p:clrMapOvr>
    <a:masterClrMapping/>
  </p:clrMapOvr>
  <p:transition spd="med">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56341"/>
            <a:ext cx="8229600" cy="1143000"/>
          </a:xfrm>
        </p:spPr>
        <p:txBody>
          <a:bodyPr>
            <a:normAutofit/>
          </a:bodyPr>
          <a:lstStyle/>
          <a:p>
            <a:r>
              <a:rPr lang="fr-FR" sz="3200" dirty="0" smtClean="0">
                <a:solidFill>
                  <a:schemeClr val="bg1"/>
                </a:solidFill>
              </a:rPr>
              <a:t>Zoom sur les </a:t>
            </a:r>
            <a:r>
              <a:rPr lang="fr-FR" sz="3200" dirty="0">
                <a:solidFill>
                  <a:schemeClr val="bg1"/>
                </a:solidFill>
              </a:rPr>
              <a:t>b</a:t>
            </a:r>
            <a:r>
              <a:rPr lang="fr-FR" sz="3200" dirty="0" smtClean="0">
                <a:solidFill>
                  <a:schemeClr val="bg1"/>
                </a:solidFill>
              </a:rPr>
              <a:t>onnes pratiques de gestion des CCF en voie pro. </a:t>
            </a:r>
            <a:endParaRPr lang="fr-FR" sz="3200" dirty="0">
              <a:solidFill>
                <a:schemeClr val="bg1"/>
              </a:solidFill>
            </a:endParaRPr>
          </a:p>
        </p:txBody>
      </p:sp>
      <p:sp>
        <p:nvSpPr>
          <p:cNvPr id="4" name="ZoneTexte 3"/>
          <p:cNvSpPr txBox="1"/>
          <p:nvPr/>
        </p:nvSpPr>
        <p:spPr>
          <a:xfrm>
            <a:off x="0" y="1257735"/>
            <a:ext cx="9144000" cy="255454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1600" dirty="0" smtClean="0"/>
              <a:t>-     </a:t>
            </a:r>
            <a:r>
              <a:rPr lang="fr-FR" sz="1600" dirty="0" smtClean="0">
                <a:solidFill>
                  <a:srgbClr val="FF0000"/>
                </a:solidFill>
              </a:rPr>
              <a:t>Des CCF planifiés </a:t>
            </a:r>
            <a:r>
              <a:rPr lang="fr-FR" sz="1600" dirty="0">
                <a:solidFill>
                  <a:srgbClr val="FF0000"/>
                </a:solidFill>
              </a:rPr>
              <a:t>et des dates de </a:t>
            </a:r>
            <a:r>
              <a:rPr lang="fr-FR" sz="1600" dirty="0" smtClean="0">
                <a:solidFill>
                  <a:srgbClr val="FF0000"/>
                </a:solidFill>
              </a:rPr>
              <a:t>rattrapage connues des partenaires de la communauté éducative. </a:t>
            </a:r>
          </a:p>
          <a:p>
            <a:pPr marL="285750" indent="-285750">
              <a:buFontTx/>
              <a:buChar char="-"/>
            </a:pPr>
            <a:r>
              <a:rPr lang="fr-FR" sz="1600" dirty="0" smtClean="0"/>
              <a:t>Un </a:t>
            </a:r>
            <a:r>
              <a:rPr lang="fr-FR" sz="1600" dirty="0" smtClean="0">
                <a:solidFill>
                  <a:srgbClr val="FF0000"/>
                </a:solidFill>
              </a:rPr>
              <a:t>calendrier validé </a:t>
            </a:r>
            <a:r>
              <a:rPr lang="fr-FR" sz="1600" dirty="0" smtClean="0"/>
              <a:t>par la commission académique soumis au chef d’établissement et présenté en C.A.</a:t>
            </a:r>
          </a:p>
          <a:p>
            <a:pPr marL="285750" indent="-285750">
              <a:buFontTx/>
              <a:buChar char="-"/>
            </a:pPr>
            <a:r>
              <a:rPr lang="fr-FR" sz="1600" dirty="0" smtClean="0"/>
              <a:t>Une lisibilité de ce calendrier en salle des professeurs sur les ENT /  site internet …</a:t>
            </a:r>
          </a:p>
          <a:p>
            <a:pPr marL="285750" indent="-285750">
              <a:buFontTx/>
              <a:buChar char="-"/>
            </a:pPr>
            <a:r>
              <a:rPr lang="fr-FR" sz="1600" b="1" dirty="0" smtClean="0">
                <a:solidFill>
                  <a:srgbClr val="FF0000"/>
                </a:solidFill>
              </a:rPr>
              <a:t>Un émargement systématique et /ou une convocation individuelle en fonction du protocole CCF de chaque établissement.</a:t>
            </a:r>
          </a:p>
          <a:p>
            <a:pPr marL="285750" indent="-285750">
              <a:buFontTx/>
              <a:buChar char="-"/>
            </a:pPr>
            <a:r>
              <a:rPr lang="fr-FR" sz="1600" dirty="0" smtClean="0"/>
              <a:t>Si le CCF doit être reporté, assurer une communication large ( Proviseur / élèves / enseignants /parents)</a:t>
            </a:r>
          </a:p>
          <a:p>
            <a:r>
              <a:rPr lang="fr-FR" sz="1600" b="1" u="sng" dirty="0" smtClean="0">
                <a:solidFill>
                  <a:srgbClr val="FF0000"/>
                </a:solidFill>
              </a:rPr>
              <a:t> Ritualiser ce moment de certification : </a:t>
            </a:r>
          </a:p>
          <a:p>
            <a:pPr lvl="1"/>
            <a:r>
              <a:rPr lang="fr-FR" sz="1600" b="1" dirty="0" smtClean="0">
                <a:sym typeface="Wingdings"/>
              </a:rPr>
              <a:t></a:t>
            </a:r>
            <a:r>
              <a:rPr lang="fr-FR" sz="1600" b="1" dirty="0" smtClean="0"/>
              <a:t>  ce n’est pas une évaluation, mais un examen.</a:t>
            </a:r>
          </a:p>
          <a:p>
            <a:pPr marL="742950" lvl="1" indent="-285750">
              <a:buFont typeface="Wingdings" charset="0"/>
              <a:buChar char="à"/>
            </a:pPr>
            <a:r>
              <a:rPr lang="fr-FR" sz="1600" b="1" dirty="0" smtClean="0"/>
              <a:t>Ce ne sont plus vos élèves, mais des candidats.</a:t>
            </a:r>
          </a:p>
          <a:p>
            <a:pPr marL="742950" lvl="1" indent="-285750">
              <a:buFont typeface="Wingdings" charset="0"/>
              <a:buChar char="à"/>
            </a:pPr>
            <a:r>
              <a:rPr lang="fr-FR" sz="1600" b="1" dirty="0" smtClean="0"/>
              <a:t>Vous n’êtes plus enseignant, mais jury d’examen ( éthique / impartialité).</a:t>
            </a:r>
          </a:p>
        </p:txBody>
      </p:sp>
      <p:sp>
        <p:nvSpPr>
          <p:cNvPr id="6" name="ZoneTexte 5"/>
          <p:cNvSpPr txBox="1"/>
          <p:nvPr/>
        </p:nvSpPr>
        <p:spPr>
          <a:xfrm>
            <a:off x="0" y="3948783"/>
            <a:ext cx="9144000" cy="160043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b="1" dirty="0" smtClean="0">
                <a:solidFill>
                  <a:srgbClr val="FF0000"/>
                </a:solidFill>
                <a:effectLst>
                  <a:outerShdw blurRad="38100" dist="38100" dir="2700000" algn="tl">
                    <a:srgbClr val="000000">
                      <a:alpha val="43137"/>
                    </a:srgbClr>
                  </a:outerShdw>
                </a:effectLst>
              </a:rPr>
              <a:t>Le traitement des notes  :</a:t>
            </a:r>
          </a:p>
          <a:p>
            <a:pPr marL="285750" indent="-285750">
              <a:buFontTx/>
              <a:buChar char="-"/>
            </a:pPr>
            <a:r>
              <a:rPr lang="fr-FR" sz="1600" dirty="0" smtClean="0"/>
              <a:t>Conserver vos notes (support papier et numérique) dans différents endroits.</a:t>
            </a:r>
          </a:p>
          <a:p>
            <a:pPr marL="285750" indent="-285750">
              <a:buFontTx/>
              <a:buChar char="-"/>
            </a:pPr>
            <a:r>
              <a:rPr lang="fr-FR" sz="1600" dirty="0" smtClean="0"/>
              <a:t>Quand un nouveau candidat arrive dans l’établissement demander systématiquement à l‘établissement d’origine le transfert des notes de CCF sous couvert du chef d’établissement. </a:t>
            </a:r>
          </a:p>
          <a:p>
            <a:pPr marL="285750" indent="-285750">
              <a:buFontTx/>
              <a:buChar char="-"/>
            </a:pPr>
            <a:r>
              <a:rPr lang="fr-FR" sz="1600" dirty="0" smtClean="0"/>
              <a:t>Lorsqu’un candidat quitte votre établissement, devancer la demande en envoyant les notes de CCF du candidat dans son nouvel EPLE sous couvert du chef d’établissement. </a:t>
            </a:r>
          </a:p>
        </p:txBody>
      </p:sp>
      <p:sp>
        <p:nvSpPr>
          <p:cNvPr id="8" name="ZoneTexte 7"/>
          <p:cNvSpPr txBox="1"/>
          <p:nvPr/>
        </p:nvSpPr>
        <p:spPr>
          <a:xfrm>
            <a:off x="17931" y="5684929"/>
            <a:ext cx="9144000" cy="110799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b="1" dirty="0" smtClean="0">
                <a:solidFill>
                  <a:srgbClr val="FF0000"/>
                </a:solidFill>
                <a:effectLst>
                  <a:outerShdw blurRad="38100" dist="38100" dir="2700000" algn="tl">
                    <a:srgbClr val="000000">
                      <a:alpha val="43137"/>
                    </a:srgbClr>
                  </a:outerShdw>
                </a:effectLst>
              </a:rPr>
              <a:t>Le traitement des CM  :</a:t>
            </a:r>
          </a:p>
          <a:p>
            <a:pPr marL="285750" indent="-285750">
              <a:buFontTx/>
              <a:buChar char="-"/>
            </a:pPr>
            <a:r>
              <a:rPr lang="fr-FR" sz="1600" dirty="0" smtClean="0"/>
              <a:t>Réaliser plusieurs exemplaires des CM ( P EPS, CPE , infirmerie).</a:t>
            </a:r>
          </a:p>
          <a:p>
            <a:pPr marL="285750" indent="-285750">
              <a:buFontTx/>
              <a:buChar char="-"/>
            </a:pPr>
            <a:r>
              <a:rPr lang="fr-FR" sz="1600" dirty="0" smtClean="0"/>
              <a:t>Conserver les exemplaires et les doubles sur la durée du processus de certification ( 2 ans)</a:t>
            </a:r>
          </a:p>
          <a:p>
            <a:pPr marL="285750" indent="-285750">
              <a:buFontTx/>
              <a:buChar char="-"/>
            </a:pPr>
            <a:r>
              <a:rPr lang="fr-FR" sz="1600" dirty="0" smtClean="0"/>
              <a:t>Fournir le CM à la commission académique l’année de validation de l’examen. </a:t>
            </a:r>
          </a:p>
        </p:txBody>
      </p:sp>
    </p:spTree>
    <p:extLst>
      <p:ext uri="{BB962C8B-B14F-4D97-AF65-F5344CB8AC3E}">
        <p14:creationId xmlns:p14="http://schemas.microsoft.com/office/powerpoint/2010/main" val="3065931731"/>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353" y="69112"/>
            <a:ext cx="8861425" cy="1143000"/>
          </a:xfrm>
        </p:spPr>
        <p:txBody>
          <a:bodyPr>
            <a:normAutofit fontScale="90000"/>
          </a:bodyPr>
          <a:lstStyle/>
          <a:p>
            <a:r>
              <a:rPr lang="fr-FR" smtClean="0">
                <a:solidFill>
                  <a:srgbClr val="FFFFFF"/>
                </a:solidFill>
              </a:rPr>
              <a:t>Écarts </a:t>
            </a:r>
            <a:r>
              <a:rPr lang="fr-FR" dirty="0" smtClean="0">
                <a:solidFill>
                  <a:srgbClr val="FFFFFF"/>
                </a:solidFill>
              </a:rPr>
              <a:t>des moyennes entre les EPLE  </a:t>
            </a:r>
            <a:r>
              <a:rPr lang="fr-FR" u="sng" dirty="0" smtClean="0">
                <a:solidFill>
                  <a:srgbClr val="FFFF00"/>
                </a:solidFill>
              </a:rPr>
              <a:t>Bac Pro : 37</a:t>
            </a:r>
            <a:endParaRPr lang="fr-FR" u="sng" dirty="0">
              <a:solidFill>
                <a:srgbClr val="FFFF00"/>
              </a:solidFill>
            </a:endParaRPr>
          </a:p>
        </p:txBody>
      </p:sp>
      <p:graphicFrame>
        <p:nvGraphicFramePr>
          <p:cNvPr id="5" name="Graphique 4"/>
          <p:cNvGraphicFramePr>
            <a:graphicFrameLocks/>
          </p:cNvGraphicFramePr>
          <p:nvPr>
            <p:extLst>
              <p:ext uri="{D42A27DB-BD31-4B8C-83A1-F6EECF244321}">
                <p14:modId xmlns:p14="http://schemas.microsoft.com/office/powerpoint/2010/main" val="2666807847"/>
              </p:ext>
            </p:extLst>
          </p:nvPr>
        </p:nvGraphicFramePr>
        <p:xfrm>
          <a:off x="28448" y="1560576"/>
          <a:ext cx="9115552" cy="5297424"/>
        </p:xfrm>
        <a:graphic>
          <a:graphicData uri="http://schemas.openxmlformats.org/drawingml/2006/chart">
            <c:chart xmlns:c="http://schemas.openxmlformats.org/drawingml/2006/chart" xmlns:r="http://schemas.openxmlformats.org/officeDocument/2006/relationships" r:id="rId3"/>
          </a:graphicData>
        </a:graphic>
      </p:graphicFrame>
      <p:sp>
        <p:nvSpPr>
          <p:cNvPr id="4" name="Bouton d'action : Informations 3">
            <a:hlinkClick r:id="rId4" action="ppaction://hlinksldjump" highlightClick="1"/>
          </p:cNvPr>
          <p:cNvSpPr/>
          <p:nvPr/>
        </p:nvSpPr>
        <p:spPr>
          <a:xfrm>
            <a:off x="7980815" y="1445230"/>
            <a:ext cx="744439" cy="580282"/>
          </a:xfrm>
          <a:prstGeom prst="actionButtonInformati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277000257"/>
      </p:ext>
    </p:extLst>
  </p:cSld>
  <p:clrMapOvr>
    <a:masterClrMapping/>
  </p:clrMapOvr>
  <p:transition spd="med">
    <p:split orient="ver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0"/>
            <a:ext cx="8229600" cy="1143000"/>
          </a:xfrm>
        </p:spPr>
        <p:txBody>
          <a:bodyPr>
            <a:normAutofit fontScale="90000"/>
          </a:bodyPr>
          <a:lstStyle/>
          <a:p>
            <a:r>
              <a:rPr lang="fr-FR" dirty="0" smtClean="0">
                <a:solidFill>
                  <a:schemeClr val="bg1"/>
                </a:solidFill>
              </a:rPr>
              <a:t>Zoom sur les épreuves ponctuelles obligatoires</a:t>
            </a:r>
            <a:endParaRPr lang="fr-FR" dirty="0">
              <a:solidFill>
                <a:schemeClr val="bg1"/>
              </a:solidFill>
            </a:endParaRPr>
          </a:p>
        </p:txBody>
      </p:sp>
      <p:graphicFrame>
        <p:nvGraphicFramePr>
          <p:cNvPr id="4" name="Tableau 3"/>
          <p:cNvGraphicFramePr>
            <a:graphicFrameLocks noGrp="1"/>
          </p:cNvGraphicFramePr>
          <p:nvPr>
            <p:extLst>
              <p:ext uri="{D42A27DB-BD31-4B8C-83A1-F6EECF244321}">
                <p14:modId xmlns:p14="http://schemas.microsoft.com/office/powerpoint/2010/main" val="3472974029"/>
              </p:ext>
            </p:extLst>
          </p:nvPr>
        </p:nvGraphicFramePr>
        <p:xfrm>
          <a:off x="152052" y="1916025"/>
          <a:ext cx="8991947" cy="3848073"/>
        </p:xfrm>
        <a:graphic>
          <a:graphicData uri="http://schemas.openxmlformats.org/drawingml/2006/table">
            <a:tbl>
              <a:tblPr firstRow="1" bandRow="1">
                <a:tableStyleId>{5C22544A-7EE6-4342-B048-85BDC9FD1C3A}</a:tableStyleId>
              </a:tblPr>
              <a:tblGrid>
                <a:gridCol w="2179791"/>
                <a:gridCol w="3098177"/>
                <a:gridCol w="3713979"/>
              </a:tblGrid>
              <a:tr h="919692">
                <a:tc>
                  <a:txBody>
                    <a:bodyPr/>
                    <a:lstStyle/>
                    <a:p>
                      <a:pPr algn="ctr"/>
                      <a:endParaRPr lang="fr-FR" b="1" dirty="0"/>
                    </a:p>
                  </a:txBody>
                  <a:tcPr anchor="ctr"/>
                </a:tc>
                <a:tc>
                  <a:txBody>
                    <a:bodyPr/>
                    <a:lstStyle/>
                    <a:p>
                      <a:pPr algn="ctr"/>
                      <a:r>
                        <a:rPr lang="fr-FR" b="1" dirty="0" smtClean="0"/>
                        <a:t>Moyenne Filles </a:t>
                      </a:r>
                      <a:endParaRPr lang="fr-FR" b="1" dirty="0"/>
                    </a:p>
                  </a:txBody>
                  <a:tcPr anchor="ctr"/>
                </a:tc>
                <a:tc>
                  <a:txBody>
                    <a:bodyPr/>
                    <a:lstStyle/>
                    <a:p>
                      <a:pPr algn="ctr"/>
                      <a:r>
                        <a:rPr lang="fr-FR" b="1" dirty="0" smtClean="0"/>
                        <a:t>Moyennes Garçons</a:t>
                      </a:r>
                      <a:endParaRPr lang="fr-FR" b="1" dirty="0"/>
                    </a:p>
                  </a:txBody>
                  <a:tcPr anchor="ctr"/>
                </a:tc>
              </a:tr>
              <a:tr h="64652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800" b="1" dirty="0" smtClean="0">
                          <a:solidFill>
                            <a:srgbClr val="FF0000"/>
                          </a:solidFill>
                        </a:rPr>
                        <a:t>Bac Pro </a:t>
                      </a:r>
                      <a:r>
                        <a:rPr lang="fr-FR" sz="1600" b="0" dirty="0" smtClean="0">
                          <a:solidFill>
                            <a:srgbClr val="0000FF"/>
                          </a:solidFill>
                        </a:rPr>
                        <a:t>(2014)</a:t>
                      </a:r>
                    </a:p>
                  </a:txBody>
                  <a:tcPr anchor="ctr"/>
                </a:tc>
                <a:tc>
                  <a:txBody>
                    <a:bodyPr/>
                    <a:lstStyle/>
                    <a:p>
                      <a:pPr algn="ctr"/>
                      <a:r>
                        <a:rPr lang="fr-FR" sz="2800" b="1" dirty="0" smtClean="0">
                          <a:solidFill>
                            <a:srgbClr val="FF0000"/>
                          </a:solidFill>
                        </a:rPr>
                        <a:t>10,99 </a:t>
                      </a:r>
                      <a:r>
                        <a:rPr lang="fr-FR" sz="1600" b="0" dirty="0" smtClean="0">
                          <a:solidFill>
                            <a:srgbClr val="0000FF"/>
                          </a:solidFill>
                        </a:rPr>
                        <a:t>(11,06)</a:t>
                      </a:r>
                      <a:endParaRPr lang="fr-FR" sz="1600" b="0" dirty="0">
                        <a:solidFill>
                          <a:srgbClr val="0000FF"/>
                        </a:solidFill>
                      </a:endParaRPr>
                    </a:p>
                  </a:txBody>
                  <a:tcPr anchor="ctr"/>
                </a:tc>
                <a:tc>
                  <a:txBody>
                    <a:bodyPr/>
                    <a:lstStyle/>
                    <a:p>
                      <a:pPr algn="ctr"/>
                      <a:r>
                        <a:rPr lang="fr-FR" sz="2800" b="1" dirty="0" smtClean="0">
                          <a:solidFill>
                            <a:srgbClr val="FF0000"/>
                          </a:solidFill>
                        </a:rPr>
                        <a:t>12,12 </a:t>
                      </a:r>
                      <a:r>
                        <a:rPr lang="fr-FR" sz="1400" b="0" dirty="0" smtClean="0">
                          <a:solidFill>
                            <a:srgbClr val="0000FF"/>
                          </a:solidFill>
                        </a:rPr>
                        <a:t>(11,37)</a:t>
                      </a:r>
                      <a:endParaRPr lang="fr-FR" sz="1400" b="0" dirty="0">
                        <a:solidFill>
                          <a:srgbClr val="0000FF"/>
                        </a:solidFill>
                      </a:endParaRPr>
                    </a:p>
                  </a:txBody>
                  <a:tcPr anchor="ctr"/>
                </a:tc>
              </a:tr>
              <a:tr h="456371">
                <a:tc>
                  <a:txBody>
                    <a:bodyPr/>
                    <a:lstStyle/>
                    <a:p>
                      <a:pPr algn="ctr"/>
                      <a:r>
                        <a:rPr lang="fr-FR" sz="1800" b="0" dirty="0" smtClean="0">
                          <a:solidFill>
                            <a:srgbClr val="FF0000"/>
                          </a:solidFill>
                        </a:rPr>
                        <a:t>3 X 500 M </a:t>
                      </a:r>
                      <a:endParaRPr lang="fr-FR" sz="1800" b="0" dirty="0">
                        <a:solidFill>
                          <a:srgbClr val="FF0000"/>
                        </a:solidFill>
                      </a:endParaRPr>
                    </a:p>
                  </a:txBody>
                  <a:tcPr anchor="ctr"/>
                </a:tc>
                <a:tc>
                  <a:txBody>
                    <a:bodyPr/>
                    <a:lstStyle/>
                    <a:p>
                      <a:pPr algn="ctr"/>
                      <a:r>
                        <a:rPr lang="fr-FR" sz="1800" b="0" dirty="0" smtClean="0">
                          <a:solidFill>
                            <a:srgbClr val="FF0000"/>
                          </a:solidFill>
                        </a:rPr>
                        <a:t>9,97</a:t>
                      </a:r>
                      <a:endParaRPr lang="fr-FR" sz="1800" b="0" dirty="0">
                        <a:solidFill>
                          <a:srgbClr val="FF0000"/>
                        </a:solidFill>
                      </a:endParaRPr>
                    </a:p>
                  </a:txBody>
                  <a:tcPr anchor="ctr"/>
                </a:tc>
                <a:tc>
                  <a:txBody>
                    <a:bodyPr/>
                    <a:lstStyle/>
                    <a:p>
                      <a:pPr algn="ctr"/>
                      <a:r>
                        <a:rPr lang="fr-FR" sz="1800" b="0" dirty="0" smtClean="0">
                          <a:solidFill>
                            <a:srgbClr val="FF0000"/>
                          </a:solidFill>
                        </a:rPr>
                        <a:t>10,71</a:t>
                      </a:r>
                      <a:endParaRPr lang="fr-FR" sz="1800" b="0" dirty="0">
                        <a:solidFill>
                          <a:srgbClr val="FF0000"/>
                        </a:solidFill>
                      </a:endParaRPr>
                    </a:p>
                  </a:txBody>
                  <a:tcPr anchor="ctr"/>
                </a:tc>
              </a:tr>
              <a:tr h="456371">
                <a:tc>
                  <a:txBody>
                    <a:bodyPr/>
                    <a:lstStyle/>
                    <a:p>
                      <a:pPr algn="ctr"/>
                      <a:r>
                        <a:rPr lang="fr-FR" sz="1800" b="0" dirty="0" smtClean="0">
                          <a:solidFill>
                            <a:srgbClr val="FF0000"/>
                          </a:solidFill>
                        </a:rPr>
                        <a:t>Badminton </a:t>
                      </a:r>
                      <a:endParaRPr lang="fr-FR" sz="1800" b="0" dirty="0">
                        <a:solidFill>
                          <a:srgbClr val="FF0000"/>
                        </a:solidFill>
                      </a:endParaRPr>
                    </a:p>
                  </a:txBody>
                  <a:tcPr anchor="ctr"/>
                </a:tc>
                <a:tc>
                  <a:txBody>
                    <a:bodyPr/>
                    <a:lstStyle/>
                    <a:p>
                      <a:pPr algn="ctr"/>
                      <a:r>
                        <a:rPr lang="fr-FR" sz="1800" b="0" dirty="0" smtClean="0">
                          <a:solidFill>
                            <a:srgbClr val="FF0000"/>
                          </a:solidFill>
                        </a:rPr>
                        <a:t>11,83</a:t>
                      </a:r>
                      <a:endParaRPr lang="fr-FR" sz="1800" b="0" dirty="0">
                        <a:solidFill>
                          <a:srgbClr val="FF0000"/>
                        </a:solidFill>
                      </a:endParaRPr>
                    </a:p>
                  </a:txBody>
                  <a:tcPr anchor="ctr"/>
                </a:tc>
                <a:tc>
                  <a:txBody>
                    <a:bodyPr/>
                    <a:lstStyle/>
                    <a:p>
                      <a:pPr algn="ctr"/>
                      <a:r>
                        <a:rPr lang="fr-FR" sz="1800" b="0" dirty="0" smtClean="0">
                          <a:solidFill>
                            <a:srgbClr val="FF0000"/>
                          </a:solidFill>
                        </a:rPr>
                        <a:t>13,16</a:t>
                      </a:r>
                      <a:endParaRPr lang="fr-FR" sz="1800" b="0" dirty="0">
                        <a:solidFill>
                          <a:srgbClr val="FF0000"/>
                        </a:solidFill>
                      </a:endParaRPr>
                    </a:p>
                  </a:txBody>
                  <a:tcPr anchor="ctr"/>
                </a:tc>
              </a:tr>
              <a:tr h="456371">
                <a:tc>
                  <a:txBody>
                    <a:bodyPr/>
                    <a:lstStyle/>
                    <a:p>
                      <a:pPr algn="ctr"/>
                      <a:r>
                        <a:rPr lang="fr-FR" sz="1800" b="0" dirty="0" smtClean="0">
                          <a:solidFill>
                            <a:srgbClr val="FF0000"/>
                          </a:solidFill>
                        </a:rPr>
                        <a:t>Gymnastique au sol</a:t>
                      </a:r>
                      <a:endParaRPr lang="fr-FR" sz="1800" b="0" dirty="0">
                        <a:solidFill>
                          <a:srgbClr val="FF0000"/>
                        </a:solidFill>
                      </a:endParaRPr>
                    </a:p>
                  </a:txBody>
                  <a:tcPr anchor="ctr"/>
                </a:tc>
                <a:tc>
                  <a:txBody>
                    <a:bodyPr/>
                    <a:lstStyle/>
                    <a:p>
                      <a:pPr algn="ctr"/>
                      <a:r>
                        <a:rPr lang="fr-FR" sz="1800" b="0" dirty="0" smtClean="0">
                          <a:solidFill>
                            <a:srgbClr val="FF0000"/>
                          </a:solidFill>
                        </a:rPr>
                        <a:t>12,46</a:t>
                      </a:r>
                      <a:endParaRPr lang="fr-FR" sz="1800" b="0" dirty="0">
                        <a:solidFill>
                          <a:srgbClr val="FF0000"/>
                        </a:solidFill>
                      </a:endParaRPr>
                    </a:p>
                  </a:txBody>
                  <a:tcPr anchor="ctr"/>
                </a:tc>
                <a:tc>
                  <a:txBody>
                    <a:bodyPr/>
                    <a:lstStyle/>
                    <a:p>
                      <a:pPr algn="ctr"/>
                      <a:r>
                        <a:rPr lang="fr-FR" sz="1800" b="0" dirty="0" smtClean="0">
                          <a:solidFill>
                            <a:srgbClr val="FF0000"/>
                          </a:solidFill>
                        </a:rPr>
                        <a:t>12,50</a:t>
                      </a:r>
                      <a:endParaRPr lang="fr-FR" sz="1800" b="0" dirty="0">
                        <a:solidFill>
                          <a:srgbClr val="FF0000"/>
                        </a:solidFill>
                      </a:endParaRPr>
                    </a:p>
                  </a:txBody>
                  <a:tcPr anchor="ctr"/>
                </a:tc>
              </a:tr>
              <a:tr h="456371">
                <a:tc>
                  <a:txBody>
                    <a:bodyPr/>
                    <a:lstStyle/>
                    <a:p>
                      <a:pPr algn="ctr"/>
                      <a:r>
                        <a:rPr lang="fr-FR" sz="1800" b="0" dirty="0" smtClean="0">
                          <a:solidFill>
                            <a:srgbClr val="FF0000"/>
                          </a:solidFill>
                        </a:rPr>
                        <a:t>Sauvetage</a:t>
                      </a:r>
                      <a:endParaRPr lang="fr-FR" sz="1800" b="0" dirty="0">
                        <a:solidFill>
                          <a:srgbClr val="FF0000"/>
                        </a:solidFill>
                      </a:endParaRPr>
                    </a:p>
                  </a:txBody>
                  <a:tcPr anchor="ctr"/>
                </a:tc>
                <a:tc>
                  <a:txBody>
                    <a:bodyPr/>
                    <a:lstStyle/>
                    <a:p>
                      <a:pPr algn="ctr"/>
                      <a:r>
                        <a:rPr lang="fr-FR" sz="1800" b="0" dirty="0" smtClean="0">
                          <a:solidFill>
                            <a:srgbClr val="FF0000"/>
                          </a:solidFill>
                        </a:rPr>
                        <a:t>9,63</a:t>
                      </a:r>
                      <a:endParaRPr lang="fr-FR" sz="1800" b="0" dirty="0">
                        <a:solidFill>
                          <a:srgbClr val="FF0000"/>
                        </a:solidFill>
                      </a:endParaRPr>
                    </a:p>
                  </a:txBody>
                  <a:tcPr anchor="ctr"/>
                </a:tc>
                <a:tc>
                  <a:txBody>
                    <a:bodyPr/>
                    <a:lstStyle/>
                    <a:p>
                      <a:pPr algn="ctr"/>
                      <a:r>
                        <a:rPr lang="fr-FR" sz="1800" b="0" dirty="0" smtClean="0">
                          <a:solidFill>
                            <a:srgbClr val="FF0000"/>
                          </a:solidFill>
                        </a:rPr>
                        <a:t>11,44</a:t>
                      </a:r>
                      <a:endParaRPr lang="fr-FR" sz="1800" b="0" dirty="0">
                        <a:solidFill>
                          <a:srgbClr val="FF0000"/>
                        </a:solidFill>
                      </a:endParaRPr>
                    </a:p>
                  </a:txBody>
                  <a:tcPr anchor="ctr"/>
                </a:tc>
              </a:tr>
              <a:tr h="456371">
                <a:tc>
                  <a:txBody>
                    <a:bodyPr/>
                    <a:lstStyle/>
                    <a:p>
                      <a:pPr algn="ctr"/>
                      <a:r>
                        <a:rPr lang="fr-FR" sz="1800" b="0" dirty="0" smtClean="0">
                          <a:solidFill>
                            <a:srgbClr val="FF0000"/>
                          </a:solidFill>
                        </a:rPr>
                        <a:t>Tennis de table</a:t>
                      </a:r>
                      <a:endParaRPr lang="fr-FR" sz="1800" b="0" dirty="0">
                        <a:solidFill>
                          <a:srgbClr val="FF0000"/>
                        </a:solidFill>
                      </a:endParaRPr>
                    </a:p>
                  </a:txBody>
                  <a:tcPr anchor="ctr"/>
                </a:tc>
                <a:tc>
                  <a:txBody>
                    <a:bodyPr/>
                    <a:lstStyle/>
                    <a:p>
                      <a:pPr algn="ctr"/>
                      <a:r>
                        <a:rPr lang="fr-FR" sz="1800" b="0" dirty="0" smtClean="0">
                          <a:solidFill>
                            <a:srgbClr val="FF0000"/>
                          </a:solidFill>
                        </a:rPr>
                        <a:t>11</a:t>
                      </a:r>
                      <a:endParaRPr lang="fr-FR" sz="1800" b="0" dirty="0">
                        <a:solidFill>
                          <a:srgbClr val="FF0000"/>
                        </a:solidFill>
                      </a:endParaRPr>
                    </a:p>
                  </a:txBody>
                  <a:tcPr anchor="ctr"/>
                </a:tc>
                <a:tc>
                  <a:txBody>
                    <a:bodyPr/>
                    <a:lstStyle/>
                    <a:p>
                      <a:pPr algn="ctr"/>
                      <a:r>
                        <a:rPr lang="fr-FR" sz="1800" b="0" dirty="0" smtClean="0">
                          <a:solidFill>
                            <a:srgbClr val="FF0000"/>
                          </a:solidFill>
                        </a:rPr>
                        <a:t>14,09</a:t>
                      </a:r>
                      <a:endParaRPr lang="fr-FR" sz="1800" b="0" dirty="0">
                        <a:solidFill>
                          <a:srgbClr val="FF0000"/>
                        </a:solidFill>
                      </a:endParaRPr>
                    </a:p>
                  </a:txBody>
                  <a:tcPr anchor="ctr"/>
                </a:tc>
              </a:tr>
            </a:tbl>
          </a:graphicData>
        </a:graphic>
      </p:graphicFrame>
      <p:sp>
        <p:nvSpPr>
          <p:cNvPr id="5" name="Pensées 4"/>
          <p:cNvSpPr/>
          <p:nvPr/>
        </p:nvSpPr>
        <p:spPr>
          <a:xfrm>
            <a:off x="4272822" y="3969952"/>
            <a:ext cx="1545278" cy="1040454"/>
          </a:xfrm>
          <a:prstGeom prst="cloudCallout">
            <a:avLst>
              <a:gd name="adj1" fmla="val -59837"/>
              <a:gd name="adj2" fmla="val -100933"/>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400" b="1" dirty="0" smtClean="0">
                <a:solidFill>
                  <a:srgbClr val="FFFF00"/>
                </a:solidFill>
              </a:rPr>
              <a:t>11,29 MNF BAC PRO 2014</a:t>
            </a:r>
            <a:endParaRPr lang="fr-FR" sz="1400" b="1" dirty="0">
              <a:solidFill>
                <a:srgbClr val="FFFF00"/>
              </a:solidFill>
            </a:endParaRPr>
          </a:p>
        </p:txBody>
      </p:sp>
      <p:sp>
        <p:nvSpPr>
          <p:cNvPr id="6" name="Pensées 5"/>
          <p:cNvSpPr/>
          <p:nvPr/>
        </p:nvSpPr>
        <p:spPr>
          <a:xfrm>
            <a:off x="7542910" y="3969952"/>
            <a:ext cx="1601089" cy="967979"/>
          </a:xfrm>
          <a:prstGeom prst="cloudCallout">
            <a:avLst>
              <a:gd name="adj1" fmla="val -53280"/>
              <a:gd name="adj2" fmla="val -104726"/>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400" b="1" dirty="0" smtClean="0">
                <a:solidFill>
                  <a:srgbClr val="FFFF00"/>
                </a:solidFill>
              </a:rPr>
              <a:t>12,40 MNG BAC Pro 2014</a:t>
            </a:r>
            <a:endParaRPr lang="fr-FR" sz="1400" b="1" dirty="0">
              <a:solidFill>
                <a:srgbClr val="FFFF00"/>
              </a:solidFill>
            </a:endParaRPr>
          </a:p>
        </p:txBody>
      </p:sp>
    </p:spTree>
    <p:extLst>
      <p:ext uri="{BB962C8B-B14F-4D97-AF65-F5344CB8AC3E}">
        <p14:creationId xmlns:p14="http://schemas.microsoft.com/office/powerpoint/2010/main" val="3537333919"/>
      </p:ext>
    </p:extLst>
  </p:cSld>
  <p:clrMapOvr>
    <a:masterClrMapping/>
  </p:clrMapOvr>
  <p:transition spd="med">
    <p:split orient="ver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0"/>
            <a:ext cx="8229600" cy="1143000"/>
          </a:xfrm>
        </p:spPr>
        <p:txBody>
          <a:bodyPr>
            <a:normAutofit fontScale="90000"/>
          </a:bodyPr>
          <a:lstStyle/>
          <a:p>
            <a:r>
              <a:rPr lang="fr-FR" dirty="0" smtClean="0">
                <a:solidFill>
                  <a:schemeClr val="bg1"/>
                </a:solidFill>
              </a:rPr>
              <a:t>Zoom sur les épreuves ponctuelles obligatoires</a:t>
            </a:r>
            <a:endParaRPr lang="fr-FR" dirty="0">
              <a:solidFill>
                <a:schemeClr val="bg1"/>
              </a:solidFill>
            </a:endParaRPr>
          </a:p>
        </p:txBody>
      </p:sp>
      <p:graphicFrame>
        <p:nvGraphicFramePr>
          <p:cNvPr id="4" name="Tableau 3"/>
          <p:cNvGraphicFramePr>
            <a:graphicFrameLocks noGrp="1"/>
          </p:cNvGraphicFramePr>
          <p:nvPr>
            <p:extLst>
              <p:ext uri="{D42A27DB-BD31-4B8C-83A1-F6EECF244321}">
                <p14:modId xmlns:p14="http://schemas.microsoft.com/office/powerpoint/2010/main" val="2434895394"/>
              </p:ext>
            </p:extLst>
          </p:nvPr>
        </p:nvGraphicFramePr>
        <p:xfrm>
          <a:off x="179349" y="1310116"/>
          <a:ext cx="8792377" cy="5400978"/>
        </p:xfrm>
        <a:graphic>
          <a:graphicData uri="http://schemas.openxmlformats.org/drawingml/2006/table">
            <a:tbl>
              <a:tblPr firstRow="1" bandRow="1">
                <a:tableStyleId>{5C22544A-7EE6-4342-B048-85BDC9FD1C3A}</a:tableStyleId>
              </a:tblPr>
              <a:tblGrid>
                <a:gridCol w="3117490"/>
                <a:gridCol w="2234111"/>
                <a:gridCol w="3440776"/>
              </a:tblGrid>
              <a:tr h="347367">
                <a:tc>
                  <a:txBody>
                    <a:bodyPr/>
                    <a:lstStyle/>
                    <a:p>
                      <a:pPr algn="ctr"/>
                      <a:endParaRPr lang="fr-FR" b="1" dirty="0"/>
                    </a:p>
                  </a:txBody>
                  <a:tcPr anchor="ctr"/>
                </a:tc>
                <a:tc>
                  <a:txBody>
                    <a:bodyPr/>
                    <a:lstStyle/>
                    <a:p>
                      <a:pPr algn="ctr"/>
                      <a:r>
                        <a:rPr lang="fr-FR" b="1" dirty="0" smtClean="0"/>
                        <a:t>Moyennes Filles </a:t>
                      </a:r>
                      <a:endParaRPr lang="fr-FR" b="1" dirty="0"/>
                    </a:p>
                  </a:txBody>
                  <a:tcPr anchor="ctr"/>
                </a:tc>
                <a:tc>
                  <a:txBody>
                    <a:bodyPr/>
                    <a:lstStyle/>
                    <a:p>
                      <a:pPr algn="ctr"/>
                      <a:r>
                        <a:rPr lang="fr-FR" b="1" dirty="0" smtClean="0"/>
                        <a:t>Moyennes Garçons</a:t>
                      </a:r>
                      <a:endParaRPr lang="fr-FR" b="1" dirty="0"/>
                    </a:p>
                  </a:txBody>
                  <a:tcPr anchor="ctr"/>
                </a:tc>
              </a:tr>
              <a:tr h="492103">
                <a:tc>
                  <a:txBody>
                    <a:bodyPr/>
                    <a:lstStyle/>
                    <a:p>
                      <a:pPr algn="ctr"/>
                      <a:r>
                        <a:rPr lang="fr-FR" sz="2800" b="1" dirty="0" smtClean="0">
                          <a:solidFill>
                            <a:srgbClr val="008000"/>
                          </a:solidFill>
                        </a:rPr>
                        <a:t>BEP </a:t>
                      </a:r>
                      <a:r>
                        <a:rPr lang="fr-FR" sz="1400" b="0" dirty="0" smtClean="0">
                          <a:solidFill>
                            <a:srgbClr val="FF0000"/>
                          </a:solidFill>
                        </a:rPr>
                        <a:t>(2014)</a:t>
                      </a:r>
                      <a:endParaRPr lang="fr-FR" sz="1400" b="0" dirty="0">
                        <a:solidFill>
                          <a:srgbClr val="FF0000"/>
                        </a:solidFill>
                      </a:endParaRPr>
                    </a:p>
                  </a:txBody>
                  <a:tcPr anchor="ctr"/>
                </a:tc>
                <a:tc>
                  <a:txBody>
                    <a:bodyPr/>
                    <a:lstStyle/>
                    <a:p>
                      <a:pPr algn="ctr"/>
                      <a:r>
                        <a:rPr lang="fr-FR" sz="2800" b="1" dirty="0" smtClean="0">
                          <a:solidFill>
                            <a:srgbClr val="008000"/>
                          </a:solidFill>
                        </a:rPr>
                        <a:t>11,27 </a:t>
                      </a:r>
                      <a:r>
                        <a:rPr lang="fr-FR" sz="1400" b="0" dirty="0" smtClean="0">
                          <a:solidFill>
                            <a:srgbClr val="FF0000"/>
                          </a:solidFill>
                        </a:rPr>
                        <a:t>(10,81)</a:t>
                      </a:r>
                      <a:endParaRPr lang="fr-FR" sz="1400" b="0" dirty="0">
                        <a:solidFill>
                          <a:srgbClr val="FF0000"/>
                        </a:solidFill>
                      </a:endParaRPr>
                    </a:p>
                  </a:txBody>
                  <a:tcPr anchor="ctr"/>
                </a:tc>
                <a:tc>
                  <a:txBody>
                    <a:bodyPr/>
                    <a:lstStyle/>
                    <a:p>
                      <a:pPr algn="ctr"/>
                      <a:r>
                        <a:rPr lang="fr-FR" sz="2800" b="1" dirty="0" smtClean="0">
                          <a:solidFill>
                            <a:srgbClr val="008000"/>
                          </a:solidFill>
                        </a:rPr>
                        <a:t>12,90 </a:t>
                      </a:r>
                      <a:r>
                        <a:rPr lang="fr-FR" sz="1400" b="0" dirty="0" smtClean="0">
                          <a:solidFill>
                            <a:srgbClr val="FF0000"/>
                          </a:solidFill>
                        </a:rPr>
                        <a:t>(13,12)</a:t>
                      </a:r>
                      <a:endParaRPr lang="fr-FR" sz="1400" b="0" dirty="0">
                        <a:solidFill>
                          <a:srgbClr val="FF0000"/>
                        </a:solidFill>
                      </a:endParaRPr>
                    </a:p>
                  </a:txBody>
                  <a:tcPr anchor="ctr"/>
                </a:tc>
              </a:tr>
              <a:tr h="400393">
                <a:tc>
                  <a:txBody>
                    <a:bodyPr/>
                    <a:lstStyle/>
                    <a:p>
                      <a:pPr algn="ctr"/>
                      <a:r>
                        <a:rPr lang="fr-FR" sz="1800" b="0" dirty="0" smtClean="0">
                          <a:solidFill>
                            <a:srgbClr val="008000"/>
                          </a:solidFill>
                        </a:rPr>
                        <a:t>3 X 500 M </a:t>
                      </a:r>
                      <a:endParaRPr lang="fr-FR" sz="1800" b="0" dirty="0">
                        <a:solidFill>
                          <a:srgbClr val="008000"/>
                        </a:solidFill>
                      </a:endParaRPr>
                    </a:p>
                  </a:txBody>
                  <a:tcPr anchor="ctr"/>
                </a:tc>
                <a:tc>
                  <a:txBody>
                    <a:bodyPr/>
                    <a:lstStyle/>
                    <a:p>
                      <a:pPr algn="ctr" fontAlgn="ctr"/>
                      <a:r>
                        <a:rPr lang="fr-FR" sz="1800" b="0" i="0" u="none" strike="noStrike" dirty="0">
                          <a:solidFill>
                            <a:srgbClr val="008000"/>
                          </a:solidFill>
                          <a:effectLst/>
                          <a:latin typeface="Arial"/>
                        </a:rPr>
                        <a:t>10,31</a:t>
                      </a:r>
                    </a:p>
                  </a:txBody>
                  <a:tcPr marL="12700" marR="12700" marT="12700" marB="0" anchor="ctr"/>
                </a:tc>
                <a:tc>
                  <a:txBody>
                    <a:bodyPr/>
                    <a:lstStyle/>
                    <a:p>
                      <a:pPr algn="ctr" fontAlgn="ctr"/>
                      <a:r>
                        <a:rPr lang="fr-FR" sz="1800" b="0" i="0" u="none" strike="noStrike">
                          <a:solidFill>
                            <a:srgbClr val="008000"/>
                          </a:solidFill>
                          <a:effectLst/>
                          <a:latin typeface="Arial"/>
                        </a:rPr>
                        <a:t>12,99</a:t>
                      </a:r>
                    </a:p>
                  </a:txBody>
                  <a:tcPr marL="12700" marR="12700" marT="12700" marB="0" anchor="ctr"/>
                </a:tc>
              </a:tr>
              <a:tr h="347367">
                <a:tc>
                  <a:txBody>
                    <a:bodyPr/>
                    <a:lstStyle/>
                    <a:p>
                      <a:pPr algn="ctr"/>
                      <a:r>
                        <a:rPr lang="fr-FR" sz="1800" b="0" dirty="0" smtClean="0">
                          <a:solidFill>
                            <a:srgbClr val="008000"/>
                          </a:solidFill>
                        </a:rPr>
                        <a:t>Badminton </a:t>
                      </a:r>
                      <a:endParaRPr lang="fr-FR" sz="1800" b="0" dirty="0">
                        <a:solidFill>
                          <a:srgbClr val="008000"/>
                        </a:solidFill>
                      </a:endParaRPr>
                    </a:p>
                  </a:txBody>
                  <a:tcPr anchor="ctr"/>
                </a:tc>
                <a:tc>
                  <a:txBody>
                    <a:bodyPr/>
                    <a:lstStyle/>
                    <a:p>
                      <a:pPr algn="ctr" fontAlgn="ctr"/>
                      <a:r>
                        <a:rPr lang="fr-FR" sz="1800" b="0" i="0" u="none" strike="noStrike" dirty="0">
                          <a:solidFill>
                            <a:srgbClr val="008000"/>
                          </a:solidFill>
                          <a:effectLst/>
                          <a:latin typeface="Arial"/>
                        </a:rPr>
                        <a:t>11,64</a:t>
                      </a:r>
                    </a:p>
                  </a:txBody>
                  <a:tcPr marL="12700" marR="12700" marT="12700" marB="0" anchor="ctr"/>
                </a:tc>
                <a:tc>
                  <a:txBody>
                    <a:bodyPr/>
                    <a:lstStyle/>
                    <a:p>
                      <a:pPr algn="ctr" fontAlgn="ctr"/>
                      <a:r>
                        <a:rPr lang="fr-FR" sz="1800" b="0" i="0" u="none" strike="noStrike">
                          <a:solidFill>
                            <a:srgbClr val="008000"/>
                          </a:solidFill>
                          <a:effectLst/>
                          <a:latin typeface="Arial"/>
                        </a:rPr>
                        <a:t>12,86</a:t>
                      </a:r>
                    </a:p>
                  </a:txBody>
                  <a:tcPr marL="12700" marR="12700" marT="12700" marB="0" anchor="ctr"/>
                </a:tc>
              </a:tr>
              <a:tr h="347367">
                <a:tc>
                  <a:txBody>
                    <a:bodyPr/>
                    <a:lstStyle/>
                    <a:p>
                      <a:pPr algn="ctr"/>
                      <a:r>
                        <a:rPr lang="fr-FR" sz="1800" b="0" dirty="0" smtClean="0">
                          <a:solidFill>
                            <a:srgbClr val="008000"/>
                          </a:solidFill>
                        </a:rPr>
                        <a:t>Gymnastique au sol</a:t>
                      </a:r>
                      <a:endParaRPr lang="fr-FR" sz="1800" b="0" dirty="0">
                        <a:solidFill>
                          <a:srgbClr val="008000"/>
                        </a:solidFill>
                      </a:endParaRPr>
                    </a:p>
                  </a:txBody>
                  <a:tcPr anchor="ctr"/>
                </a:tc>
                <a:tc>
                  <a:txBody>
                    <a:bodyPr/>
                    <a:lstStyle/>
                    <a:p>
                      <a:pPr algn="ctr" fontAlgn="ctr"/>
                      <a:r>
                        <a:rPr lang="fr-FR" sz="1800" b="0" i="0" u="none" strike="noStrike" dirty="0">
                          <a:solidFill>
                            <a:srgbClr val="008000"/>
                          </a:solidFill>
                          <a:effectLst/>
                          <a:latin typeface="Arial"/>
                        </a:rPr>
                        <a:t>12,08</a:t>
                      </a:r>
                    </a:p>
                  </a:txBody>
                  <a:tcPr marL="12700" marR="12700" marT="12700" marB="0" anchor="ctr"/>
                </a:tc>
                <a:tc>
                  <a:txBody>
                    <a:bodyPr/>
                    <a:lstStyle/>
                    <a:p>
                      <a:pPr algn="ctr" fontAlgn="ctr"/>
                      <a:r>
                        <a:rPr lang="fr-FR" sz="1800" b="0" i="0" u="none" strike="noStrike">
                          <a:solidFill>
                            <a:srgbClr val="008000"/>
                          </a:solidFill>
                          <a:effectLst/>
                          <a:latin typeface="Arial"/>
                        </a:rPr>
                        <a:t>12,73</a:t>
                      </a:r>
                    </a:p>
                  </a:txBody>
                  <a:tcPr marL="12700" marR="12700" marT="12700" marB="0" anchor="ctr"/>
                </a:tc>
              </a:tr>
              <a:tr h="347367">
                <a:tc>
                  <a:txBody>
                    <a:bodyPr/>
                    <a:lstStyle/>
                    <a:p>
                      <a:pPr algn="ctr"/>
                      <a:r>
                        <a:rPr lang="fr-FR" sz="1800" b="0" dirty="0" smtClean="0">
                          <a:solidFill>
                            <a:srgbClr val="008000"/>
                          </a:solidFill>
                        </a:rPr>
                        <a:t>Sauvetage</a:t>
                      </a:r>
                      <a:endParaRPr lang="fr-FR" sz="1800" b="0" dirty="0">
                        <a:solidFill>
                          <a:srgbClr val="008000"/>
                        </a:solidFill>
                      </a:endParaRPr>
                    </a:p>
                  </a:txBody>
                  <a:tcPr anchor="ctr"/>
                </a:tc>
                <a:tc>
                  <a:txBody>
                    <a:bodyPr/>
                    <a:lstStyle/>
                    <a:p>
                      <a:pPr algn="ctr" fontAlgn="ctr"/>
                      <a:r>
                        <a:rPr lang="fr-FR" sz="1800" b="0" i="0" u="none" strike="noStrike" dirty="0">
                          <a:solidFill>
                            <a:srgbClr val="008000"/>
                          </a:solidFill>
                          <a:effectLst/>
                          <a:latin typeface="Arial"/>
                        </a:rPr>
                        <a:t>11,38</a:t>
                      </a:r>
                    </a:p>
                  </a:txBody>
                  <a:tcPr marL="12700" marR="12700" marT="12700" marB="0" anchor="ctr"/>
                </a:tc>
                <a:tc>
                  <a:txBody>
                    <a:bodyPr/>
                    <a:lstStyle/>
                    <a:p>
                      <a:pPr algn="ctr" fontAlgn="ctr"/>
                      <a:r>
                        <a:rPr lang="fr-FR" sz="1800" b="0" i="0" u="none" strike="noStrike">
                          <a:solidFill>
                            <a:srgbClr val="008000"/>
                          </a:solidFill>
                          <a:effectLst/>
                          <a:latin typeface="Arial"/>
                        </a:rPr>
                        <a:t>13,69</a:t>
                      </a:r>
                    </a:p>
                  </a:txBody>
                  <a:tcPr marL="12700" marR="12700" marT="12700" marB="0" anchor="ctr"/>
                </a:tc>
              </a:tr>
              <a:tr h="347367">
                <a:tc>
                  <a:txBody>
                    <a:bodyPr/>
                    <a:lstStyle/>
                    <a:p>
                      <a:pPr algn="ctr"/>
                      <a:r>
                        <a:rPr lang="fr-FR" sz="1800" b="0" dirty="0" smtClean="0">
                          <a:solidFill>
                            <a:srgbClr val="008000"/>
                          </a:solidFill>
                        </a:rPr>
                        <a:t>Tennis de table</a:t>
                      </a:r>
                      <a:endParaRPr lang="fr-FR" sz="1800" b="0" dirty="0">
                        <a:solidFill>
                          <a:srgbClr val="008000"/>
                        </a:solidFill>
                      </a:endParaRPr>
                    </a:p>
                  </a:txBody>
                  <a:tcPr anchor="ctr"/>
                </a:tc>
                <a:tc>
                  <a:txBody>
                    <a:bodyPr/>
                    <a:lstStyle/>
                    <a:p>
                      <a:pPr algn="ctr" fontAlgn="ctr"/>
                      <a:r>
                        <a:rPr lang="fr-FR" sz="1800" b="0" i="0" u="none" strike="noStrike" dirty="0">
                          <a:solidFill>
                            <a:srgbClr val="008000"/>
                          </a:solidFill>
                          <a:effectLst/>
                          <a:latin typeface="Arial"/>
                        </a:rPr>
                        <a:t>10,64</a:t>
                      </a:r>
                    </a:p>
                  </a:txBody>
                  <a:tcPr marL="12700" marR="12700" marT="12700" marB="0" anchor="ctr"/>
                </a:tc>
                <a:tc>
                  <a:txBody>
                    <a:bodyPr/>
                    <a:lstStyle/>
                    <a:p>
                      <a:pPr algn="ctr" fontAlgn="ctr"/>
                      <a:r>
                        <a:rPr lang="fr-FR" sz="1800" b="0" i="0" u="none" strike="noStrike" dirty="0">
                          <a:solidFill>
                            <a:srgbClr val="008000"/>
                          </a:solidFill>
                          <a:effectLst/>
                          <a:latin typeface="Arial"/>
                        </a:rPr>
                        <a:t>12,57</a:t>
                      </a:r>
                    </a:p>
                  </a:txBody>
                  <a:tcPr marL="12700" marR="12700" marT="12700" marB="0" anchor="ctr"/>
                </a:tc>
              </a:tr>
              <a:tr h="492103">
                <a:tc>
                  <a:txBody>
                    <a:bodyPr/>
                    <a:lstStyle/>
                    <a:p>
                      <a:pPr algn="ctr"/>
                      <a:r>
                        <a:rPr lang="fr-FR" sz="2800" b="1" dirty="0" smtClean="0">
                          <a:solidFill>
                            <a:srgbClr val="0000FF"/>
                          </a:solidFill>
                        </a:rPr>
                        <a:t>CAP </a:t>
                      </a:r>
                      <a:r>
                        <a:rPr lang="fr-FR" sz="1400" b="1" dirty="0" smtClean="0">
                          <a:solidFill>
                            <a:srgbClr val="FF0000"/>
                          </a:solidFill>
                        </a:rPr>
                        <a:t>(2014)</a:t>
                      </a:r>
                      <a:endParaRPr lang="fr-FR" sz="1400" b="1" dirty="0">
                        <a:solidFill>
                          <a:srgbClr val="FF0000"/>
                        </a:solidFill>
                      </a:endParaRPr>
                    </a:p>
                  </a:txBody>
                  <a:tcPr anchor="ctr"/>
                </a:tc>
                <a:tc>
                  <a:txBody>
                    <a:bodyPr/>
                    <a:lstStyle/>
                    <a:p>
                      <a:pPr algn="ctr"/>
                      <a:r>
                        <a:rPr lang="fr-FR" sz="2800" b="1" dirty="0" smtClean="0">
                          <a:solidFill>
                            <a:srgbClr val="0000FF"/>
                          </a:solidFill>
                        </a:rPr>
                        <a:t>11,27 </a:t>
                      </a:r>
                      <a:r>
                        <a:rPr lang="fr-FR" sz="1400" b="0" dirty="0" smtClean="0">
                          <a:solidFill>
                            <a:srgbClr val="FF0000"/>
                          </a:solidFill>
                        </a:rPr>
                        <a:t>(10,90)</a:t>
                      </a:r>
                      <a:endParaRPr lang="fr-FR" sz="1400" b="0" dirty="0">
                        <a:solidFill>
                          <a:srgbClr val="FF0000"/>
                        </a:solidFill>
                      </a:endParaRPr>
                    </a:p>
                  </a:txBody>
                  <a:tcPr anchor="ctr"/>
                </a:tc>
                <a:tc>
                  <a:txBody>
                    <a:bodyPr/>
                    <a:lstStyle/>
                    <a:p>
                      <a:pPr algn="ctr"/>
                      <a:r>
                        <a:rPr lang="fr-FR" sz="2800" b="1" dirty="0" smtClean="0">
                          <a:solidFill>
                            <a:srgbClr val="0000FF"/>
                          </a:solidFill>
                        </a:rPr>
                        <a:t>12,28 </a:t>
                      </a:r>
                      <a:r>
                        <a:rPr lang="fr-FR" sz="1400" b="0" dirty="0" smtClean="0">
                          <a:solidFill>
                            <a:srgbClr val="FF0000"/>
                          </a:solidFill>
                        </a:rPr>
                        <a:t>(12,37)</a:t>
                      </a:r>
                      <a:endParaRPr lang="fr-FR" sz="1400" b="0" dirty="0">
                        <a:solidFill>
                          <a:srgbClr val="FF0000"/>
                        </a:solidFill>
                      </a:endParaRPr>
                    </a:p>
                  </a:txBody>
                  <a:tcPr anchor="ctr"/>
                </a:tc>
              </a:tr>
              <a:tr h="427093">
                <a:tc>
                  <a:txBody>
                    <a:bodyPr/>
                    <a:lstStyle/>
                    <a:p>
                      <a:pPr algn="ctr"/>
                      <a:r>
                        <a:rPr lang="fr-FR" sz="1800" b="0" dirty="0" smtClean="0">
                          <a:solidFill>
                            <a:srgbClr val="0000FF"/>
                          </a:solidFill>
                        </a:rPr>
                        <a:t>3 X 500 M </a:t>
                      </a:r>
                      <a:endParaRPr lang="fr-FR" sz="1800" b="0" dirty="0">
                        <a:solidFill>
                          <a:srgbClr val="0000FF"/>
                        </a:solidFill>
                      </a:endParaRPr>
                    </a:p>
                  </a:txBody>
                  <a:tcPr anchor="ctr"/>
                </a:tc>
                <a:tc>
                  <a:txBody>
                    <a:bodyPr/>
                    <a:lstStyle/>
                    <a:p>
                      <a:pPr algn="ctr" fontAlgn="ctr"/>
                      <a:r>
                        <a:rPr lang="fr-FR" sz="1800" b="0" i="0" u="none" strike="noStrike">
                          <a:solidFill>
                            <a:srgbClr val="3333CC"/>
                          </a:solidFill>
                          <a:effectLst/>
                          <a:latin typeface="Arial"/>
                        </a:rPr>
                        <a:t>10,94</a:t>
                      </a:r>
                    </a:p>
                  </a:txBody>
                  <a:tcPr marL="12700" marR="12700" marT="12700" marB="0" anchor="ctr"/>
                </a:tc>
                <a:tc>
                  <a:txBody>
                    <a:bodyPr/>
                    <a:lstStyle/>
                    <a:p>
                      <a:pPr algn="ctr" fontAlgn="ctr"/>
                      <a:r>
                        <a:rPr lang="fr-FR" sz="1800" b="0" i="0" u="none" strike="noStrike" dirty="0">
                          <a:solidFill>
                            <a:srgbClr val="3333CC"/>
                          </a:solidFill>
                          <a:effectLst/>
                          <a:latin typeface="Arial"/>
                        </a:rPr>
                        <a:t>11,89</a:t>
                      </a:r>
                    </a:p>
                  </a:txBody>
                  <a:tcPr marL="12700" marR="12700" marT="12700" marB="0" anchor="ctr"/>
                </a:tc>
              </a:tr>
              <a:tr h="427093">
                <a:tc>
                  <a:txBody>
                    <a:bodyPr/>
                    <a:lstStyle/>
                    <a:p>
                      <a:pPr algn="ctr"/>
                      <a:r>
                        <a:rPr lang="fr-FR" sz="1800" b="0" dirty="0" smtClean="0">
                          <a:solidFill>
                            <a:srgbClr val="0000FF"/>
                          </a:solidFill>
                        </a:rPr>
                        <a:t>Badminton </a:t>
                      </a:r>
                      <a:endParaRPr lang="fr-FR" sz="1800" b="0" dirty="0">
                        <a:solidFill>
                          <a:srgbClr val="0000FF"/>
                        </a:solidFill>
                      </a:endParaRPr>
                    </a:p>
                  </a:txBody>
                  <a:tcPr anchor="ctr"/>
                </a:tc>
                <a:tc>
                  <a:txBody>
                    <a:bodyPr/>
                    <a:lstStyle/>
                    <a:p>
                      <a:pPr algn="ctr" fontAlgn="ctr"/>
                      <a:r>
                        <a:rPr lang="fr-FR" sz="1800" b="0" i="0" u="none" strike="noStrike">
                          <a:solidFill>
                            <a:srgbClr val="3333CC"/>
                          </a:solidFill>
                          <a:effectLst/>
                          <a:latin typeface="Arial"/>
                        </a:rPr>
                        <a:t>10,95</a:t>
                      </a:r>
                    </a:p>
                  </a:txBody>
                  <a:tcPr marL="12700" marR="12700" marT="12700" marB="0" anchor="ctr"/>
                </a:tc>
                <a:tc>
                  <a:txBody>
                    <a:bodyPr/>
                    <a:lstStyle/>
                    <a:p>
                      <a:pPr algn="ctr" fontAlgn="ctr"/>
                      <a:r>
                        <a:rPr lang="fr-FR" sz="1800" b="0" i="0" u="none" strike="noStrike" dirty="0">
                          <a:solidFill>
                            <a:srgbClr val="3333CC"/>
                          </a:solidFill>
                          <a:effectLst/>
                          <a:latin typeface="Arial"/>
                        </a:rPr>
                        <a:t>12,44</a:t>
                      </a:r>
                    </a:p>
                  </a:txBody>
                  <a:tcPr marL="12700" marR="12700" marT="12700" marB="0" anchor="ctr"/>
                </a:tc>
              </a:tr>
              <a:tr h="427093">
                <a:tc>
                  <a:txBody>
                    <a:bodyPr/>
                    <a:lstStyle/>
                    <a:p>
                      <a:pPr algn="ctr"/>
                      <a:r>
                        <a:rPr lang="fr-FR" sz="1800" b="0" dirty="0" smtClean="0">
                          <a:solidFill>
                            <a:srgbClr val="0000FF"/>
                          </a:solidFill>
                        </a:rPr>
                        <a:t>Gymnastique au sol</a:t>
                      </a:r>
                      <a:endParaRPr lang="fr-FR" sz="1800" b="0" dirty="0">
                        <a:solidFill>
                          <a:srgbClr val="0000FF"/>
                        </a:solidFill>
                      </a:endParaRPr>
                    </a:p>
                  </a:txBody>
                  <a:tcPr anchor="ctr"/>
                </a:tc>
                <a:tc>
                  <a:txBody>
                    <a:bodyPr/>
                    <a:lstStyle/>
                    <a:p>
                      <a:pPr algn="ctr" fontAlgn="ctr"/>
                      <a:r>
                        <a:rPr lang="fr-FR" sz="1800" b="0" i="0" u="none" strike="noStrike">
                          <a:solidFill>
                            <a:srgbClr val="3333CC"/>
                          </a:solidFill>
                          <a:effectLst/>
                          <a:latin typeface="Arial"/>
                        </a:rPr>
                        <a:t>13,99</a:t>
                      </a:r>
                    </a:p>
                  </a:txBody>
                  <a:tcPr marL="12700" marR="12700" marT="12700" marB="0" anchor="ctr"/>
                </a:tc>
                <a:tc>
                  <a:txBody>
                    <a:bodyPr/>
                    <a:lstStyle/>
                    <a:p>
                      <a:pPr algn="ctr" fontAlgn="ctr"/>
                      <a:r>
                        <a:rPr lang="fr-FR" sz="1800" b="0" i="0" u="none" strike="noStrike">
                          <a:solidFill>
                            <a:srgbClr val="3333CC"/>
                          </a:solidFill>
                          <a:effectLst/>
                          <a:latin typeface="Arial"/>
                        </a:rPr>
                        <a:t>14,19</a:t>
                      </a:r>
                    </a:p>
                  </a:txBody>
                  <a:tcPr marL="12700" marR="12700" marT="12700" marB="0" anchor="ctr"/>
                </a:tc>
              </a:tr>
              <a:tr h="427093">
                <a:tc>
                  <a:txBody>
                    <a:bodyPr/>
                    <a:lstStyle/>
                    <a:p>
                      <a:pPr algn="ctr"/>
                      <a:r>
                        <a:rPr lang="fr-FR" sz="1800" b="0" dirty="0" smtClean="0">
                          <a:solidFill>
                            <a:srgbClr val="0000FF"/>
                          </a:solidFill>
                        </a:rPr>
                        <a:t>Sauvetage</a:t>
                      </a:r>
                      <a:endParaRPr lang="fr-FR" sz="1800" b="0" dirty="0">
                        <a:solidFill>
                          <a:srgbClr val="0000FF"/>
                        </a:solidFill>
                      </a:endParaRPr>
                    </a:p>
                  </a:txBody>
                  <a:tcPr anchor="ctr"/>
                </a:tc>
                <a:tc>
                  <a:txBody>
                    <a:bodyPr/>
                    <a:lstStyle/>
                    <a:p>
                      <a:pPr algn="ctr" fontAlgn="ctr"/>
                      <a:r>
                        <a:rPr lang="fr-FR" sz="1800" b="0" i="0" u="none" strike="noStrike">
                          <a:solidFill>
                            <a:srgbClr val="3333CC"/>
                          </a:solidFill>
                          <a:effectLst/>
                          <a:latin typeface="Arial"/>
                        </a:rPr>
                        <a:t>13,63</a:t>
                      </a:r>
                    </a:p>
                  </a:txBody>
                  <a:tcPr marL="12700" marR="12700" marT="12700" marB="0" anchor="ctr"/>
                </a:tc>
                <a:tc>
                  <a:txBody>
                    <a:bodyPr/>
                    <a:lstStyle/>
                    <a:p>
                      <a:pPr algn="ctr" fontAlgn="ctr"/>
                      <a:r>
                        <a:rPr lang="fr-FR" sz="1800" b="0" i="0" u="none" strike="noStrike">
                          <a:solidFill>
                            <a:srgbClr val="3333CC"/>
                          </a:solidFill>
                          <a:effectLst/>
                          <a:latin typeface="Arial"/>
                        </a:rPr>
                        <a:t>14,59</a:t>
                      </a:r>
                    </a:p>
                  </a:txBody>
                  <a:tcPr marL="12700" marR="12700" marT="12700" marB="0" anchor="ctr"/>
                </a:tc>
              </a:tr>
              <a:tr h="427093">
                <a:tc>
                  <a:txBody>
                    <a:bodyPr/>
                    <a:lstStyle/>
                    <a:p>
                      <a:pPr algn="ctr"/>
                      <a:r>
                        <a:rPr lang="fr-FR" sz="1800" b="0" dirty="0" smtClean="0">
                          <a:solidFill>
                            <a:srgbClr val="0000FF"/>
                          </a:solidFill>
                        </a:rPr>
                        <a:t>Tennis de table</a:t>
                      </a:r>
                      <a:endParaRPr lang="fr-FR" sz="1800" b="0" dirty="0">
                        <a:solidFill>
                          <a:srgbClr val="0000FF"/>
                        </a:solidFill>
                      </a:endParaRPr>
                    </a:p>
                  </a:txBody>
                  <a:tcPr anchor="ctr"/>
                </a:tc>
                <a:tc>
                  <a:txBody>
                    <a:bodyPr/>
                    <a:lstStyle/>
                    <a:p>
                      <a:pPr algn="ctr" fontAlgn="ctr"/>
                      <a:r>
                        <a:rPr lang="fr-FR" sz="1800" b="0" i="0" u="none" strike="noStrike">
                          <a:solidFill>
                            <a:srgbClr val="3333CC"/>
                          </a:solidFill>
                          <a:effectLst/>
                          <a:latin typeface="Arial"/>
                        </a:rPr>
                        <a:t>11,69</a:t>
                      </a:r>
                    </a:p>
                  </a:txBody>
                  <a:tcPr marL="12700" marR="12700" marT="12700" marB="0" anchor="ctr"/>
                </a:tc>
                <a:tc>
                  <a:txBody>
                    <a:bodyPr/>
                    <a:lstStyle/>
                    <a:p>
                      <a:pPr algn="ctr" fontAlgn="ctr"/>
                      <a:r>
                        <a:rPr lang="fr-FR" sz="1800" b="0" i="0" u="none" strike="noStrike" dirty="0">
                          <a:solidFill>
                            <a:srgbClr val="3333CC"/>
                          </a:solidFill>
                          <a:effectLst/>
                          <a:latin typeface="Arial"/>
                        </a:rPr>
                        <a:t>12,33</a:t>
                      </a:r>
                    </a:p>
                  </a:txBody>
                  <a:tcPr marL="12700" marR="12700" marT="12700" marB="0" anchor="ctr"/>
                </a:tc>
              </a:tr>
            </a:tbl>
          </a:graphicData>
        </a:graphic>
      </p:graphicFrame>
      <p:sp>
        <p:nvSpPr>
          <p:cNvPr id="5" name="Pensées 4"/>
          <p:cNvSpPr/>
          <p:nvPr/>
        </p:nvSpPr>
        <p:spPr>
          <a:xfrm>
            <a:off x="5203370" y="3006465"/>
            <a:ext cx="1069617" cy="1040454"/>
          </a:xfrm>
          <a:prstGeom prst="cloudCallout">
            <a:avLst>
              <a:gd name="adj1" fmla="val -57003"/>
              <a:gd name="adj2" fmla="val 9269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400" b="1" dirty="0" smtClean="0">
                <a:solidFill>
                  <a:srgbClr val="FFFF00"/>
                </a:solidFill>
              </a:rPr>
              <a:t>11,29 MNF BAC PRO 2014</a:t>
            </a:r>
            <a:endParaRPr lang="fr-FR" sz="1400" b="1" dirty="0">
              <a:solidFill>
                <a:srgbClr val="FFFF00"/>
              </a:solidFill>
            </a:endParaRPr>
          </a:p>
        </p:txBody>
      </p:sp>
      <p:sp>
        <p:nvSpPr>
          <p:cNvPr id="6" name="Pensées 5"/>
          <p:cNvSpPr/>
          <p:nvPr/>
        </p:nvSpPr>
        <p:spPr>
          <a:xfrm>
            <a:off x="4740320" y="3006465"/>
            <a:ext cx="1532667" cy="1192854"/>
          </a:xfrm>
          <a:prstGeom prst="cloudCallout">
            <a:avLst>
              <a:gd name="adj1" fmla="val -51636"/>
              <a:gd name="adj2" fmla="val -12102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400" b="1" dirty="0" smtClean="0">
                <a:solidFill>
                  <a:srgbClr val="FFFF00"/>
                </a:solidFill>
              </a:rPr>
              <a:t>11,75 MNF CAP BEP 2014</a:t>
            </a:r>
            <a:endParaRPr lang="fr-FR" sz="1400" b="1" dirty="0">
              <a:solidFill>
                <a:srgbClr val="FFFF00"/>
              </a:solidFill>
            </a:endParaRPr>
          </a:p>
        </p:txBody>
      </p:sp>
      <p:sp>
        <p:nvSpPr>
          <p:cNvPr id="7" name="Pensées 6"/>
          <p:cNvSpPr/>
          <p:nvPr/>
        </p:nvSpPr>
        <p:spPr>
          <a:xfrm>
            <a:off x="7611333" y="2921844"/>
            <a:ext cx="1532667" cy="1192854"/>
          </a:xfrm>
          <a:prstGeom prst="cloudCallout">
            <a:avLst>
              <a:gd name="adj1" fmla="val -45922"/>
              <a:gd name="adj2" fmla="val -130199"/>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400" b="1" dirty="0" smtClean="0">
                <a:solidFill>
                  <a:srgbClr val="FFFF00"/>
                </a:solidFill>
              </a:rPr>
              <a:t>11,75 MNF CAP BEP 2014</a:t>
            </a:r>
            <a:endParaRPr lang="fr-FR" sz="1400" b="1" dirty="0">
              <a:solidFill>
                <a:srgbClr val="FFFF00"/>
              </a:solidFill>
            </a:endParaRPr>
          </a:p>
        </p:txBody>
      </p:sp>
      <p:sp>
        <p:nvSpPr>
          <p:cNvPr id="8" name="Pensées 7"/>
          <p:cNvSpPr/>
          <p:nvPr/>
        </p:nvSpPr>
        <p:spPr>
          <a:xfrm>
            <a:off x="7611333" y="3006465"/>
            <a:ext cx="1639406" cy="1192854"/>
          </a:xfrm>
          <a:prstGeom prst="cloudCallout">
            <a:avLst>
              <a:gd name="adj1" fmla="val -30207"/>
              <a:gd name="adj2" fmla="val 60716"/>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400" b="1" dirty="0" smtClean="0">
                <a:solidFill>
                  <a:srgbClr val="FFFF00"/>
                </a:solidFill>
              </a:rPr>
              <a:t>12,78 MNG</a:t>
            </a:r>
          </a:p>
          <a:p>
            <a:pPr algn="ctr"/>
            <a:r>
              <a:rPr lang="fr-FR" sz="1400" b="1" dirty="0" smtClean="0">
                <a:solidFill>
                  <a:srgbClr val="FFFF00"/>
                </a:solidFill>
              </a:rPr>
              <a:t> CAP BEP 2014</a:t>
            </a:r>
            <a:endParaRPr lang="fr-FR" sz="1400" b="1" dirty="0">
              <a:solidFill>
                <a:srgbClr val="FFFF00"/>
              </a:solidFill>
            </a:endParaRPr>
          </a:p>
        </p:txBody>
      </p:sp>
    </p:spTree>
    <p:extLst>
      <p:ext uri="{BB962C8B-B14F-4D97-AF65-F5344CB8AC3E}">
        <p14:creationId xmlns:p14="http://schemas.microsoft.com/office/powerpoint/2010/main" val="2597727206"/>
      </p:ext>
    </p:extLst>
  </p:cSld>
  <p:clrMapOvr>
    <a:masterClrMapping/>
  </p:clrMapOvr>
  <p:transition spd="med">
    <p:split orient="ver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258133"/>
          </a:xfrm>
        </p:spPr>
        <p:txBody>
          <a:bodyPr>
            <a:normAutofit/>
          </a:bodyPr>
          <a:lstStyle/>
          <a:p>
            <a:r>
              <a:rPr lang="fr-FR" sz="2800" dirty="0" smtClean="0">
                <a:solidFill>
                  <a:srgbClr val="FFFFFF"/>
                </a:solidFill>
              </a:rPr>
              <a:t>Points d’actualités : </a:t>
            </a:r>
            <a:endParaRPr lang="fr-FR" sz="2800" dirty="0">
              <a:solidFill>
                <a:srgbClr val="FFFFFF"/>
              </a:solidFill>
            </a:endParaRPr>
          </a:p>
        </p:txBody>
      </p:sp>
      <p:sp>
        <p:nvSpPr>
          <p:cNvPr id="3" name="Espace réservé du contenu 2"/>
          <p:cNvSpPr>
            <a:spLocks noGrp="1"/>
          </p:cNvSpPr>
          <p:nvPr>
            <p:ph idx="1"/>
          </p:nvPr>
        </p:nvSpPr>
        <p:spPr>
          <a:xfrm>
            <a:off x="0" y="1258134"/>
            <a:ext cx="9144000" cy="5599866"/>
          </a:xfrm>
        </p:spPr>
        <p:txBody>
          <a:bodyPr>
            <a:normAutofit/>
          </a:bodyPr>
          <a:lstStyle/>
          <a:p>
            <a:r>
              <a:rPr lang="fr-FR" dirty="0" smtClean="0">
                <a:solidFill>
                  <a:srgbClr val="FFFFFF"/>
                </a:solidFill>
              </a:rPr>
              <a:t>Nouvelle réglementation sur les épreuves facultatives en voie pro.  </a:t>
            </a:r>
          </a:p>
          <a:p>
            <a:r>
              <a:rPr lang="fr-FR" dirty="0" smtClean="0">
                <a:solidFill>
                  <a:srgbClr val="FFFFFF"/>
                </a:solidFill>
              </a:rPr>
              <a:t>Création d’une attestation scolaire du savoir nager.</a:t>
            </a:r>
          </a:p>
          <a:p>
            <a:r>
              <a:rPr lang="fr-FR" dirty="0" smtClean="0">
                <a:solidFill>
                  <a:srgbClr val="FFFFFF"/>
                </a:solidFill>
              </a:rPr>
              <a:t>Consultation nationale sur les programmes de collège et l’accompagnement académique. </a:t>
            </a:r>
          </a:p>
          <a:p>
            <a:r>
              <a:rPr lang="fr-FR" dirty="0" smtClean="0">
                <a:solidFill>
                  <a:srgbClr val="FFFFFF"/>
                </a:solidFill>
              </a:rPr>
              <a:t>L’offre de Formation 2015  / 2016 proposée au PAF.</a:t>
            </a:r>
            <a:endParaRPr lang="fr-FR" dirty="0" smtClean="0"/>
          </a:p>
        </p:txBody>
      </p:sp>
    </p:spTree>
    <p:extLst>
      <p:ext uri="{BB962C8B-B14F-4D97-AF65-F5344CB8AC3E}">
        <p14:creationId xmlns:p14="http://schemas.microsoft.com/office/powerpoint/2010/main" val="947548063"/>
      </p:ext>
    </p:extLst>
  </p:cSld>
  <p:clrMapOvr>
    <a:masterClrMapping/>
  </p:clrMapOvr>
  <p:transition spd="med">
    <p:split orient="ver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026405"/>
            <a:ext cx="8229600" cy="1143000"/>
          </a:xfrm>
        </p:spPr>
        <p:txBody>
          <a:bodyPr/>
          <a:lstStyle/>
          <a:p>
            <a:r>
              <a:rPr lang="fr-FR" dirty="0" smtClean="0">
                <a:solidFill>
                  <a:srgbClr val="FFFFFF"/>
                </a:solidFill>
              </a:rPr>
              <a:t>Fin </a:t>
            </a:r>
            <a:endParaRPr lang="fr-FR" dirty="0">
              <a:solidFill>
                <a:srgbClr val="FFFFFF"/>
              </a:solidFill>
            </a:endParaRPr>
          </a:p>
        </p:txBody>
      </p:sp>
      <p:sp>
        <p:nvSpPr>
          <p:cNvPr id="3" name="Espace réservé du contenu 2"/>
          <p:cNvSpPr>
            <a:spLocks noGrp="1"/>
          </p:cNvSpPr>
          <p:nvPr>
            <p:ph idx="1"/>
          </p:nvPr>
        </p:nvSpPr>
        <p:spPr>
          <a:xfrm>
            <a:off x="457200" y="3587376"/>
            <a:ext cx="8229600" cy="924859"/>
          </a:xfrm>
        </p:spPr>
        <p:txBody>
          <a:bodyPr>
            <a:normAutofit/>
          </a:bodyPr>
          <a:lstStyle/>
          <a:p>
            <a:pPr marL="0" indent="0" algn="ctr">
              <a:buNone/>
            </a:pPr>
            <a:r>
              <a:rPr lang="fr-FR" sz="4400" b="1" dirty="0">
                <a:solidFill>
                  <a:srgbClr val="FFFFFF"/>
                </a:solidFill>
              </a:rPr>
              <a:t>Merci de votre attention</a:t>
            </a:r>
          </a:p>
          <a:p>
            <a:pPr marL="0" indent="0" algn="ctr">
              <a:buNone/>
            </a:pPr>
            <a:endParaRPr lang="fr-FR" sz="4400" dirty="0">
              <a:solidFill>
                <a:srgbClr val="FFFFFF"/>
              </a:solidFill>
            </a:endParaRPr>
          </a:p>
        </p:txBody>
      </p:sp>
    </p:spTree>
    <p:extLst>
      <p:ext uri="{BB962C8B-B14F-4D97-AF65-F5344CB8AC3E}">
        <p14:creationId xmlns:p14="http://schemas.microsoft.com/office/powerpoint/2010/main" val="1414348507"/>
      </p:ext>
    </p:extLst>
  </p:cSld>
  <p:clrMapOvr>
    <a:masterClrMapping/>
  </p:clrMapOvr>
  <p:transition spd="med">
    <p:split orient="ver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353" y="69112"/>
            <a:ext cx="8861425" cy="1143000"/>
          </a:xfrm>
        </p:spPr>
        <p:txBody>
          <a:bodyPr>
            <a:normAutofit fontScale="90000"/>
          </a:bodyPr>
          <a:lstStyle/>
          <a:p>
            <a:r>
              <a:rPr lang="fr-FR" dirty="0" smtClean="0">
                <a:solidFill>
                  <a:srgbClr val="FFFFFF"/>
                </a:solidFill>
              </a:rPr>
              <a:t>Evolution des moyennes entre les EPLE  </a:t>
            </a:r>
            <a:r>
              <a:rPr lang="fr-FR" dirty="0" smtClean="0">
                <a:solidFill>
                  <a:srgbClr val="FFFF00"/>
                </a:solidFill>
              </a:rPr>
              <a:t>CAP BEP</a:t>
            </a:r>
            <a:r>
              <a:rPr lang="fr-FR" u="sng" dirty="0" smtClean="0">
                <a:solidFill>
                  <a:srgbClr val="FFFF00"/>
                </a:solidFill>
              </a:rPr>
              <a:t> : 45 (1/2)</a:t>
            </a:r>
            <a:endParaRPr lang="fr-FR" u="sng" dirty="0">
              <a:solidFill>
                <a:srgbClr val="FFFF00"/>
              </a:solidFill>
            </a:endParaRPr>
          </a:p>
        </p:txBody>
      </p:sp>
      <p:graphicFrame>
        <p:nvGraphicFramePr>
          <p:cNvPr id="4" name="Graphique 3"/>
          <p:cNvGraphicFramePr>
            <a:graphicFrameLocks/>
          </p:cNvGraphicFramePr>
          <p:nvPr>
            <p:extLst>
              <p:ext uri="{D42A27DB-BD31-4B8C-83A1-F6EECF244321}">
                <p14:modId xmlns:p14="http://schemas.microsoft.com/office/powerpoint/2010/main" val="3478553677"/>
              </p:ext>
            </p:extLst>
          </p:nvPr>
        </p:nvGraphicFramePr>
        <p:xfrm>
          <a:off x="0" y="1560576"/>
          <a:ext cx="9144000" cy="5297424"/>
        </p:xfrm>
        <a:graphic>
          <a:graphicData uri="http://schemas.openxmlformats.org/drawingml/2006/chart">
            <c:chart xmlns:c="http://schemas.openxmlformats.org/drawingml/2006/chart" xmlns:r="http://schemas.openxmlformats.org/officeDocument/2006/relationships" r:id="rId3"/>
          </a:graphicData>
        </a:graphic>
      </p:graphicFrame>
      <p:sp>
        <p:nvSpPr>
          <p:cNvPr id="3" name="Bouton d'action : Suivant ou Précédent 2">
            <a:hlinkClick r:id="" action="ppaction://hlinkshowjump?jump=nextslide" highlightClick="1"/>
          </p:cNvPr>
          <p:cNvSpPr/>
          <p:nvPr/>
        </p:nvSpPr>
        <p:spPr>
          <a:xfrm>
            <a:off x="8429668" y="1560576"/>
            <a:ext cx="492643" cy="508731"/>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911795433"/>
      </p:ext>
    </p:extLst>
  </p:cSld>
  <p:clrMapOvr>
    <a:masterClrMapping/>
  </p:clrMapOvr>
  <p:transition spd="med">
    <p:split orient="ver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353" y="69112"/>
            <a:ext cx="8861425" cy="1143000"/>
          </a:xfrm>
        </p:spPr>
        <p:txBody>
          <a:bodyPr>
            <a:normAutofit fontScale="90000"/>
          </a:bodyPr>
          <a:lstStyle/>
          <a:p>
            <a:r>
              <a:rPr lang="fr-FR" dirty="0" smtClean="0">
                <a:solidFill>
                  <a:srgbClr val="FFFFFF"/>
                </a:solidFill>
              </a:rPr>
              <a:t>Evolution des moyennes entre les EPLE  </a:t>
            </a:r>
            <a:r>
              <a:rPr lang="fr-FR" dirty="0" smtClean="0">
                <a:solidFill>
                  <a:srgbClr val="FFFF00"/>
                </a:solidFill>
              </a:rPr>
              <a:t>CAP BEP</a:t>
            </a:r>
            <a:r>
              <a:rPr lang="fr-FR" u="sng" dirty="0" smtClean="0">
                <a:solidFill>
                  <a:srgbClr val="FFFF00"/>
                </a:solidFill>
              </a:rPr>
              <a:t> : 45 (2/2)</a:t>
            </a:r>
            <a:endParaRPr lang="fr-FR" u="sng" dirty="0">
              <a:solidFill>
                <a:srgbClr val="FFFF00"/>
              </a:solidFill>
            </a:endParaRPr>
          </a:p>
        </p:txBody>
      </p:sp>
      <p:graphicFrame>
        <p:nvGraphicFramePr>
          <p:cNvPr id="3" name="Graphique 2"/>
          <p:cNvGraphicFramePr>
            <a:graphicFrameLocks/>
          </p:cNvGraphicFramePr>
          <p:nvPr>
            <p:extLst>
              <p:ext uri="{D42A27DB-BD31-4B8C-83A1-F6EECF244321}">
                <p14:modId xmlns:p14="http://schemas.microsoft.com/office/powerpoint/2010/main" val="2218550808"/>
              </p:ext>
            </p:extLst>
          </p:nvPr>
        </p:nvGraphicFramePr>
        <p:xfrm>
          <a:off x="0" y="1584960"/>
          <a:ext cx="9144000" cy="5273040"/>
        </p:xfrm>
        <a:graphic>
          <a:graphicData uri="http://schemas.openxmlformats.org/drawingml/2006/chart">
            <c:chart xmlns:c="http://schemas.openxmlformats.org/drawingml/2006/chart" xmlns:r="http://schemas.openxmlformats.org/officeDocument/2006/relationships" r:id="rId3"/>
          </a:graphicData>
        </a:graphic>
      </p:graphicFrame>
      <p:sp>
        <p:nvSpPr>
          <p:cNvPr id="4" name="Bouton d'action : Retour 3">
            <a:hlinkClick r:id="rId4" action="ppaction://hlinksldjump" highlightClick="1"/>
          </p:cNvPr>
          <p:cNvSpPr/>
          <p:nvPr/>
        </p:nvSpPr>
        <p:spPr>
          <a:xfrm>
            <a:off x="8353034" y="1664204"/>
            <a:ext cx="525486" cy="481744"/>
          </a:xfrm>
          <a:prstGeom prst="actionButtonRetur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784486899"/>
      </p:ext>
    </p:extLst>
  </p:cSld>
  <p:clrMapOvr>
    <a:masterClrMapping/>
  </p:clrMapOvr>
  <p:transition spd="med">
    <p:split orient="ver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353" y="69112"/>
            <a:ext cx="8861425" cy="1143000"/>
          </a:xfrm>
        </p:spPr>
        <p:txBody>
          <a:bodyPr>
            <a:normAutofit fontScale="90000"/>
          </a:bodyPr>
          <a:lstStyle/>
          <a:p>
            <a:r>
              <a:rPr lang="fr-FR" dirty="0" smtClean="0">
                <a:solidFill>
                  <a:srgbClr val="FFFFFF"/>
                </a:solidFill>
              </a:rPr>
              <a:t>Evolution des moyennes entre les EPLE  </a:t>
            </a:r>
            <a:r>
              <a:rPr lang="fr-FR" u="sng" dirty="0" smtClean="0">
                <a:solidFill>
                  <a:srgbClr val="FFFF00"/>
                </a:solidFill>
              </a:rPr>
              <a:t>Bac Pro : 45 (1)</a:t>
            </a:r>
            <a:endParaRPr lang="fr-FR" u="sng" dirty="0">
              <a:solidFill>
                <a:srgbClr val="FFFF00"/>
              </a:solidFill>
            </a:endParaRPr>
          </a:p>
        </p:txBody>
      </p:sp>
      <p:graphicFrame>
        <p:nvGraphicFramePr>
          <p:cNvPr id="5" name="Graphique 4"/>
          <p:cNvGraphicFramePr>
            <a:graphicFrameLocks/>
          </p:cNvGraphicFramePr>
          <p:nvPr>
            <p:extLst>
              <p:ext uri="{D42A27DB-BD31-4B8C-83A1-F6EECF244321}">
                <p14:modId xmlns:p14="http://schemas.microsoft.com/office/powerpoint/2010/main" val="3640444774"/>
              </p:ext>
            </p:extLst>
          </p:nvPr>
        </p:nvGraphicFramePr>
        <p:xfrm>
          <a:off x="-20828" y="1638300"/>
          <a:ext cx="9164828" cy="5219700"/>
        </p:xfrm>
        <a:graphic>
          <a:graphicData uri="http://schemas.openxmlformats.org/drawingml/2006/chart">
            <c:chart xmlns:c="http://schemas.openxmlformats.org/drawingml/2006/chart" xmlns:r="http://schemas.openxmlformats.org/officeDocument/2006/relationships" r:id="rId3"/>
          </a:graphicData>
        </a:graphic>
      </p:graphicFrame>
      <p:sp>
        <p:nvSpPr>
          <p:cNvPr id="3" name="Bouton d'action : Suivant ou Précédent 2">
            <a:hlinkClick r:id="" action="ppaction://hlinkshowjump?jump=nextslide" highlightClick="1"/>
          </p:cNvPr>
          <p:cNvSpPr/>
          <p:nvPr/>
        </p:nvSpPr>
        <p:spPr>
          <a:xfrm>
            <a:off x="8451563" y="1729897"/>
            <a:ext cx="405062" cy="416051"/>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879017795"/>
      </p:ext>
    </p:extLst>
  </p:cSld>
  <p:clrMapOvr>
    <a:masterClrMapping/>
  </p:clrMapOvr>
  <p:transition spd="med">
    <p:split orient="ver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353" y="69112"/>
            <a:ext cx="8861425" cy="1143000"/>
          </a:xfrm>
        </p:spPr>
        <p:txBody>
          <a:bodyPr>
            <a:normAutofit fontScale="90000"/>
          </a:bodyPr>
          <a:lstStyle/>
          <a:p>
            <a:r>
              <a:rPr lang="fr-FR" dirty="0" smtClean="0">
                <a:solidFill>
                  <a:srgbClr val="FFFFFF"/>
                </a:solidFill>
              </a:rPr>
              <a:t>Evolution des moyennes entre les EPLE  </a:t>
            </a:r>
            <a:r>
              <a:rPr lang="fr-FR" u="sng" dirty="0" smtClean="0">
                <a:solidFill>
                  <a:srgbClr val="FFFF00"/>
                </a:solidFill>
              </a:rPr>
              <a:t>Bac Pro : 45 (2)</a:t>
            </a:r>
            <a:endParaRPr lang="fr-FR" u="sng" dirty="0">
              <a:solidFill>
                <a:srgbClr val="FFFF00"/>
              </a:solidFill>
            </a:endParaRPr>
          </a:p>
        </p:txBody>
      </p:sp>
      <p:graphicFrame>
        <p:nvGraphicFramePr>
          <p:cNvPr id="4" name="Graphique 3"/>
          <p:cNvGraphicFramePr>
            <a:graphicFrameLocks/>
          </p:cNvGraphicFramePr>
          <p:nvPr>
            <p:extLst>
              <p:ext uri="{D42A27DB-BD31-4B8C-83A1-F6EECF244321}">
                <p14:modId xmlns:p14="http://schemas.microsoft.com/office/powerpoint/2010/main" val="3302929533"/>
              </p:ext>
            </p:extLst>
          </p:nvPr>
        </p:nvGraphicFramePr>
        <p:xfrm>
          <a:off x="0" y="1524000"/>
          <a:ext cx="9144000" cy="5334000"/>
        </p:xfrm>
        <a:graphic>
          <a:graphicData uri="http://schemas.openxmlformats.org/drawingml/2006/chart">
            <c:chart xmlns:c="http://schemas.openxmlformats.org/drawingml/2006/chart" xmlns:r="http://schemas.openxmlformats.org/officeDocument/2006/relationships" r:id="rId3"/>
          </a:graphicData>
        </a:graphic>
      </p:graphicFrame>
      <p:sp>
        <p:nvSpPr>
          <p:cNvPr id="3" name="Bouton d'action : Retour 2">
            <a:hlinkClick r:id="rId4" action="ppaction://hlinksldjump" highlightClick="1"/>
          </p:cNvPr>
          <p:cNvSpPr/>
          <p:nvPr/>
        </p:nvSpPr>
        <p:spPr>
          <a:xfrm>
            <a:off x="8276401" y="1524000"/>
            <a:ext cx="749377" cy="534358"/>
          </a:xfrm>
          <a:prstGeom prst="actionButtonRetur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872460046"/>
      </p:ext>
    </p:extLst>
  </p:cSld>
  <p:clrMapOvr>
    <a:masterClrMapping/>
  </p:clrMapOvr>
  <p:transition spd="med">
    <p:split orient="ver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353" y="69112"/>
            <a:ext cx="8861425" cy="1143000"/>
          </a:xfrm>
        </p:spPr>
        <p:txBody>
          <a:bodyPr>
            <a:normAutofit fontScale="90000"/>
          </a:bodyPr>
          <a:lstStyle/>
          <a:p>
            <a:r>
              <a:rPr lang="fr-FR" dirty="0" smtClean="0">
                <a:solidFill>
                  <a:srgbClr val="FFFFFF"/>
                </a:solidFill>
              </a:rPr>
              <a:t>Evolution des moyennes entre les EPLE  </a:t>
            </a:r>
            <a:r>
              <a:rPr lang="fr-FR" dirty="0" smtClean="0">
                <a:solidFill>
                  <a:srgbClr val="FFFF00"/>
                </a:solidFill>
              </a:rPr>
              <a:t>CAP BEP</a:t>
            </a:r>
            <a:r>
              <a:rPr lang="fr-FR" u="sng" dirty="0" smtClean="0">
                <a:solidFill>
                  <a:srgbClr val="FFFF00"/>
                </a:solidFill>
              </a:rPr>
              <a:t> : 36</a:t>
            </a:r>
            <a:endParaRPr lang="fr-FR" u="sng" dirty="0">
              <a:solidFill>
                <a:srgbClr val="FFFF00"/>
              </a:solidFill>
            </a:endParaRPr>
          </a:p>
        </p:txBody>
      </p:sp>
      <p:graphicFrame>
        <p:nvGraphicFramePr>
          <p:cNvPr id="4" name="Graphique 3"/>
          <p:cNvGraphicFramePr>
            <a:graphicFrameLocks/>
          </p:cNvGraphicFramePr>
          <p:nvPr>
            <p:extLst>
              <p:ext uri="{D42A27DB-BD31-4B8C-83A1-F6EECF244321}">
                <p14:modId xmlns:p14="http://schemas.microsoft.com/office/powerpoint/2010/main" val="1516030009"/>
              </p:ext>
            </p:extLst>
          </p:nvPr>
        </p:nvGraphicFramePr>
        <p:xfrm>
          <a:off x="0" y="1487424"/>
          <a:ext cx="9144000" cy="5370576"/>
        </p:xfrm>
        <a:graphic>
          <a:graphicData uri="http://schemas.openxmlformats.org/drawingml/2006/chart">
            <c:chart xmlns:c="http://schemas.openxmlformats.org/drawingml/2006/chart" xmlns:r="http://schemas.openxmlformats.org/officeDocument/2006/relationships" r:id="rId3"/>
          </a:graphicData>
        </a:graphic>
      </p:graphicFrame>
      <p:sp>
        <p:nvSpPr>
          <p:cNvPr id="3" name="Bouton d'action : Retour 2">
            <a:hlinkClick r:id="rId4" action="ppaction://hlinksldjump" highlightClick="1"/>
          </p:cNvPr>
          <p:cNvSpPr/>
          <p:nvPr/>
        </p:nvSpPr>
        <p:spPr>
          <a:xfrm>
            <a:off x="8166925" y="1487424"/>
            <a:ext cx="591171" cy="549037"/>
          </a:xfrm>
          <a:prstGeom prst="actionButtonRetur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28653949"/>
      </p:ext>
    </p:extLst>
  </p:cSld>
  <p:clrMapOvr>
    <a:masterClrMapping/>
  </p:clrMapOvr>
  <p:transition spd="med">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331640"/>
          </a:xfrm>
        </p:spPr>
        <p:txBody>
          <a:bodyPr>
            <a:noAutofit/>
          </a:bodyPr>
          <a:lstStyle/>
          <a:p>
            <a:r>
              <a:rPr lang="fr-FR" sz="3200" dirty="0" smtClean="0"/>
              <a:t>Point sur l’évolution </a:t>
            </a:r>
            <a:r>
              <a:rPr lang="fr-FR" sz="3200" dirty="0"/>
              <a:t>de l’offre de formation en EPS </a:t>
            </a:r>
            <a:r>
              <a:rPr lang="fr-FR" sz="3200" dirty="0" smtClean="0"/>
              <a:t>en voie pro :</a:t>
            </a:r>
            <a:endParaRPr lang="fr-FR" sz="3200" dirty="0">
              <a:effectLst/>
            </a:endParaRPr>
          </a:p>
        </p:txBody>
      </p:sp>
      <p:sp>
        <p:nvSpPr>
          <p:cNvPr id="3" name="Espace réservé du contenu 2"/>
          <p:cNvSpPr>
            <a:spLocks noGrp="1"/>
          </p:cNvSpPr>
          <p:nvPr>
            <p:ph idx="1"/>
          </p:nvPr>
        </p:nvSpPr>
        <p:spPr>
          <a:xfrm>
            <a:off x="457199" y="1331640"/>
            <a:ext cx="8446911" cy="5287301"/>
          </a:xfrm>
        </p:spPr>
        <p:txBody>
          <a:bodyPr>
            <a:noAutofit/>
          </a:bodyPr>
          <a:lstStyle/>
          <a:p>
            <a:pPr>
              <a:buFont typeface="Lucida Grande"/>
              <a:buChar char="➮"/>
            </a:pPr>
            <a:r>
              <a:rPr lang="fr-FR" sz="2400" dirty="0" smtClean="0">
                <a:solidFill>
                  <a:schemeClr val="bg1"/>
                </a:solidFill>
              </a:rPr>
              <a:t>Photographie de l’offre de formation en voie pro depuis 2009*</a:t>
            </a:r>
          </a:p>
          <a:p>
            <a:pPr marL="0" indent="0">
              <a:buNone/>
            </a:pPr>
            <a:endParaRPr lang="fr-FR" sz="2400" dirty="0" smtClean="0">
              <a:solidFill>
                <a:schemeClr val="bg1"/>
              </a:solidFill>
            </a:endParaRPr>
          </a:p>
          <a:p>
            <a:pPr marL="0" indent="0">
              <a:buNone/>
            </a:pPr>
            <a:endParaRPr lang="fr-FR" sz="1800" dirty="0">
              <a:solidFill>
                <a:schemeClr val="bg1"/>
              </a:solidFill>
            </a:endParaRPr>
          </a:p>
          <a:p>
            <a:pPr marL="457200" lvl="1" indent="0">
              <a:buNone/>
            </a:pPr>
            <a:endParaRPr lang="fr-FR" sz="2400" u="sng" dirty="0" smtClean="0">
              <a:solidFill>
                <a:schemeClr val="bg1"/>
              </a:solidFill>
            </a:endParaRPr>
          </a:p>
        </p:txBody>
      </p:sp>
      <p:sp>
        <p:nvSpPr>
          <p:cNvPr id="4" name="Rectangle 3"/>
          <p:cNvSpPr/>
          <p:nvPr/>
        </p:nvSpPr>
        <p:spPr>
          <a:xfrm>
            <a:off x="124623" y="6175072"/>
            <a:ext cx="8845176" cy="646331"/>
          </a:xfrm>
          <a:prstGeom prst="rect">
            <a:avLst/>
          </a:prstGeom>
          <a:solidFill>
            <a:srgbClr val="FFFFFF"/>
          </a:solidFill>
        </p:spPr>
        <p:txBody>
          <a:bodyPr wrap="square">
            <a:spAutoFit/>
          </a:bodyPr>
          <a:lstStyle/>
          <a:p>
            <a:pPr>
              <a:buFont typeface="Wingdings" charset="0"/>
              <a:buChar char="è"/>
            </a:pPr>
            <a:r>
              <a:rPr lang="fr-FR" b="1" dirty="0" smtClean="0">
                <a:solidFill>
                  <a:srgbClr val="FF0000"/>
                </a:solidFill>
                <a:sym typeface="Wingdings"/>
              </a:rPr>
              <a:t> Une évolution sensible cette année de la CP4 vers la CP5.</a:t>
            </a:r>
          </a:p>
          <a:p>
            <a:pPr>
              <a:buFont typeface="Wingdings" charset="0"/>
              <a:buChar char="è"/>
            </a:pPr>
            <a:r>
              <a:rPr lang="fr-FR" b="1" dirty="0" smtClean="0">
                <a:solidFill>
                  <a:srgbClr val="FF0000"/>
                </a:solidFill>
                <a:sym typeface="Wingdings"/>
              </a:rPr>
              <a:t>Une baisse de la CP2</a:t>
            </a:r>
            <a:endParaRPr lang="fr-FR" b="1" dirty="0">
              <a:solidFill>
                <a:srgbClr val="FF0000"/>
              </a:solidFill>
              <a:sym typeface="Wingdings"/>
            </a:endParaRPr>
          </a:p>
        </p:txBody>
      </p:sp>
      <p:graphicFrame>
        <p:nvGraphicFramePr>
          <p:cNvPr id="6" name="Graphique 5"/>
          <p:cNvGraphicFramePr>
            <a:graphicFrameLocks/>
          </p:cNvGraphicFramePr>
          <p:nvPr>
            <p:extLst>
              <p:ext uri="{D42A27DB-BD31-4B8C-83A1-F6EECF244321}">
                <p14:modId xmlns:p14="http://schemas.microsoft.com/office/powerpoint/2010/main" val="2874382528"/>
              </p:ext>
            </p:extLst>
          </p:nvPr>
        </p:nvGraphicFramePr>
        <p:xfrm>
          <a:off x="58935" y="1579562"/>
          <a:ext cx="8845176" cy="46612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81839422"/>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Graphic spid="6" grpId="0">
        <p:bldAsOne/>
      </p:bldGraphic>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353" y="69112"/>
            <a:ext cx="8861425" cy="1143000"/>
          </a:xfrm>
        </p:spPr>
        <p:txBody>
          <a:bodyPr>
            <a:normAutofit fontScale="90000"/>
          </a:bodyPr>
          <a:lstStyle/>
          <a:p>
            <a:r>
              <a:rPr lang="fr-FR" dirty="0" smtClean="0">
                <a:solidFill>
                  <a:srgbClr val="FFFFFF"/>
                </a:solidFill>
              </a:rPr>
              <a:t>Evolution des moyennes entre les EPLE  </a:t>
            </a:r>
            <a:r>
              <a:rPr lang="fr-FR" u="sng" dirty="0" smtClean="0">
                <a:solidFill>
                  <a:srgbClr val="FFFF00"/>
                </a:solidFill>
              </a:rPr>
              <a:t>Bac Pro : 36</a:t>
            </a:r>
            <a:endParaRPr lang="fr-FR" u="sng" dirty="0">
              <a:solidFill>
                <a:srgbClr val="FFFF00"/>
              </a:solidFill>
            </a:endParaRPr>
          </a:p>
        </p:txBody>
      </p:sp>
      <p:graphicFrame>
        <p:nvGraphicFramePr>
          <p:cNvPr id="4" name="Graphique 3"/>
          <p:cNvGraphicFramePr>
            <a:graphicFrameLocks/>
          </p:cNvGraphicFramePr>
          <p:nvPr>
            <p:extLst>
              <p:ext uri="{D42A27DB-BD31-4B8C-83A1-F6EECF244321}">
                <p14:modId xmlns:p14="http://schemas.microsoft.com/office/powerpoint/2010/main" val="823998344"/>
              </p:ext>
            </p:extLst>
          </p:nvPr>
        </p:nvGraphicFramePr>
        <p:xfrm>
          <a:off x="0" y="1450848"/>
          <a:ext cx="9144000" cy="5407152"/>
        </p:xfrm>
        <a:graphic>
          <a:graphicData uri="http://schemas.openxmlformats.org/drawingml/2006/chart">
            <c:chart xmlns:c="http://schemas.openxmlformats.org/drawingml/2006/chart" xmlns:r="http://schemas.openxmlformats.org/officeDocument/2006/relationships" r:id="rId3"/>
          </a:graphicData>
        </a:graphic>
      </p:graphicFrame>
      <p:sp>
        <p:nvSpPr>
          <p:cNvPr id="3" name="Bouton d'action : Retour 2">
            <a:hlinkClick r:id="rId4" action="ppaction://hlinksldjump" highlightClick="1"/>
          </p:cNvPr>
          <p:cNvSpPr/>
          <p:nvPr/>
        </p:nvSpPr>
        <p:spPr>
          <a:xfrm>
            <a:off x="8320192" y="1450848"/>
            <a:ext cx="602119" cy="552766"/>
          </a:xfrm>
          <a:prstGeom prst="actionButtonRetur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14991262"/>
      </p:ext>
    </p:extLst>
  </p:cSld>
  <p:clrMapOvr>
    <a:masterClrMapping/>
  </p:clrMapOvr>
  <p:transition spd="med">
    <p:split orient="ver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353" y="69112"/>
            <a:ext cx="8861425" cy="1143000"/>
          </a:xfrm>
        </p:spPr>
        <p:txBody>
          <a:bodyPr>
            <a:normAutofit fontScale="90000"/>
          </a:bodyPr>
          <a:lstStyle/>
          <a:p>
            <a:r>
              <a:rPr lang="fr-FR" dirty="0" smtClean="0">
                <a:solidFill>
                  <a:srgbClr val="FFFFFF"/>
                </a:solidFill>
              </a:rPr>
              <a:t>Evolution des moyennes entre les EPLE  </a:t>
            </a:r>
            <a:r>
              <a:rPr lang="fr-FR" dirty="0" smtClean="0">
                <a:solidFill>
                  <a:srgbClr val="FFFF00"/>
                </a:solidFill>
              </a:rPr>
              <a:t>CAP BEP</a:t>
            </a:r>
            <a:r>
              <a:rPr lang="fr-FR" u="sng" dirty="0" smtClean="0">
                <a:solidFill>
                  <a:srgbClr val="FFFF00"/>
                </a:solidFill>
              </a:rPr>
              <a:t> : 18</a:t>
            </a:r>
            <a:endParaRPr lang="fr-FR" u="sng" dirty="0">
              <a:solidFill>
                <a:srgbClr val="FFFF00"/>
              </a:solidFill>
            </a:endParaRPr>
          </a:p>
        </p:txBody>
      </p:sp>
      <p:graphicFrame>
        <p:nvGraphicFramePr>
          <p:cNvPr id="4" name="Graphique 3"/>
          <p:cNvGraphicFramePr>
            <a:graphicFrameLocks/>
          </p:cNvGraphicFramePr>
          <p:nvPr>
            <p:extLst>
              <p:ext uri="{D42A27DB-BD31-4B8C-83A1-F6EECF244321}">
                <p14:modId xmlns:p14="http://schemas.microsoft.com/office/powerpoint/2010/main" val="526517926"/>
              </p:ext>
            </p:extLst>
          </p:nvPr>
        </p:nvGraphicFramePr>
        <p:xfrm>
          <a:off x="0" y="1572768"/>
          <a:ext cx="9144000" cy="5285232"/>
        </p:xfrm>
        <a:graphic>
          <a:graphicData uri="http://schemas.openxmlformats.org/drawingml/2006/chart">
            <c:chart xmlns:c="http://schemas.openxmlformats.org/drawingml/2006/chart" xmlns:r="http://schemas.openxmlformats.org/officeDocument/2006/relationships" r:id="rId3"/>
          </a:graphicData>
        </a:graphic>
      </p:graphicFrame>
      <p:sp>
        <p:nvSpPr>
          <p:cNvPr id="3" name="Bouton d'action : Retour 2">
            <a:hlinkClick r:id="rId4" action="ppaction://hlinksldjump" highlightClick="1"/>
          </p:cNvPr>
          <p:cNvSpPr/>
          <p:nvPr/>
        </p:nvSpPr>
        <p:spPr>
          <a:xfrm>
            <a:off x="8101239" y="1572768"/>
            <a:ext cx="580224" cy="584128"/>
          </a:xfrm>
          <a:prstGeom prst="actionButtonRetur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737063424"/>
      </p:ext>
    </p:extLst>
  </p:cSld>
  <p:clrMapOvr>
    <a:masterClrMapping/>
  </p:clrMapOvr>
  <p:transition spd="med">
    <p:split orient="ver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353" y="69112"/>
            <a:ext cx="8861425" cy="1143000"/>
          </a:xfrm>
        </p:spPr>
        <p:txBody>
          <a:bodyPr>
            <a:normAutofit fontScale="90000"/>
          </a:bodyPr>
          <a:lstStyle/>
          <a:p>
            <a:r>
              <a:rPr lang="fr-FR" dirty="0" smtClean="0">
                <a:solidFill>
                  <a:srgbClr val="FFFFFF"/>
                </a:solidFill>
              </a:rPr>
              <a:t>Evolution des moyennes entre les EPLE  </a:t>
            </a:r>
            <a:r>
              <a:rPr lang="fr-FR" u="sng" dirty="0" smtClean="0">
                <a:solidFill>
                  <a:srgbClr val="FFFF00"/>
                </a:solidFill>
              </a:rPr>
              <a:t>Bac Pro : 18</a:t>
            </a:r>
            <a:endParaRPr lang="fr-FR" u="sng" dirty="0">
              <a:solidFill>
                <a:srgbClr val="FFFF00"/>
              </a:solidFill>
            </a:endParaRPr>
          </a:p>
        </p:txBody>
      </p:sp>
      <p:graphicFrame>
        <p:nvGraphicFramePr>
          <p:cNvPr id="6" name="Graphique 5"/>
          <p:cNvGraphicFramePr>
            <a:graphicFrameLocks/>
          </p:cNvGraphicFramePr>
          <p:nvPr>
            <p:extLst>
              <p:ext uri="{D42A27DB-BD31-4B8C-83A1-F6EECF244321}">
                <p14:modId xmlns:p14="http://schemas.microsoft.com/office/powerpoint/2010/main" val="2741234559"/>
              </p:ext>
            </p:extLst>
          </p:nvPr>
        </p:nvGraphicFramePr>
        <p:xfrm>
          <a:off x="1" y="1499616"/>
          <a:ext cx="9144000" cy="5358384"/>
        </p:xfrm>
        <a:graphic>
          <a:graphicData uri="http://schemas.openxmlformats.org/drawingml/2006/chart">
            <c:chart xmlns:c="http://schemas.openxmlformats.org/drawingml/2006/chart" xmlns:r="http://schemas.openxmlformats.org/officeDocument/2006/relationships" r:id="rId3"/>
          </a:graphicData>
        </a:graphic>
      </p:graphicFrame>
      <p:sp>
        <p:nvSpPr>
          <p:cNvPr id="3" name="Bouton d'action : Retour 2">
            <a:hlinkClick r:id="rId4" action="ppaction://hlinksldjump" highlightClick="1"/>
          </p:cNvPr>
          <p:cNvSpPr/>
          <p:nvPr/>
        </p:nvSpPr>
        <p:spPr>
          <a:xfrm>
            <a:off x="8090292" y="1499616"/>
            <a:ext cx="558328" cy="580639"/>
          </a:xfrm>
          <a:prstGeom prst="actionButtonRetur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134832203"/>
      </p:ext>
    </p:extLst>
  </p:cSld>
  <p:clrMapOvr>
    <a:masterClrMapping/>
  </p:clrMapOvr>
  <p:transition spd="med">
    <p:split orient="ver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353" y="69112"/>
            <a:ext cx="8861425" cy="1143000"/>
          </a:xfrm>
        </p:spPr>
        <p:txBody>
          <a:bodyPr>
            <a:normAutofit fontScale="90000"/>
          </a:bodyPr>
          <a:lstStyle/>
          <a:p>
            <a:r>
              <a:rPr lang="fr-FR" dirty="0" smtClean="0">
                <a:solidFill>
                  <a:srgbClr val="FFFFFF"/>
                </a:solidFill>
              </a:rPr>
              <a:t>Evolution des moyennes entre les EPLE  </a:t>
            </a:r>
            <a:r>
              <a:rPr lang="fr-FR" dirty="0" smtClean="0">
                <a:solidFill>
                  <a:srgbClr val="FFFF00"/>
                </a:solidFill>
              </a:rPr>
              <a:t>CAP BEP : </a:t>
            </a:r>
            <a:r>
              <a:rPr lang="fr-FR" u="sng" dirty="0" smtClean="0">
                <a:solidFill>
                  <a:srgbClr val="FFFF00"/>
                </a:solidFill>
              </a:rPr>
              <a:t>28 </a:t>
            </a:r>
            <a:r>
              <a:rPr lang="fr-FR" dirty="0" smtClean="0">
                <a:solidFill>
                  <a:srgbClr val="FFFF00"/>
                </a:solidFill>
              </a:rPr>
              <a:t>(1/2)</a:t>
            </a:r>
            <a:endParaRPr lang="fr-FR" dirty="0">
              <a:solidFill>
                <a:srgbClr val="FFFF00"/>
              </a:solidFill>
            </a:endParaRPr>
          </a:p>
        </p:txBody>
      </p:sp>
      <p:graphicFrame>
        <p:nvGraphicFramePr>
          <p:cNvPr id="4" name="Graphique 3"/>
          <p:cNvGraphicFramePr>
            <a:graphicFrameLocks/>
          </p:cNvGraphicFramePr>
          <p:nvPr>
            <p:extLst>
              <p:ext uri="{D42A27DB-BD31-4B8C-83A1-F6EECF244321}">
                <p14:modId xmlns:p14="http://schemas.microsoft.com/office/powerpoint/2010/main" val="3703204288"/>
              </p:ext>
            </p:extLst>
          </p:nvPr>
        </p:nvGraphicFramePr>
        <p:xfrm>
          <a:off x="-42022" y="1536192"/>
          <a:ext cx="9186022" cy="5321808"/>
        </p:xfrm>
        <a:graphic>
          <a:graphicData uri="http://schemas.openxmlformats.org/drawingml/2006/chart">
            <c:chart xmlns:c="http://schemas.openxmlformats.org/drawingml/2006/chart" xmlns:r="http://schemas.openxmlformats.org/officeDocument/2006/relationships" r:id="rId3"/>
          </a:graphicData>
        </a:graphic>
      </p:graphicFrame>
      <p:sp>
        <p:nvSpPr>
          <p:cNvPr id="3" name="Bouton d'action : Suivant ou Précédent 2">
            <a:hlinkClick r:id="" action="ppaction://hlinkshowjump?jump=nextslide" highlightClick="1"/>
          </p:cNvPr>
          <p:cNvSpPr/>
          <p:nvPr/>
        </p:nvSpPr>
        <p:spPr>
          <a:xfrm>
            <a:off x="8374930" y="1536192"/>
            <a:ext cx="650848" cy="576910"/>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844049532"/>
      </p:ext>
    </p:extLst>
  </p:cSld>
  <p:clrMapOvr>
    <a:masterClrMapping/>
  </p:clrMapOvr>
  <p:transition spd="med">
    <p:split orient="vert"/>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353" y="69112"/>
            <a:ext cx="8861425" cy="1143000"/>
          </a:xfrm>
        </p:spPr>
        <p:txBody>
          <a:bodyPr>
            <a:normAutofit fontScale="90000"/>
          </a:bodyPr>
          <a:lstStyle/>
          <a:p>
            <a:r>
              <a:rPr lang="fr-FR" dirty="0" smtClean="0">
                <a:solidFill>
                  <a:srgbClr val="FFFFFF"/>
                </a:solidFill>
              </a:rPr>
              <a:t>Evolution des moyennes entre les EPLE  </a:t>
            </a:r>
            <a:r>
              <a:rPr lang="fr-FR" dirty="0" smtClean="0">
                <a:solidFill>
                  <a:srgbClr val="FFFF00"/>
                </a:solidFill>
              </a:rPr>
              <a:t>CAP BEP : </a:t>
            </a:r>
            <a:r>
              <a:rPr lang="fr-FR" u="sng" dirty="0" smtClean="0">
                <a:solidFill>
                  <a:srgbClr val="FFFF00"/>
                </a:solidFill>
              </a:rPr>
              <a:t>28 </a:t>
            </a:r>
            <a:r>
              <a:rPr lang="fr-FR" dirty="0" smtClean="0">
                <a:solidFill>
                  <a:srgbClr val="FFFF00"/>
                </a:solidFill>
              </a:rPr>
              <a:t>(2/2)</a:t>
            </a:r>
            <a:endParaRPr lang="fr-FR" dirty="0">
              <a:solidFill>
                <a:srgbClr val="FFFF00"/>
              </a:solidFill>
            </a:endParaRPr>
          </a:p>
        </p:txBody>
      </p:sp>
      <p:graphicFrame>
        <p:nvGraphicFramePr>
          <p:cNvPr id="5" name="Graphique 4"/>
          <p:cNvGraphicFramePr>
            <a:graphicFrameLocks/>
          </p:cNvGraphicFramePr>
          <p:nvPr>
            <p:extLst>
              <p:ext uri="{D42A27DB-BD31-4B8C-83A1-F6EECF244321}">
                <p14:modId xmlns:p14="http://schemas.microsoft.com/office/powerpoint/2010/main" val="3562398902"/>
              </p:ext>
            </p:extLst>
          </p:nvPr>
        </p:nvGraphicFramePr>
        <p:xfrm>
          <a:off x="0" y="1487424"/>
          <a:ext cx="9144000" cy="5367274"/>
        </p:xfrm>
        <a:graphic>
          <a:graphicData uri="http://schemas.openxmlformats.org/drawingml/2006/chart">
            <c:chart xmlns:c="http://schemas.openxmlformats.org/drawingml/2006/chart" xmlns:r="http://schemas.openxmlformats.org/officeDocument/2006/relationships" r:id="rId3"/>
          </a:graphicData>
        </a:graphic>
      </p:graphicFrame>
      <p:sp>
        <p:nvSpPr>
          <p:cNvPr id="3" name="Bouton d'action : Retour 2">
            <a:hlinkClick r:id="rId4" action="ppaction://hlinksldjump" highlightClick="1"/>
          </p:cNvPr>
          <p:cNvSpPr/>
          <p:nvPr/>
        </p:nvSpPr>
        <p:spPr>
          <a:xfrm>
            <a:off x="8145030" y="1487424"/>
            <a:ext cx="880748" cy="625678"/>
          </a:xfrm>
          <a:prstGeom prst="actionButtonRetur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366825607"/>
      </p:ext>
    </p:extLst>
  </p:cSld>
  <p:clrMapOvr>
    <a:masterClrMapping/>
  </p:clrMapOvr>
  <p:transition spd="med">
    <p:split orient="vert"/>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353" y="69112"/>
            <a:ext cx="8861425" cy="1143000"/>
          </a:xfrm>
        </p:spPr>
        <p:txBody>
          <a:bodyPr>
            <a:normAutofit fontScale="90000"/>
          </a:bodyPr>
          <a:lstStyle/>
          <a:p>
            <a:r>
              <a:rPr lang="fr-FR" dirty="0" smtClean="0">
                <a:solidFill>
                  <a:srgbClr val="FFFFFF"/>
                </a:solidFill>
              </a:rPr>
              <a:t>Evolution des moyennes entre les EPLE  </a:t>
            </a:r>
            <a:r>
              <a:rPr lang="fr-FR" u="sng" dirty="0" smtClean="0">
                <a:solidFill>
                  <a:srgbClr val="FFFF00"/>
                </a:solidFill>
              </a:rPr>
              <a:t>Bac Pro : 28</a:t>
            </a:r>
            <a:endParaRPr lang="fr-FR" u="sng" dirty="0">
              <a:solidFill>
                <a:srgbClr val="FFFF00"/>
              </a:solidFill>
            </a:endParaRPr>
          </a:p>
        </p:txBody>
      </p:sp>
      <p:graphicFrame>
        <p:nvGraphicFramePr>
          <p:cNvPr id="5" name="Graphique 4"/>
          <p:cNvGraphicFramePr>
            <a:graphicFrameLocks/>
          </p:cNvGraphicFramePr>
          <p:nvPr>
            <p:extLst>
              <p:ext uri="{D42A27DB-BD31-4B8C-83A1-F6EECF244321}">
                <p14:modId xmlns:p14="http://schemas.microsoft.com/office/powerpoint/2010/main" val="1974901555"/>
              </p:ext>
            </p:extLst>
          </p:nvPr>
        </p:nvGraphicFramePr>
        <p:xfrm>
          <a:off x="0" y="1487424"/>
          <a:ext cx="9144000" cy="5370576"/>
        </p:xfrm>
        <a:graphic>
          <a:graphicData uri="http://schemas.openxmlformats.org/drawingml/2006/chart">
            <c:chart xmlns:c="http://schemas.openxmlformats.org/drawingml/2006/chart" xmlns:r="http://schemas.openxmlformats.org/officeDocument/2006/relationships" r:id="rId3"/>
          </a:graphicData>
        </a:graphic>
      </p:graphicFrame>
      <p:sp>
        <p:nvSpPr>
          <p:cNvPr id="3" name="Bouton d'action : Retour 2">
            <a:hlinkClick r:id="rId4" action="ppaction://hlinksldjump" highlightClick="1"/>
          </p:cNvPr>
          <p:cNvSpPr/>
          <p:nvPr/>
        </p:nvSpPr>
        <p:spPr>
          <a:xfrm>
            <a:off x="8123134" y="1487424"/>
            <a:ext cx="602120" cy="559985"/>
          </a:xfrm>
          <a:prstGeom prst="actionButtonRetur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855535237"/>
      </p:ext>
    </p:extLst>
  </p:cSld>
  <p:clrMapOvr>
    <a:masterClrMapping/>
  </p:clrMapOvr>
  <p:transition spd="med">
    <p:split orient="vert"/>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353" y="69112"/>
            <a:ext cx="8861425" cy="1143000"/>
          </a:xfrm>
        </p:spPr>
        <p:txBody>
          <a:bodyPr>
            <a:normAutofit fontScale="90000"/>
          </a:bodyPr>
          <a:lstStyle/>
          <a:p>
            <a:r>
              <a:rPr lang="fr-FR" dirty="0" smtClean="0">
                <a:solidFill>
                  <a:srgbClr val="FFFFFF"/>
                </a:solidFill>
              </a:rPr>
              <a:t>Evolution des moyennes entre les EPLE  </a:t>
            </a:r>
            <a:r>
              <a:rPr lang="fr-FR" dirty="0" smtClean="0">
                <a:solidFill>
                  <a:srgbClr val="FFFF00"/>
                </a:solidFill>
              </a:rPr>
              <a:t>CAP BEP</a:t>
            </a:r>
            <a:r>
              <a:rPr lang="fr-FR" u="sng" dirty="0" smtClean="0">
                <a:solidFill>
                  <a:srgbClr val="FFFF00"/>
                </a:solidFill>
              </a:rPr>
              <a:t> : 41</a:t>
            </a:r>
            <a:endParaRPr lang="fr-FR" u="sng" dirty="0">
              <a:solidFill>
                <a:srgbClr val="FFFF00"/>
              </a:solidFill>
            </a:endParaRPr>
          </a:p>
        </p:txBody>
      </p:sp>
      <p:graphicFrame>
        <p:nvGraphicFramePr>
          <p:cNvPr id="4" name="Graphique 3"/>
          <p:cNvGraphicFramePr>
            <a:graphicFrameLocks/>
          </p:cNvGraphicFramePr>
          <p:nvPr>
            <p:extLst>
              <p:ext uri="{D42A27DB-BD31-4B8C-83A1-F6EECF244321}">
                <p14:modId xmlns:p14="http://schemas.microsoft.com/office/powerpoint/2010/main" val="3335183966"/>
              </p:ext>
            </p:extLst>
          </p:nvPr>
        </p:nvGraphicFramePr>
        <p:xfrm>
          <a:off x="0" y="1524000"/>
          <a:ext cx="9144000" cy="5334000"/>
        </p:xfrm>
        <a:graphic>
          <a:graphicData uri="http://schemas.openxmlformats.org/drawingml/2006/chart">
            <c:chart xmlns:c="http://schemas.openxmlformats.org/drawingml/2006/chart" xmlns:r="http://schemas.openxmlformats.org/officeDocument/2006/relationships" r:id="rId3"/>
          </a:graphicData>
        </a:graphic>
      </p:graphicFrame>
      <p:sp>
        <p:nvSpPr>
          <p:cNvPr id="3" name="Bouton d'action : Retour 2">
            <a:hlinkClick r:id="rId4" action="ppaction://hlinksldjump" highlightClick="1"/>
          </p:cNvPr>
          <p:cNvSpPr/>
          <p:nvPr/>
        </p:nvSpPr>
        <p:spPr>
          <a:xfrm>
            <a:off x="8309244" y="1524000"/>
            <a:ext cx="613067" cy="643845"/>
          </a:xfrm>
          <a:prstGeom prst="actionButtonRetur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283439449"/>
      </p:ext>
    </p:extLst>
  </p:cSld>
  <p:clrMapOvr>
    <a:masterClrMapping/>
  </p:clrMapOvr>
  <p:transition spd="med">
    <p:split orient="vert"/>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353" y="69112"/>
            <a:ext cx="8861425" cy="1143000"/>
          </a:xfrm>
        </p:spPr>
        <p:txBody>
          <a:bodyPr>
            <a:normAutofit fontScale="90000"/>
          </a:bodyPr>
          <a:lstStyle/>
          <a:p>
            <a:r>
              <a:rPr lang="fr-FR" dirty="0" smtClean="0">
                <a:solidFill>
                  <a:srgbClr val="FFFFFF"/>
                </a:solidFill>
              </a:rPr>
              <a:t>Evolution des moyennes entre les EPLE  </a:t>
            </a:r>
            <a:r>
              <a:rPr lang="fr-FR" u="sng" dirty="0" smtClean="0">
                <a:solidFill>
                  <a:srgbClr val="FFFF00"/>
                </a:solidFill>
              </a:rPr>
              <a:t>Bac Pro : 41</a:t>
            </a:r>
            <a:endParaRPr lang="fr-FR" u="sng" dirty="0">
              <a:solidFill>
                <a:srgbClr val="FFFF00"/>
              </a:solidFill>
            </a:endParaRPr>
          </a:p>
        </p:txBody>
      </p:sp>
      <p:graphicFrame>
        <p:nvGraphicFramePr>
          <p:cNvPr id="4" name="Graphique 3"/>
          <p:cNvGraphicFramePr>
            <a:graphicFrameLocks/>
          </p:cNvGraphicFramePr>
          <p:nvPr>
            <p:extLst>
              <p:ext uri="{D42A27DB-BD31-4B8C-83A1-F6EECF244321}">
                <p14:modId xmlns:p14="http://schemas.microsoft.com/office/powerpoint/2010/main" val="655035455"/>
              </p:ext>
            </p:extLst>
          </p:nvPr>
        </p:nvGraphicFramePr>
        <p:xfrm>
          <a:off x="-29718" y="1511808"/>
          <a:ext cx="9173718" cy="5346192"/>
        </p:xfrm>
        <a:graphic>
          <a:graphicData uri="http://schemas.openxmlformats.org/drawingml/2006/chart">
            <c:chart xmlns:c="http://schemas.openxmlformats.org/drawingml/2006/chart" xmlns:r="http://schemas.openxmlformats.org/officeDocument/2006/relationships" r:id="rId3"/>
          </a:graphicData>
        </a:graphic>
      </p:graphicFrame>
      <p:sp>
        <p:nvSpPr>
          <p:cNvPr id="3" name="Bouton d'action : Retour 2">
            <a:hlinkClick r:id="rId4" action="ppaction://hlinksldjump" highlightClick="1"/>
          </p:cNvPr>
          <p:cNvSpPr/>
          <p:nvPr/>
        </p:nvSpPr>
        <p:spPr>
          <a:xfrm>
            <a:off x="8155977" y="1511808"/>
            <a:ext cx="591172" cy="612242"/>
          </a:xfrm>
          <a:prstGeom prst="actionButtonRetur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935812109"/>
      </p:ext>
    </p:extLst>
  </p:cSld>
  <p:clrMapOvr>
    <a:masterClrMapping/>
  </p:clrMapOvr>
  <p:transition spd="med">
    <p:split orient="vert"/>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353" y="69112"/>
            <a:ext cx="8861425" cy="1143000"/>
          </a:xfrm>
        </p:spPr>
        <p:txBody>
          <a:bodyPr>
            <a:normAutofit fontScale="90000"/>
          </a:bodyPr>
          <a:lstStyle/>
          <a:p>
            <a:r>
              <a:rPr lang="fr-FR" dirty="0" smtClean="0">
                <a:solidFill>
                  <a:srgbClr val="FFFFFF"/>
                </a:solidFill>
              </a:rPr>
              <a:t>Evolution des moyennes entre les EPLE  </a:t>
            </a:r>
            <a:r>
              <a:rPr lang="fr-FR" dirty="0" smtClean="0">
                <a:solidFill>
                  <a:srgbClr val="FFFF00"/>
                </a:solidFill>
              </a:rPr>
              <a:t>CAP BEP</a:t>
            </a:r>
            <a:r>
              <a:rPr lang="fr-FR" u="sng" dirty="0" smtClean="0">
                <a:solidFill>
                  <a:srgbClr val="FFFF00"/>
                </a:solidFill>
              </a:rPr>
              <a:t> : 37 (1/2)</a:t>
            </a:r>
            <a:endParaRPr lang="fr-FR" u="sng" dirty="0">
              <a:solidFill>
                <a:srgbClr val="FFFF00"/>
              </a:solidFill>
            </a:endParaRPr>
          </a:p>
        </p:txBody>
      </p:sp>
      <p:graphicFrame>
        <p:nvGraphicFramePr>
          <p:cNvPr id="4" name="Graphique 3"/>
          <p:cNvGraphicFramePr>
            <a:graphicFrameLocks/>
          </p:cNvGraphicFramePr>
          <p:nvPr>
            <p:extLst>
              <p:ext uri="{D42A27DB-BD31-4B8C-83A1-F6EECF244321}">
                <p14:modId xmlns:p14="http://schemas.microsoft.com/office/powerpoint/2010/main" val="3899782186"/>
              </p:ext>
            </p:extLst>
          </p:nvPr>
        </p:nvGraphicFramePr>
        <p:xfrm>
          <a:off x="0" y="1511808"/>
          <a:ext cx="9144000" cy="5346192"/>
        </p:xfrm>
        <a:graphic>
          <a:graphicData uri="http://schemas.openxmlformats.org/drawingml/2006/chart">
            <c:chart xmlns:c="http://schemas.openxmlformats.org/drawingml/2006/chart" xmlns:r="http://schemas.openxmlformats.org/officeDocument/2006/relationships" r:id="rId3"/>
          </a:graphicData>
        </a:graphic>
      </p:graphicFrame>
      <p:sp>
        <p:nvSpPr>
          <p:cNvPr id="3" name="Bouton d'action : Suivant ou Précédent 2">
            <a:hlinkClick r:id="" action="ppaction://hlinkshowjump?jump=nextslide" highlightClick="1"/>
          </p:cNvPr>
          <p:cNvSpPr/>
          <p:nvPr/>
        </p:nvSpPr>
        <p:spPr>
          <a:xfrm>
            <a:off x="8199768" y="1511808"/>
            <a:ext cx="645909" cy="590345"/>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103590114"/>
      </p:ext>
    </p:extLst>
  </p:cSld>
  <p:clrMapOvr>
    <a:masterClrMapping/>
  </p:clrMapOvr>
  <p:transition spd="med">
    <p:split orient="vert"/>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353" y="69112"/>
            <a:ext cx="8861425" cy="1143000"/>
          </a:xfrm>
        </p:spPr>
        <p:txBody>
          <a:bodyPr>
            <a:normAutofit fontScale="90000"/>
          </a:bodyPr>
          <a:lstStyle/>
          <a:p>
            <a:r>
              <a:rPr lang="fr-FR" dirty="0" smtClean="0">
                <a:solidFill>
                  <a:srgbClr val="FFFFFF"/>
                </a:solidFill>
              </a:rPr>
              <a:t>Evolution des moyennes entre les EPLE  </a:t>
            </a:r>
            <a:r>
              <a:rPr lang="fr-FR" dirty="0" smtClean="0">
                <a:solidFill>
                  <a:srgbClr val="FFFF00"/>
                </a:solidFill>
              </a:rPr>
              <a:t>CAP BEP</a:t>
            </a:r>
            <a:r>
              <a:rPr lang="fr-FR" u="sng" dirty="0" smtClean="0">
                <a:solidFill>
                  <a:srgbClr val="FFFF00"/>
                </a:solidFill>
              </a:rPr>
              <a:t> : 37 (2/2)</a:t>
            </a:r>
            <a:endParaRPr lang="fr-FR" u="sng" dirty="0">
              <a:solidFill>
                <a:srgbClr val="FFFF00"/>
              </a:solidFill>
            </a:endParaRPr>
          </a:p>
        </p:txBody>
      </p:sp>
      <p:graphicFrame>
        <p:nvGraphicFramePr>
          <p:cNvPr id="5" name="Graphique 4"/>
          <p:cNvGraphicFramePr>
            <a:graphicFrameLocks/>
          </p:cNvGraphicFramePr>
          <p:nvPr>
            <p:extLst>
              <p:ext uri="{D42A27DB-BD31-4B8C-83A1-F6EECF244321}">
                <p14:modId xmlns:p14="http://schemas.microsoft.com/office/powerpoint/2010/main" val="1885183267"/>
              </p:ext>
            </p:extLst>
          </p:nvPr>
        </p:nvGraphicFramePr>
        <p:xfrm>
          <a:off x="2540" y="1560576"/>
          <a:ext cx="9141460" cy="5297424"/>
        </p:xfrm>
        <a:graphic>
          <a:graphicData uri="http://schemas.openxmlformats.org/drawingml/2006/chart">
            <c:chart xmlns:c="http://schemas.openxmlformats.org/drawingml/2006/chart" xmlns:r="http://schemas.openxmlformats.org/officeDocument/2006/relationships" r:id="rId3"/>
          </a:graphicData>
        </a:graphic>
      </p:graphicFrame>
      <p:sp>
        <p:nvSpPr>
          <p:cNvPr id="3" name="Bouton d'action : Retour 2">
            <a:hlinkClick r:id="rId4" action="ppaction://hlinksldjump" highlightClick="1"/>
          </p:cNvPr>
          <p:cNvSpPr/>
          <p:nvPr/>
        </p:nvSpPr>
        <p:spPr>
          <a:xfrm>
            <a:off x="8166925" y="1560576"/>
            <a:ext cx="514538" cy="552526"/>
          </a:xfrm>
          <a:prstGeom prst="actionButtonRetur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729520205"/>
      </p:ext>
    </p:extLst>
  </p:cSld>
  <p:clrMapOvr>
    <a:masterClrMapping/>
  </p:clrMapOvr>
  <p:transition spd="med">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0" y="30880"/>
            <a:ext cx="9144000" cy="965200"/>
          </a:xfrm>
        </p:spPr>
        <p:txBody>
          <a:bodyPr/>
          <a:lstStyle/>
          <a:p>
            <a:pPr marL="0" lvl="4" indent="0" algn="ctr">
              <a:buNone/>
            </a:pPr>
            <a:r>
              <a:rPr lang="fr-FR" sz="2600" b="1" dirty="0" smtClean="0">
                <a:solidFill>
                  <a:schemeClr val="bg1"/>
                </a:solidFill>
                <a:sym typeface="Wingdings"/>
              </a:rPr>
              <a:t>Évolution de l’offre de certification par CP </a:t>
            </a:r>
            <a:br>
              <a:rPr lang="fr-FR" sz="2600" b="1" dirty="0" smtClean="0">
                <a:solidFill>
                  <a:schemeClr val="bg1"/>
                </a:solidFill>
                <a:sym typeface="Wingdings"/>
              </a:rPr>
            </a:br>
            <a:r>
              <a:rPr lang="fr-FR" sz="2600" b="1" dirty="0" smtClean="0">
                <a:solidFill>
                  <a:schemeClr val="bg1"/>
                </a:solidFill>
                <a:sym typeface="Wingdings"/>
              </a:rPr>
              <a:t>pour le </a:t>
            </a:r>
            <a:r>
              <a:rPr lang="fr-FR" sz="2600" b="1" u="sng" dirty="0" smtClean="0">
                <a:solidFill>
                  <a:srgbClr val="FFFF00"/>
                </a:solidFill>
                <a:sym typeface="Wingdings"/>
              </a:rPr>
              <a:t>CAP BEP </a:t>
            </a:r>
            <a:r>
              <a:rPr lang="fr-FR" sz="2600" b="1" dirty="0" smtClean="0">
                <a:solidFill>
                  <a:schemeClr val="bg1"/>
                </a:solidFill>
                <a:sym typeface="Wingdings"/>
              </a:rPr>
              <a:t>de 2011  2015</a:t>
            </a:r>
            <a:endParaRPr lang="fr-FR" sz="2800" dirty="0">
              <a:solidFill>
                <a:schemeClr val="bg1"/>
              </a:solidFill>
            </a:endParaRPr>
          </a:p>
        </p:txBody>
      </p:sp>
      <p:sp>
        <p:nvSpPr>
          <p:cNvPr id="4" name="ZoneTexte 3"/>
          <p:cNvSpPr txBox="1"/>
          <p:nvPr/>
        </p:nvSpPr>
        <p:spPr>
          <a:xfrm>
            <a:off x="457200" y="2472267"/>
            <a:ext cx="8466667" cy="3420533"/>
          </a:xfrm>
          <a:prstGeom prst="rect">
            <a:avLst/>
          </a:prstGeom>
          <a:noFill/>
        </p:spPr>
        <p:txBody>
          <a:bodyPr wrap="square" rtlCol="0">
            <a:spAutoFit/>
          </a:bodyPr>
          <a:lstStyle/>
          <a:p>
            <a:endParaRPr lang="fr-FR" dirty="0"/>
          </a:p>
        </p:txBody>
      </p:sp>
      <p:graphicFrame>
        <p:nvGraphicFramePr>
          <p:cNvPr id="2" name="Graphique 1"/>
          <p:cNvGraphicFramePr/>
          <p:nvPr>
            <p:extLst>
              <p:ext uri="{D42A27DB-BD31-4B8C-83A1-F6EECF244321}">
                <p14:modId xmlns:p14="http://schemas.microsoft.com/office/powerpoint/2010/main" val="1256969611"/>
              </p:ext>
            </p:extLst>
          </p:nvPr>
        </p:nvGraphicFramePr>
        <p:xfrm>
          <a:off x="179294" y="1050863"/>
          <a:ext cx="8860118" cy="353607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1952387427"/>
              </p:ext>
            </p:extLst>
          </p:nvPr>
        </p:nvGraphicFramePr>
        <p:xfrm>
          <a:off x="135714" y="4779945"/>
          <a:ext cx="8903698" cy="1920144"/>
        </p:xfrm>
        <a:graphic>
          <a:graphicData uri="http://schemas.openxmlformats.org/drawingml/2006/table">
            <a:tbl>
              <a:tblPr/>
              <a:tblGrid>
                <a:gridCol w="2586954"/>
                <a:gridCol w="975987"/>
                <a:gridCol w="776086"/>
                <a:gridCol w="1046541"/>
                <a:gridCol w="3518130"/>
              </a:tblGrid>
              <a:tr h="281455">
                <a:tc>
                  <a:txBody>
                    <a:bodyPr/>
                    <a:lstStyle/>
                    <a:p>
                      <a:pPr algn="ctr" fontAlgn="ctr"/>
                      <a:r>
                        <a:rPr lang="fr-FR" sz="1600" b="1" i="0" u="none" strike="noStrike" dirty="0" smtClean="0">
                          <a:solidFill>
                            <a:srgbClr val="FFFFFF"/>
                          </a:solidFill>
                          <a:effectLst/>
                          <a:latin typeface="Calibri"/>
                        </a:rPr>
                        <a:t>Répartition par sexe et par</a:t>
                      </a:r>
                      <a:r>
                        <a:rPr lang="fr-FR" sz="1600" b="1" i="0" u="none" strike="noStrike" baseline="0" dirty="0" smtClean="0">
                          <a:solidFill>
                            <a:srgbClr val="FFFFFF"/>
                          </a:solidFill>
                          <a:effectLst/>
                          <a:latin typeface="Calibri"/>
                        </a:rPr>
                        <a:t> CP </a:t>
                      </a:r>
                      <a:endParaRPr lang="fr-FR" sz="1600" b="1" i="0" u="none" strike="noStrike" dirty="0">
                        <a:solidFill>
                          <a:srgbClr val="FFFFFF"/>
                        </a:solidFill>
                        <a:effectLst/>
                        <a:latin typeface="Calibri"/>
                      </a:endParaRPr>
                    </a:p>
                  </a:txBody>
                  <a:tcPr marL="12700" marR="12700" marT="12700" marB="0" anchor="ctr">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fr-FR" sz="1600" b="1" i="0" u="none" strike="noStrike" dirty="0" smtClean="0">
                          <a:solidFill>
                            <a:srgbClr val="FFFFFF"/>
                          </a:solidFill>
                          <a:effectLst/>
                          <a:latin typeface="Calibri"/>
                        </a:rPr>
                        <a:t>F </a:t>
                      </a:r>
                      <a:endParaRPr lang="fr-FR" sz="1600" b="1" i="0" u="none" strike="noStrike" dirty="0">
                        <a:solidFill>
                          <a:srgbClr val="FFFFFF"/>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fr-FR" sz="1600" b="1" i="0" u="none" strike="noStrike" dirty="0" smtClean="0">
                          <a:solidFill>
                            <a:srgbClr val="FFFFFF"/>
                          </a:solidFill>
                          <a:effectLst/>
                          <a:latin typeface="Calibri"/>
                        </a:rPr>
                        <a:t>G </a:t>
                      </a:r>
                      <a:endParaRPr lang="fr-FR" sz="1600" b="1" i="0" u="none" strike="noStrike" dirty="0">
                        <a:solidFill>
                          <a:srgbClr val="FFFFFF"/>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fr-FR" sz="1600" b="1" i="0" u="none" strike="noStrike" dirty="0" smtClean="0">
                          <a:solidFill>
                            <a:srgbClr val="FFFFFF"/>
                          </a:solidFill>
                          <a:effectLst/>
                          <a:latin typeface="Calibri"/>
                        </a:rPr>
                        <a:t>F/G</a:t>
                      </a:r>
                      <a:endParaRPr lang="fr-FR" sz="1600" b="1" i="0" u="none" strike="noStrike" dirty="0">
                        <a:solidFill>
                          <a:srgbClr val="FFFFFF"/>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fr-FR" sz="1600" b="1" i="0" u="none" strike="noStrike" dirty="0" smtClean="0">
                          <a:solidFill>
                            <a:srgbClr val="FF0000"/>
                          </a:solidFill>
                          <a:effectLst/>
                          <a:latin typeface="Calibri"/>
                        </a:rPr>
                        <a:t>Fréquentation des CP </a:t>
                      </a:r>
                    </a:p>
                    <a:p>
                      <a:pPr algn="ctr" fontAlgn="ctr"/>
                      <a:r>
                        <a:rPr lang="fr-FR" sz="1600" b="1" i="0" u="none" strike="noStrike" dirty="0" smtClean="0">
                          <a:solidFill>
                            <a:srgbClr val="FF0000"/>
                          </a:solidFill>
                          <a:effectLst/>
                          <a:latin typeface="Calibri"/>
                        </a:rPr>
                        <a:t>au niveau national en 2014 </a:t>
                      </a:r>
                      <a:endParaRPr lang="fr-FR" sz="1600" b="1" i="0" u="none" strike="noStrike" dirty="0">
                        <a:solidFill>
                          <a:srgbClr val="FF0000"/>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r>
              <a:tr h="283211">
                <a:tc>
                  <a:txBody>
                    <a:bodyPr/>
                    <a:lstStyle/>
                    <a:p>
                      <a:pPr algn="ctr" fontAlgn="ctr"/>
                      <a:r>
                        <a:rPr lang="fr-FR" sz="1400" b="1" i="0" u="none" strike="noStrike" dirty="0">
                          <a:solidFill>
                            <a:srgbClr val="000000"/>
                          </a:solidFill>
                          <a:effectLst/>
                          <a:latin typeface="Calibri"/>
                        </a:rPr>
                        <a:t>CP1</a:t>
                      </a:r>
                    </a:p>
                  </a:txBody>
                  <a:tcPr marL="12700" marR="12700" marT="12700"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fr-FR" sz="1400" b="1" i="0" u="none" strike="noStrike" dirty="0" smtClean="0">
                          <a:solidFill>
                            <a:srgbClr val="FF33E4"/>
                          </a:solidFill>
                          <a:effectLst/>
                          <a:latin typeface="Calibri"/>
                        </a:rPr>
                        <a:t>20,55 %</a:t>
                      </a:r>
                      <a:endParaRPr lang="fr-FR" sz="1400" b="1" i="0" u="none" strike="noStrike" dirty="0">
                        <a:solidFill>
                          <a:srgbClr val="FF33E4"/>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fr-FR" sz="1400" b="1" i="0" u="none" strike="noStrike" dirty="0" smtClean="0">
                          <a:solidFill>
                            <a:srgbClr val="0000FF"/>
                          </a:solidFill>
                          <a:effectLst/>
                          <a:latin typeface="Calibri"/>
                        </a:rPr>
                        <a:t>26,16 %</a:t>
                      </a:r>
                      <a:endParaRPr lang="fr-FR" sz="1400" b="1" i="0" u="none" strike="noStrike" dirty="0">
                        <a:solidFill>
                          <a:srgbClr val="0000FF"/>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fr-FR" sz="1800" b="1" i="0" u="none" strike="noStrike" dirty="0">
                          <a:solidFill>
                            <a:srgbClr val="000000"/>
                          </a:solidFill>
                          <a:effectLst/>
                          <a:latin typeface="Calibri"/>
                        </a:rPr>
                        <a:t>23,95%</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fr-FR" sz="1400" b="1" i="0" u="none" strike="noStrike" dirty="0" smtClean="0">
                          <a:solidFill>
                            <a:srgbClr val="FF0000"/>
                          </a:solidFill>
                          <a:effectLst/>
                          <a:latin typeface="Calibri"/>
                        </a:rPr>
                        <a:t>23,38 %</a:t>
                      </a:r>
                      <a:endParaRPr lang="fr-FR" sz="1400" b="1" i="0" u="none" strike="noStrike" dirty="0">
                        <a:solidFill>
                          <a:srgbClr val="FF0000"/>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35165">
                <a:tc>
                  <a:txBody>
                    <a:bodyPr/>
                    <a:lstStyle/>
                    <a:p>
                      <a:pPr algn="ctr" fontAlgn="ctr"/>
                      <a:r>
                        <a:rPr lang="fr-FR" sz="1400" b="1" i="0" u="none" strike="noStrike">
                          <a:solidFill>
                            <a:srgbClr val="000000"/>
                          </a:solidFill>
                          <a:effectLst/>
                          <a:latin typeface="Calibri"/>
                        </a:rPr>
                        <a:t>CP2</a:t>
                      </a:r>
                    </a:p>
                  </a:txBody>
                  <a:tcPr marL="12700" marR="12700" marT="12700"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fr-FR" sz="1400" b="1" i="0" u="none" strike="noStrike" dirty="0" smtClean="0">
                          <a:solidFill>
                            <a:srgbClr val="FF33E4"/>
                          </a:solidFill>
                          <a:effectLst/>
                          <a:latin typeface="Calibri"/>
                        </a:rPr>
                        <a:t>11,43 %</a:t>
                      </a:r>
                      <a:endParaRPr lang="fr-FR" sz="1400" b="1" i="0" u="none" strike="noStrike" dirty="0">
                        <a:solidFill>
                          <a:srgbClr val="FF33E4"/>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fr-FR" sz="1400" b="1" i="0" u="none" strike="noStrike" dirty="0" smtClean="0">
                          <a:solidFill>
                            <a:srgbClr val="0000FF"/>
                          </a:solidFill>
                          <a:effectLst/>
                          <a:latin typeface="Calibri"/>
                        </a:rPr>
                        <a:t>10,20 %</a:t>
                      </a:r>
                      <a:endParaRPr lang="fr-FR" sz="1400" b="1" i="0" u="none" strike="noStrike" dirty="0">
                        <a:solidFill>
                          <a:srgbClr val="0000FF"/>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fr-FR" sz="1800" b="1" i="0" u="none" strike="noStrike" dirty="0">
                          <a:solidFill>
                            <a:srgbClr val="000000"/>
                          </a:solidFill>
                          <a:effectLst/>
                          <a:latin typeface="Calibri"/>
                        </a:rPr>
                        <a:t>10,69%</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fr-FR" sz="1400" b="1" i="0" u="none" strike="noStrike" dirty="0" smtClean="0">
                          <a:solidFill>
                            <a:srgbClr val="FF0000"/>
                          </a:solidFill>
                          <a:effectLst/>
                          <a:latin typeface="Calibri"/>
                        </a:rPr>
                        <a:t>10,40 %</a:t>
                      </a:r>
                      <a:endParaRPr lang="fr-FR" sz="1400" b="1" i="0" u="none" strike="noStrike" dirty="0">
                        <a:solidFill>
                          <a:srgbClr val="FF0000"/>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305715">
                <a:tc>
                  <a:txBody>
                    <a:bodyPr/>
                    <a:lstStyle/>
                    <a:p>
                      <a:pPr algn="ctr" fontAlgn="ctr"/>
                      <a:r>
                        <a:rPr lang="fr-FR" sz="1400" b="1" i="0" u="none" strike="noStrike">
                          <a:solidFill>
                            <a:srgbClr val="000000"/>
                          </a:solidFill>
                          <a:effectLst/>
                          <a:latin typeface="Calibri"/>
                        </a:rPr>
                        <a:t>CP3</a:t>
                      </a:r>
                    </a:p>
                  </a:txBody>
                  <a:tcPr marL="12700" marR="12700" marT="12700"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fr-FR" sz="1400" b="1" i="0" u="none" strike="noStrike" dirty="0" smtClean="0">
                          <a:solidFill>
                            <a:srgbClr val="FF33E4"/>
                          </a:solidFill>
                          <a:effectLst/>
                          <a:latin typeface="Calibri"/>
                        </a:rPr>
                        <a:t>15,19 %</a:t>
                      </a:r>
                      <a:endParaRPr lang="fr-FR" sz="1400" b="1" i="0" u="none" strike="noStrike" dirty="0">
                        <a:solidFill>
                          <a:srgbClr val="FF33E4"/>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fr-FR" sz="1400" b="1" i="0" u="none" strike="noStrike" dirty="0" smtClean="0">
                          <a:solidFill>
                            <a:srgbClr val="0000FF"/>
                          </a:solidFill>
                          <a:effectLst/>
                          <a:latin typeface="Calibri"/>
                        </a:rPr>
                        <a:t>7,02 %</a:t>
                      </a:r>
                      <a:endParaRPr lang="fr-FR" sz="1400" b="1" i="0" u="none" strike="noStrike" dirty="0">
                        <a:solidFill>
                          <a:srgbClr val="0000FF"/>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fr-FR" sz="1800" b="1" i="0" u="none" strike="noStrike" dirty="0">
                          <a:solidFill>
                            <a:srgbClr val="000000"/>
                          </a:solidFill>
                          <a:effectLst/>
                          <a:latin typeface="Calibri"/>
                        </a:rPr>
                        <a:t>10,23%</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fr-FR" sz="1400" b="1" i="0" u="none" strike="noStrike" dirty="0" smtClean="0">
                          <a:solidFill>
                            <a:srgbClr val="FF0000"/>
                          </a:solidFill>
                          <a:effectLst/>
                          <a:latin typeface="Calibri"/>
                        </a:rPr>
                        <a:t>9,49 %</a:t>
                      </a:r>
                      <a:endParaRPr lang="fr-FR" sz="1400" b="1" i="0" u="none" strike="noStrike" dirty="0">
                        <a:solidFill>
                          <a:srgbClr val="FF0000"/>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82198">
                <a:tc>
                  <a:txBody>
                    <a:bodyPr/>
                    <a:lstStyle/>
                    <a:p>
                      <a:pPr algn="ctr" fontAlgn="ctr"/>
                      <a:r>
                        <a:rPr lang="fr-FR" sz="1400" b="1" i="0" u="none" strike="noStrike">
                          <a:solidFill>
                            <a:srgbClr val="000000"/>
                          </a:solidFill>
                          <a:effectLst/>
                          <a:latin typeface="Calibri"/>
                        </a:rPr>
                        <a:t>CP4</a:t>
                      </a:r>
                    </a:p>
                  </a:txBody>
                  <a:tcPr marL="12700" marR="12700" marT="12700"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fr-FR" sz="1400" b="1" i="0" u="none" strike="noStrike" dirty="0" smtClean="0">
                          <a:solidFill>
                            <a:srgbClr val="FF33E4"/>
                          </a:solidFill>
                          <a:effectLst/>
                          <a:latin typeface="Calibri"/>
                        </a:rPr>
                        <a:t>29,00 %</a:t>
                      </a:r>
                      <a:endParaRPr lang="fr-FR" sz="1400" b="1" i="0" u="none" strike="noStrike" dirty="0">
                        <a:solidFill>
                          <a:srgbClr val="FF33E4"/>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fr-FR" sz="1400" b="1" i="0" u="none" strike="noStrike" dirty="0" smtClean="0">
                          <a:solidFill>
                            <a:srgbClr val="0000FF"/>
                          </a:solidFill>
                          <a:effectLst/>
                          <a:latin typeface="Calibri"/>
                        </a:rPr>
                        <a:t>31,16 %</a:t>
                      </a:r>
                      <a:endParaRPr lang="fr-FR" sz="1400" b="1" i="0" u="none" strike="noStrike" dirty="0">
                        <a:solidFill>
                          <a:srgbClr val="0000FF"/>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fr-FR" sz="1800" b="1" i="0" u="none" strike="noStrike" dirty="0">
                          <a:solidFill>
                            <a:srgbClr val="000000"/>
                          </a:solidFill>
                          <a:effectLst/>
                          <a:latin typeface="Calibri"/>
                        </a:rPr>
                        <a:t>30,32%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fr-FR" sz="1400" b="1" i="0" u="none" strike="noStrike" dirty="0" smtClean="0">
                          <a:solidFill>
                            <a:srgbClr val="FF0000"/>
                          </a:solidFill>
                          <a:effectLst/>
                          <a:latin typeface="Calibri"/>
                        </a:rPr>
                        <a:t>31,61 %</a:t>
                      </a:r>
                      <a:endParaRPr lang="fr-FR" sz="1400" b="1" i="0" u="none" strike="noStrike" dirty="0">
                        <a:solidFill>
                          <a:srgbClr val="FF0000"/>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23406">
                <a:tc>
                  <a:txBody>
                    <a:bodyPr/>
                    <a:lstStyle/>
                    <a:p>
                      <a:pPr algn="ctr" fontAlgn="ctr"/>
                      <a:r>
                        <a:rPr lang="fr-FR" sz="1400" b="1" i="0" u="none" strike="noStrike" dirty="0">
                          <a:solidFill>
                            <a:srgbClr val="000000"/>
                          </a:solidFill>
                          <a:effectLst/>
                          <a:latin typeface="Calibri"/>
                        </a:rPr>
                        <a:t>CP5</a:t>
                      </a:r>
                    </a:p>
                  </a:txBody>
                  <a:tcPr marL="12700" marR="12700" marT="12700"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ctr" fontAlgn="ctr"/>
                      <a:r>
                        <a:rPr lang="fr-FR" sz="1400" b="1" i="0" u="none" strike="noStrike" dirty="0" smtClean="0">
                          <a:solidFill>
                            <a:srgbClr val="FF33E4"/>
                          </a:solidFill>
                          <a:effectLst/>
                          <a:latin typeface="Calibri"/>
                        </a:rPr>
                        <a:t>23,80 %</a:t>
                      </a:r>
                      <a:endParaRPr lang="fr-FR" sz="1400" b="1" i="0" u="none" strike="noStrike" dirty="0">
                        <a:solidFill>
                          <a:srgbClr val="FF33E4"/>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ctr" fontAlgn="ctr"/>
                      <a:r>
                        <a:rPr lang="fr-FR" sz="1400" b="1" i="0" u="none" strike="noStrike" dirty="0" smtClean="0">
                          <a:solidFill>
                            <a:srgbClr val="0000FF"/>
                          </a:solidFill>
                          <a:effectLst/>
                          <a:latin typeface="Calibri"/>
                        </a:rPr>
                        <a:t>25,45</a:t>
                      </a:r>
                      <a:r>
                        <a:rPr lang="fr-FR" sz="1400" b="1" i="0" u="none" strike="noStrike" baseline="0" dirty="0" smtClean="0">
                          <a:solidFill>
                            <a:srgbClr val="0000FF"/>
                          </a:solidFill>
                          <a:effectLst/>
                          <a:latin typeface="Calibri"/>
                        </a:rPr>
                        <a:t> %</a:t>
                      </a:r>
                      <a:endParaRPr lang="fr-FR" sz="1400" b="1" i="0" u="none" strike="noStrike" dirty="0">
                        <a:solidFill>
                          <a:srgbClr val="0000FF"/>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ctr" fontAlgn="ctr"/>
                      <a:r>
                        <a:rPr lang="fr-FR" sz="1800" b="1" i="0" u="none" strike="noStrike" dirty="0">
                          <a:solidFill>
                            <a:srgbClr val="000000"/>
                          </a:solidFill>
                          <a:effectLst/>
                          <a:latin typeface="Calibri"/>
                        </a:rPr>
                        <a:t>24,81%</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ctr" fontAlgn="ctr"/>
                      <a:r>
                        <a:rPr lang="fr-FR" sz="1400" b="1" i="0" u="none" strike="noStrike" dirty="0" smtClean="0">
                          <a:solidFill>
                            <a:srgbClr val="FF0000"/>
                          </a:solidFill>
                          <a:effectLst/>
                          <a:latin typeface="Calibri"/>
                        </a:rPr>
                        <a:t>22,32 %</a:t>
                      </a:r>
                      <a:endParaRPr lang="fr-FR" sz="1400" b="1" i="0" u="none" strike="noStrike" dirty="0">
                        <a:solidFill>
                          <a:srgbClr val="FF0000"/>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r>
            </a:tbl>
          </a:graphicData>
        </a:graphic>
      </p:graphicFrame>
    </p:spTree>
    <p:extLst>
      <p:ext uri="{BB962C8B-B14F-4D97-AF65-F5344CB8AC3E}">
        <p14:creationId xmlns:p14="http://schemas.microsoft.com/office/powerpoint/2010/main" val="1750489768"/>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Graphic spid="2" grpId="0">
        <p:bldAsOne/>
      </p:bldGraphic>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353" y="69112"/>
            <a:ext cx="8861425" cy="1143000"/>
          </a:xfrm>
        </p:spPr>
        <p:txBody>
          <a:bodyPr>
            <a:normAutofit fontScale="90000"/>
          </a:bodyPr>
          <a:lstStyle/>
          <a:p>
            <a:r>
              <a:rPr lang="fr-FR" dirty="0" smtClean="0">
                <a:solidFill>
                  <a:srgbClr val="FFFFFF"/>
                </a:solidFill>
              </a:rPr>
              <a:t>Evolution des moyennes entre les EPLE  </a:t>
            </a:r>
            <a:r>
              <a:rPr lang="fr-FR" u="sng" dirty="0" smtClean="0">
                <a:solidFill>
                  <a:srgbClr val="FFFF00"/>
                </a:solidFill>
              </a:rPr>
              <a:t>Bac Pro : 37 (1)</a:t>
            </a:r>
            <a:endParaRPr lang="fr-FR" u="sng" dirty="0">
              <a:solidFill>
                <a:srgbClr val="FFFF00"/>
              </a:solidFill>
            </a:endParaRPr>
          </a:p>
        </p:txBody>
      </p:sp>
      <p:graphicFrame>
        <p:nvGraphicFramePr>
          <p:cNvPr id="5" name="Graphique 4"/>
          <p:cNvGraphicFramePr>
            <a:graphicFrameLocks/>
          </p:cNvGraphicFramePr>
          <p:nvPr>
            <p:extLst>
              <p:ext uri="{D42A27DB-BD31-4B8C-83A1-F6EECF244321}">
                <p14:modId xmlns:p14="http://schemas.microsoft.com/office/powerpoint/2010/main" val="1208182022"/>
              </p:ext>
            </p:extLst>
          </p:nvPr>
        </p:nvGraphicFramePr>
        <p:xfrm>
          <a:off x="0" y="1572768"/>
          <a:ext cx="9144000" cy="5285232"/>
        </p:xfrm>
        <a:graphic>
          <a:graphicData uri="http://schemas.openxmlformats.org/drawingml/2006/chart">
            <c:chart xmlns:c="http://schemas.openxmlformats.org/drawingml/2006/chart" xmlns:r="http://schemas.openxmlformats.org/officeDocument/2006/relationships" r:id="rId3"/>
          </a:graphicData>
        </a:graphic>
      </p:graphicFrame>
      <p:sp>
        <p:nvSpPr>
          <p:cNvPr id="3" name="Bouton d'action : Suivant ou Précédent 2">
            <a:hlinkClick r:id="" action="ppaction://hlinkshowjump?jump=nextslide" highlightClick="1"/>
          </p:cNvPr>
          <p:cNvSpPr/>
          <p:nvPr/>
        </p:nvSpPr>
        <p:spPr>
          <a:xfrm>
            <a:off x="8188820" y="1572768"/>
            <a:ext cx="634962" cy="573180"/>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068209884"/>
      </p:ext>
    </p:extLst>
  </p:cSld>
  <p:clrMapOvr>
    <a:masterClrMapping/>
  </p:clrMapOvr>
  <p:transition spd="med">
    <p:split orient="vert"/>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353" y="69112"/>
            <a:ext cx="8861425" cy="1143000"/>
          </a:xfrm>
        </p:spPr>
        <p:txBody>
          <a:bodyPr>
            <a:normAutofit fontScale="90000"/>
          </a:bodyPr>
          <a:lstStyle/>
          <a:p>
            <a:r>
              <a:rPr lang="fr-FR" dirty="0" smtClean="0">
                <a:solidFill>
                  <a:srgbClr val="FFFFFF"/>
                </a:solidFill>
              </a:rPr>
              <a:t>Evolution des moyennes entre les EPLE  </a:t>
            </a:r>
            <a:r>
              <a:rPr lang="fr-FR" u="sng" dirty="0" smtClean="0">
                <a:solidFill>
                  <a:srgbClr val="FFFF00"/>
                </a:solidFill>
              </a:rPr>
              <a:t>Bac Pro : 37 (2)</a:t>
            </a:r>
            <a:endParaRPr lang="fr-FR" u="sng" dirty="0">
              <a:solidFill>
                <a:srgbClr val="FFFF00"/>
              </a:solidFill>
            </a:endParaRPr>
          </a:p>
        </p:txBody>
      </p:sp>
      <p:graphicFrame>
        <p:nvGraphicFramePr>
          <p:cNvPr id="4" name="Graphique 3"/>
          <p:cNvGraphicFramePr>
            <a:graphicFrameLocks/>
          </p:cNvGraphicFramePr>
          <p:nvPr>
            <p:extLst>
              <p:ext uri="{D42A27DB-BD31-4B8C-83A1-F6EECF244321}">
                <p14:modId xmlns:p14="http://schemas.microsoft.com/office/powerpoint/2010/main" val="1791962805"/>
              </p:ext>
            </p:extLst>
          </p:nvPr>
        </p:nvGraphicFramePr>
        <p:xfrm>
          <a:off x="0" y="1389888"/>
          <a:ext cx="9144000" cy="5468112"/>
        </p:xfrm>
        <a:graphic>
          <a:graphicData uri="http://schemas.openxmlformats.org/drawingml/2006/chart">
            <c:chart xmlns:c="http://schemas.openxmlformats.org/drawingml/2006/chart" xmlns:r="http://schemas.openxmlformats.org/officeDocument/2006/relationships" r:id="rId3"/>
          </a:graphicData>
        </a:graphic>
      </p:graphicFrame>
      <p:sp>
        <p:nvSpPr>
          <p:cNvPr id="3" name="Bouton d'action : Retour 2">
            <a:hlinkClick r:id="rId4" action="ppaction://hlinksldjump" highlightClick="1"/>
          </p:cNvPr>
          <p:cNvSpPr/>
          <p:nvPr/>
        </p:nvSpPr>
        <p:spPr>
          <a:xfrm>
            <a:off x="8276401" y="1389888"/>
            <a:ext cx="580224" cy="591829"/>
          </a:xfrm>
          <a:prstGeom prst="actionButtonRetur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495458544"/>
      </p:ext>
    </p:extLst>
  </p:cSld>
  <p:clrMapOvr>
    <a:masterClrMapping/>
  </p:clrMapOvr>
  <p:transition spd="med">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0" y="95625"/>
            <a:ext cx="9144000" cy="965200"/>
          </a:xfrm>
        </p:spPr>
        <p:txBody>
          <a:bodyPr/>
          <a:lstStyle/>
          <a:p>
            <a:pPr marL="0" lvl="4" indent="0" algn="ctr">
              <a:buNone/>
            </a:pPr>
            <a:r>
              <a:rPr lang="fr-FR" sz="2600" b="1" dirty="0" smtClean="0">
                <a:solidFill>
                  <a:schemeClr val="bg1"/>
                </a:solidFill>
                <a:sym typeface="Wingdings"/>
              </a:rPr>
              <a:t>Évolution de l’offre de certification par CP </a:t>
            </a:r>
            <a:br>
              <a:rPr lang="fr-FR" sz="2600" b="1" dirty="0" smtClean="0">
                <a:solidFill>
                  <a:schemeClr val="bg1"/>
                </a:solidFill>
                <a:sym typeface="Wingdings"/>
              </a:rPr>
            </a:br>
            <a:r>
              <a:rPr lang="fr-FR" sz="2600" b="1" dirty="0" smtClean="0">
                <a:solidFill>
                  <a:schemeClr val="bg1"/>
                </a:solidFill>
                <a:sym typeface="Wingdings"/>
              </a:rPr>
              <a:t>pour le </a:t>
            </a:r>
            <a:r>
              <a:rPr lang="fr-FR" sz="2600" b="1" u="sng" dirty="0" smtClean="0">
                <a:solidFill>
                  <a:srgbClr val="FFFF00"/>
                </a:solidFill>
                <a:sym typeface="Wingdings"/>
              </a:rPr>
              <a:t>Bac Pro </a:t>
            </a:r>
            <a:r>
              <a:rPr lang="fr-FR" sz="2600" b="1" dirty="0" smtClean="0">
                <a:solidFill>
                  <a:schemeClr val="bg1"/>
                </a:solidFill>
                <a:sym typeface="Wingdings"/>
              </a:rPr>
              <a:t>de 2011  2015 </a:t>
            </a:r>
            <a:endParaRPr lang="fr-FR" sz="2800" dirty="0">
              <a:solidFill>
                <a:srgbClr val="FFFF00"/>
              </a:solidFill>
            </a:endParaRPr>
          </a:p>
        </p:txBody>
      </p:sp>
      <p:sp>
        <p:nvSpPr>
          <p:cNvPr id="4" name="ZoneTexte 3"/>
          <p:cNvSpPr txBox="1"/>
          <p:nvPr/>
        </p:nvSpPr>
        <p:spPr>
          <a:xfrm>
            <a:off x="457200" y="2472267"/>
            <a:ext cx="8466667" cy="3420533"/>
          </a:xfrm>
          <a:prstGeom prst="rect">
            <a:avLst/>
          </a:prstGeom>
          <a:noFill/>
        </p:spPr>
        <p:txBody>
          <a:bodyPr wrap="square" rtlCol="0">
            <a:spAutoFit/>
          </a:bodyPr>
          <a:lstStyle/>
          <a:p>
            <a:endParaRPr lang="fr-FR" dirty="0"/>
          </a:p>
        </p:txBody>
      </p:sp>
      <p:graphicFrame>
        <p:nvGraphicFramePr>
          <p:cNvPr id="10" name="Tableau 9"/>
          <p:cNvGraphicFramePr>
            <a:graphicFrameLocks noGrp="1"/>
          </p:cNvGraphicFramePr>
          <p:nvPr>
            <p:extLst>
              <p:ext uri="{D42A27DB-BD31-4B8C-83A1-F6EECF244321}">
                <p14:modId xmlns:p14="http://schemas.microsoft.com/office/powerpoint/2010/main" val="3221205319"/>
              </p:ext>
            </p:extLst>
          </p:nvPr>
        </p:nvGraphicFramePr>
        <p:xfrm>
          <a:off x="135714" y="4779945"/>
          <a:ext cx="8903698" cy="1920144"/>
        </p:xfrm>
        <a:graphic>
          <a:graphicData uri="http://schemas.openxmlformats.org/drawingml/2006/table">
            <a:tbl>
              <a:tblPr/>
              <a:tblGrid>
                <a:gridCol w="2586954"/>
                <a:gridCol w="975987"/>
                <a:gridCol w="776086"/>
                <a:gridCol w="1046541"/>
                <a:gridCol w="3518130"/>
              </a:tblGrid>
              <a:tr h="281455">
                <a:tc>
                  <a:txBody>
                    <a:bodyPr/>
                    <a:lstStyle/>
                    <a:p>
                      <a:pPr algn="ctr" fontAlgn="ctr"/>
                      <a:r>
                        <a:rPr lang="fr-FR" sz="1600" b="1" i="0" u="none" strike="noStrike" dirty="0" smtClean="0">
                          <a:solidFill>
                            <a:srgbClr val="FFFFFF"/>
                          </a:solidFill>
                          <a:effectLst/>
                          <a:latin typeface="Calibri"/>
                        </a:rPr>
                        <a:t>Répartition par sexe et par</a:t>
                      </a:r>
                      <a:r>
                        <a:rPr lang="fr-FR" sz="1600" b="1" i="0" u="none" strike="noStrike" baseline="0" dirty="0" smtClean="0">
                          <a:solidFill>
                            <a:srgbClr val="FFFFFF"/>
                          </a:solidFill>
                          <a:effectLst/>
                          <a:latin typeface="Calibri"/>
                        </a:rPr>
                        <a:t> CP </a:t>
                      </a:r>
                      <a:endParaRPr lang="fr-FR" sz="1600" b="1" i="0" u="none" strike="noStrike" dirty="0">
                        <a:solidFill>
                          <a:srgbClr val="FFFFFF"/>
                        </a:solidFill>
                        <a:effectLst/>
                        <a:latin typeface="Calibri"/>
                      </a:endParaRPr>
                    </a:p>
                  </a:txBody>
                  <a:tcPr marL="12700" marR="12700" marT="12700" marB="0" anchor="ctr">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fr-FR" sz="1600" b="1" i="0" u="none" strike="noStrike" dirty="0" smtClean="0">
                          <a:solidFill>
                            <a:srgbClr val="FFFFFF"/>
                          </a:solidFill>
                          <a:effectLst/>
                          <a:latin typeface="Calibri"/>
                        </a:rPr>
                        <a:t>F </a:t>
                      </a:r>
                      <a:endParaRPr lang="fr-FR" sz="1600" b="1" i="0" u="none" strike="noStrike" dirty="0">
                        <a:solidFill>
                          <a:srgbClr val="FFFFFF"/>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fr-FR" sz="1600" b="1" i="0" u="none" strike="noStrike" dirty="0" smtClean="0">
                          <a:solidFill>
                            <a:srgbClr val="FFFFFF"/>
                          </a:solidFill>
                          <a:effectLst/>
                          <a:latin typeface="Calibri"/>
                        </a:rPr>
                        <a:t>G </a:t>
                      </a:r>
                      <a:endParaRPr lang="fr-FR" sz="1600" b="1" i="0" u="none" strike="noStrike" dirty="0">
                        <a:solidFill>
                          <a:srgbClr val="FFFFFF"/>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fr-FR" sz="1600" b="1" i="0" u="none" strike="noStrike" dirty="0" smtClean="0">
                          <a:solidFill>
                            <a:srgbClr val="FFFFFF"/>
                          </a:solidFill>
                          <a:effectLst/>
                          <a:latin typeface="Calibri"/>
                        </a:rPr>
                        <a:t>F/G</a:t>
                      </a:r>
                      <a:endParaRPr lang="fr-FR" sz="1600" b="1" i="0" u="none" strike="noStrike" dirty="0">
                        <a:solidFill>
                          <a:srgbClr val="FFFFFF"/>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fr-FR" sz="1600" b="1" i="0" u="none" strike="noStrike" dirty="0" smtClean="0">
                          <a:solidFill>
                            <a:srgbClr val="FF0000"/>
                          </a:solidFill>
                          <a:effectLst/>
                          <a:latin typeface="Calibri"/>
                        </a:rPr>
                        <a:t>Fréquentation des CP </a:t>
                      </a:r>
                    </a:p>
                    <a:p>
                      <a:pPr algn="ctr" fontAlgn="ctr"/>
                      <a:r>
                        <a:rPr lang="fr-FR" sz="1600" b="1" i="0" u="none" strike="noStrike" dirty="0" smtClean="0">
                          <a:solidFill>
                            <a:srgbClr val="FF0000"/>
                          </a:solidFill>
                          <a:effectLst/>
                          <a:latin typeface="Calibri"/>
                        </a:rPr>
                        <a:t>au niveau national en 2014 </a:t>
                      </a:r>
                      <a:endParaRPr lang="fr-FR" sz="1600" b="1" i="0" u="none" strike="noStrike" dirty="0">
                        <a:solidFill>
                          <a:srgbClr val="FF0000"/>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r>
              <a:tr h="283211">
                <a:tc>
                  <a:txBody>
                    <a:bodyPr/>
                    <a:lstStyle/>
                    <a:p>
                      <a:pPr algn="ctr" fontAlgn="ctr"/>
                      <a:r>
                        <a:rPr lang="fr-FR" sz="1400" b="1" i="0" u="none" strike="noStrike" dirty="0">
                          <a:solidFill>
                            <a:srgbClr val="000000"/>
                          </a:solidFill>
                          <a:effectLst/>
                          <a:latin typeface="Calibri"/>
                        </a:rPr>
                        <a:t>CP1</a:t>
                      </a:r>
                    </a:p>
                  </a:txBody>
                  <a:tcPr marL="12700" marR="12700" marT="12700"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fr-FR" sz="1400" b="1" i="0" u="none" strike="noStrike" dirty="0" smtClean="0">
                          <a:solidFill>
                            <a:srgbClr val="FF33E4"/>
                          </a:solidFill>
                          <a:effectLst/>
                          <a:latin typeface="Calibri"/>
                        </a:rPr>
                        <a:t>18,31 %</a:t>
                      </a:r>
                      <a:endParaRPr lang="fr-FR" sz="1400" b="1" i="0" u="none" strike="noStrike" dirty="0">
                        <a:solidFill>
                          <a:srgbClr val="FF33E4"/>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fr-FR" sz="1400" b="1" i="0" u="none" strike="noStrike" dirty="0" smtClean="0">
                          <a:solidFill>
                            <a:srgbClr val="0000FF"/>
                          </a:solidFill>
                          <a:effectLst/>
                          <a:latin typeface="Calibri"/>
                        </a:rPr>
                        <a:t>25,97 %</a:t>
                      </a:r>
                      <a:endParaRPr lang="fr-FR" sz="1400" b="1" i="0" u="none" strike="noStrike" dirty="0">
                        <a:solidFill>
                          <a:srgbClr val="0000FF"/>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fr-FR" sz="1800" b="1" i="0" u="none" strike="noStrike" dirty="0">
                          <a:solidFill>
                            <a:srgbClr val="000000"/>
                          </a:solidFill>
                          <a:effectLst/>
                          <a:latin typeface="Calibri"/>
                        </a:rPr>
                        <a:t>22,66%</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fr-FR" sz="1400" b="1" i="0" u="none" strike="noStrike" dirty="0" smtClean="0">
                          <a:solidFill>
                            <a:srgbClr val="FF0000"/>
                          </a:solidFill>
                          <a:effectLst/>
                          <a:latin typeface="Calibri"/>
                        </a:rPr>
                        <a:t>23,2 %</a:t>
                      </a:r>
                      <a:endParaRPr lang="fr-FR" sz="1400" b="1" i="0" u="none" strike="noStrike" dirty="0">
                        <a:solidFill>
                          <a:srgbClr val="FF0000"/>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35165">
                <a:tc>
                  <a:txBody>
                    <a:bodyPr/>
                    <a:lstStyle/>
                    <a:p>
                      <a:pPr algn="ctr" fontAlgn="ctr"/>
                      <a:r>
                        <a:rPr lang="fr-FR" sz="1400" b="1" i="0" u="none" strike="noStrike">
                          <a:solidFill>
                            <a:srgbClr val="000000"/>
                          </a:solidFill>
                          <a:effectLst/>
                          <a:latin typeface="Calibri"/>
                        </a:rPr>
                        <a:t>CP2</a:t>
                      </a:r>
                    </a:p>
                  </a:txBody>
                  <a:tcPr marL="12700" marR="12700" marT="12700"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fr-FR" sz="1400" b="1" i="0" u="none" strike="noStrike" dirty="0" smtClean="0">
                          <a:solidFill>
                            <a:srgbClr val="FF33E4"/>
                          </a:solidFill>
                          <a:effectLst/>
                          <a:latin typeface="Calibri"/>
                        </a:rPr>
                        <a:t>10,07</a:t>
                      </a:r>
                      <a:r>
                        <a:rPr lang="fr-FR" sz="1400" b="1" i="0" u="none" strike="noStrike" baseline="0" dirty="0" smtClean="0">
                          <a:solidFill>
                            <a:srgbClr val="FF33E4"/>
                          </a:solidFill>
                          <a:effectLst/>
                          <a:latin typeface="Calibri"/>
                        </a:rPr>
                        <a:t> %</a:t>
                      </a:r>
                      <a:endParaRPr lang="fr-FR" sz="1400" b="1" i="0" u="none" strike="noStrike" dirty="0">
                        <a:solidFill>
                          <a:srgbClr val="FF33E4"/>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fr-FR" sz="1400" b="1" i="0" u="none" strike="noStrike" dirty="0" smtClean="0">
                          <a:solidFill>
                            <a:srgbClr val="0000FF"/>
                          </a:solidFill>
                          <a:effectLst/>
                          <a:latin typeface="Calibri"/>
                        </a:rPr>
                        <a:t>10,54 %</a:t>
                      </a:r>
                      <a:endParaRPr lang="fr-FR" sz="1400" b="1" i="0" u="none" strike="noStrike" dirty="0">
                        <a:solidFill>
                          <a:srgbClr val="0000FF"/>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fr-FR" sz="1800" b="1" i="0" u="none" strike="noStrike" dirty="0" smtClean="0">
                          <a:solidFill>
                            <a:srgbClr val="000000"/>
                          </a:solidFill>
                          <a:effectLst/>
                          <a:latin typeface="Calibri"/>
                        </a:rPr>
                        <a:t>10,33%</a:t>
                      </a:r>
                      <a:endParaRPr lang="fr-FR" sz="1800" b="1" i="0" u="none" strike="noStrike" dirty="0">
                        <a:solidFill>
                          <a:srgbClr val="000000"/>
                        </a:solidFill>
                        <a:effectLst/>
                        <a:latin typeface="Calibri"/>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fr-FR" sz="1400" b="1" i="0" u="none" strike="noStrike" dirty="0" smtClean="0">
                          <a:solidFill>
                            <a:srgbClr val="FF0000"/>
                          </a:solidFill>
                          <a:effectLst/>
                          <a:latin typeface="Calibri"/>
                        </a:rPr>
                        <a:t>9,73</a:t>
                      </a:r>
                      <a:r>
                        <a:rPr lang="fr-FR" sz="1400" b="1" i="0" u="none" strike="noStrike" baseline="0" dirty="0" smtClean="0">
                          <a:solidFill>
                            <a:srgbClr val="FF0000"/>
                          </a:solidFill>
                          <a:effectLst/>
                          <a:latin typeface="Calibri"/>
                        </a:rPr>
                        <a:t> %</a:t>
                      </a:r>
                      <a:endParaRPr lang="fr-FR" sz="1400" b="1" i="0" u="none" strike="noStrike" dirty="0">
                        <a:solidFill>
                          <a:srgbClr val="FF0000"/>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305715">
                <a:tc>
                  <a:txBody>
                    <a:bodyPr/>
                    <a:lstStyle/>
                    <a:p>
                      <a:pPr algn="ctr" fontAlgn="ctr"/>
                      <a:r>
                        <a:rPr lang="fr-FR" sz="1400" b="1" i="0" u="none" strike="noStrike">
                          <a:solidFill>
                            <a:srgbClr val="000000"/>
                          </a:solidFill>
                          <a:effectLst/>
                          <a:latin typeface="Calibri"/>
                        </a:rPr>
                        <a:t>CP3</a:t>
                      </a:r>
                    </a:p>
                  </a:txBody>
                  <a:tcPr marL="12700" marR="12700" marT="12700"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fr-FR" sz="1400" b="1" i="0" u="none" strike="noStrike" dirty="0" smtClean="0">
                          <a:solidFill>
                            <a:srgbClr val="FF33E4"/>
                          </a:solidFill>
                          <a:effectLst/>
                          <a:latin typeface="Calibri"/>
                        </a:rPr>
                        <a:t>15,50 %</a:t>
                      </a:r>
                      <a:endParaRPr lang="fr-FR" sz="1400" b="1" i="0" u="none" strike="noStrike" dirty="0">
                        <a:solidFill>
                          <a:srgbClr val="FF33E4"/>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fr-FR" sz="1400" b="1" i="0" u="none" strike="noStrike" dirty="0" smtClean="0">
                          <a:solidFill>
                            <a:srgbClr val="0000FF"/>
                          </a:solidFill>
                          <a:effectLst/>
                          <a:latin typeface="Calibri"/>
                        </a:rPr>
                        <a:t>5,28 %</a:t>
                      </a:r>
                      <a:endParaRPr lang="fr-FR" sz="1400" b="1" i="0" u="none" strike="noStrike" dirty="0">
                        <a:solidFill>
                          <a:srgbClr val="0000FF"/>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fr-FR" sz="1800" b="1" i="0" u="none" strike="noStrike" dirty="0">
                          <a:solidFill>
                            <a:srgbClr val="000000"/>
                          </a:solidFill>
                          <a:effectLst/>
                          <a:latin typeface="Calibri"/>
                        </a:rPr>
                        <a:t>9,66%</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fr-FR" sz="1400" b="1" i="0" u="none" strike="noStrike" dirty="0" smtClean="0">
                          <a:solidFill>
                            <a:srgbClr val="FF0000"/>
                          </a:solidFill>
                          <a:effectLst/>
                          <a:latin typeface="Calibri"/>
                        </a:rPr>
                        <a:t>9,40 %</a:t>
                      </a:r>
                      <a:endParaRPr lang="fr-FR" sz="1400" b="1" i="0" u="none" strike="noStrike" dirty="0">
                        <a:solidFill>
                          <a:srgbClr val="FF0000"/>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82198">
                <a:tc>
                  <a:txBody>
                    <a:bodyPr/>
                    <a:lstStyle/>
                    <a:p>
                      <a:pPr algn="ctr" fontAlgn="ctr"/>
                      <a:r>
                        <a:rPr lang="fr-FR" sz="1400" b="1" i="0" u="none" strike="noStrike">
                          <a:solidFill>
                            <a:srgbClr val="000000"/>
                          </a:solidFill>
                          <a:effectLst/>
                          <a:latin typeface="Calibri"/>
                        </a:rPr>
                        <a:t>CP4</a:t>
                      </a:r>
                    </a:p>
                  </a:txBody>
                  <a:tcPr marL="12700" marR="12700" marT="12700"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fr-FR" sz="1400" b="1" i="0" u="none" strike="noStrike" dirty="0" smtClean="0">
                          <a:solidFill>
                            <a:srgbClr val="FF33E4"/>
                          </a:solidFill>
                          <a:effectLst/>
                          <a:latin typeface="Calibri"/>
                        </a:rPr>
                        <a:t>30,17 %</a:t>
                      </a:r>
                      <a:endParaRPr lang="fr-FR" sz="1400" b="1" i="0" u="none" strike="noStrike" dirty="0">
                        <a:solidFill>
                          <a:srgbClr val="FF33E4"/>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fr-FR" sz="1400" b="1" i="0" u="none" strike="noStrike" dirty="0" smtClean="0">
                          <a:solidFill>
                            <a:srgbClr val="0000FF"/>
                          </a:solidFill>
                          <a:effectLst/>
                          <a:latin typeface="Calibri"/>
                        </a:rPr>
                        <a:t>32,12 %</a:t>
                      </a:r>
                      <a:endParaRPr lang="fr-FR" sz="1400" b="1" i="0" u="none" strike="noStrike" dirty="0">
                        <a:solidFill>
                          <a:srgbClr val="0000FF"/>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fr-FR" sz="1800" b="1" i="0" u="none" strike="noStrike" dirty="0" smtClean="0">
                          <a:solidFill>
                            <a:srgbClr val="000000"/>
                          </a:solidFill>
                          <a:effectLst/>
                          <a:latin typeface="Calibri"/>
                        </a:rPr>
                        <a:t>31,28%</a:t>
                      </a:r>
                      <a:endParaRPr lang="fr-FR" sz="1800" b="1" i="0" u="none" strike="noStrike" dirty="0">
                        <a:solidFill>
                          <a:srgbClr val="000000"/>
                        </a:solidFill>
                        <a:effectLst/>
                        <a:latin typeface="Calibri"/>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fr-FR" sz="1400" b="1" i="0" u="none" strike="noStrike" dirty="0" smtClean="0">
                          <a:solidFill>
                            <a:srgbClr val="FF0000"/>
                          </a:solidFill>
                          <a:effectLst/>
                          <a:latin typeface="Calibri"/>
                        </a:rPr>
                        <a:t>32,06 %</a:t>
                      </a:r>
                      <a:endParaRPr lang="fr-FR" sz="1400" b="1" i="0" u="none" strike="noStrike" dirty="0">
                        <a:solidFill>
                          <a:srgbClr val="FF0000"/>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23406">
                <a:tc>
                  <a:txBody>
                    <a:bodyPr/>
                    <a:lstStyle/>
                    <a:p>
                      <a:pPr algn="ctr" fontAlgn="ctr"/>
                      <a:r>
                        <a:rPr lang="fr-FR" sz="1400" b="1" i="0" u="none" strike="noStrike" dirty="0">
                          <a:solidFill>
                            <a:srgbClr val="000000"/>
                          </a:solidFill>
                          <a:effectLst/>
                          <a:latin typeface="Calibri"/>
                        </a:rPr>
                        <a:t>CP5</a:t>
                      </a:r>
                    </a:p>
                  </a:txBody>
                  <a:tcPr marL="12700" marR="12700" marT="12700"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ctr" fontAlgn="ctr"/>
                      <a:r>
                        <a:rPr lang="fr-FR" sz="1400" b="1" i="0" u="none" strike="noStrike" dirty="0" smtClean="0">
                          <a:solidFill>
                            <a:srgbClr val="FF33E4"/>
                          </a:solidFill>
                          <a:effectLst/>
                          <a:latin typeface="Calibri"/>
                        </a:rPr>
                        <a:t>25,93 %</a:t>
                      </a:r>
                      <a:endParaRPr lang="fr-FR" sz="1400" b="1" i="0" u="none" strike="noStrike" dirty="0">
                        <a:solidFill>
                          <a:srgbClr val="FF33E4"/>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ctr" fontAlgn="ctr"/>
                      <a:r>
                        <a:rPr lang="fr-FR" sz="1400" b="1" i="0" u="none" strike="noStrike" dirty="0" smtClean="0">
                          <a:solidFill>
                            <a:srgbClr val="0000FF"/>
                          </a:solidFill>
                          <a:effectLst/>
                          <a:latin typeface="Calibri"/>
                        </a:rPr>
                        <a:t>26,07 %</a:t>
                      </a:r>
                      <a:endParaRPr lang="fr-FR" sz="1400" b="1" i="0" u="none" strike="noStrike" dirty="0">
                        <a:solidFill>
                          <a:srgbClr val="0000FF"/>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ctr" fontAlgn="ctr"/>
                      <a:r>
                        <a:rPr lang="fr-FR" sz="1800" b="1" i="0" u="none" strike="noStrike" dirty="0" smtClean="0">
                          <a:solidFill>
                            <a:srgbClr val="000000"/>
                          </a:solidFill>
                          <a:effectLst/>
                          <a:latin typeface="Calibri"/>
                        </a:rPr>
                        <a:t>26,01%</a:t>
                      </a:r>
                      <a:endParaRPr lang="fr-FR" sz="1800" b="1" i="0" u="none" strike="noStrike" dirty="0">
                        <a:solidFill>
                          <a:srgbClr val="000000"/>
                        </a:solidFill>
                        <a:effectLst/>
                        <a:latin typeface="Calibri"/>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ctr" fontAlgn="ctr"/>
                      <a:r>
                        <a:rPr lang="fr-FR" sz="1400" b="1" i="0" u="none" strike="noStrike" dirty="0" smtClean="0">
                          <a:solidFill>
                            <a:srgbClr val="FF0000"/>
                          </a:solidFill>
                          <a:effectLst/>
                          <a:latin typeface="Calibri"/>
                        </a:rPr>
                        <a:t>22,86</a:t>
                      </a:r>
                      <a:r>
                        <a:rPr lang="fr-FR" sz="1400" b="1" i="0" u="none" strike="noStrike" baseline="0" dirty="0" smtClean="0">
                          <a:solidFill>
                            <a:srgbClr val="FF0000"/>
                          </a:solidFill>
                          <a:effectLst/>
                          <a:latin typeface="Calibri"/>
                        </a:rPr>
                        <a:t> %</a:t>
                      </a:r>
                      <a:endParaRPr lang="fr-FR" sz="1400" b="1" i="0" u="none" strike="noStrike" dirty="0">
                        <a:solidFill>
                          <a:srgbClr val="FF0000"/>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r>
            </a:tbl>
          </a:graphicData>
        </a:graphic>
      </p:graphicFrame>
      <p:graphicFrame>
        <p:nvGraphicFramePr>
          <p:cNvPr id="11" name="Graphique 10"/>
          <p:cNvGraphicFramePr>
            <a:graphicFrameLocks/>
          </p:cNvGraphicFramePr>
          <p:nvPr>
            <p:extLst>
              <p:ext uri="{D42A27DB-BD31-4B8C-83A1-F6EECF244321}">
                <p14:modId xmlns:p14="http://schemas.microsoft.com/office/powerpoint/2010/main" val="2785203009"/>
              </p:ext>
            </p:extLst>
          </p:nvPr>
        </p:nvGraphicFramePr>
        <p:xfrm>
          <a:off x="179294" y="1175657"/>
          <a:ext cx="8860119" cy="34112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66754637"/>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Graphic spid="11"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331640"/>
          </a:xfrm>
        </p:spPr>
        <p:txBody>
          <a:bodyPr>
            <a:noAutofit/>
          </a:bodyPr>
          <a:lstStyle/>
          <a:p>
            <a:r>
              <a:rPr lang="fr-FR" sz="2800" dirty="0" smtClean="0"/>
              <a:t>Évolution </a:t>
            </a:r>
            <a:r>
              <a:rPr lang="fr-FR" sz="2800" dirty="0"/>
              <a:t>d</a:t>
            </a:r>
            <a:r>
              <a:rPr lang="fr-FR" sz="2800" dirty="0" smtClean="0"/>
              <a:t>es moyennes d’EPS au </a:t>
            </a:r>
            <a:r>
              <a:rPr lang="fr-FR" sz="2800" u="sng" dirty="0" smtClean="0">
                <a:solidFill>
                  <a:srgbClr val="FFFF00"/>
                </a:solidFill>
              </a:rPr>
              <a:t>CAP BEP:</a:t>
            </a:r>
            <a:endParaRPr lang="fr-FR" sz="2800" u="sng" dirty="0">
              <a:solidFill>
                <a:srgbClr val="FFFF00"/>
              </a:solidFill>
              <a:effectLst/>
            </a:endParaRPr>
          </a:p>
        </p:txBody>
      </p:sp>
      <p:sp>
        <p:nvSpPr>
          <p:cNvPr id="3" name="Espace réservé du contenu 2"/>
          <p:cNvSpPr>
            <a:spLocks noGrp="1"/>
          </p:cNvSpPr>
          <p:nvPr>
            <p:ph idx="1"/>
          </p:nvPr>
        </p:nvSpPr>
        <p:spPr>
          <a:xfrm>
            <a:off x="457199" y="1348075"/>
            <a:ext cx="8446911" cy="4905022"/>
          </a:xfrm>
        </p:spPr>
        <p:txBody>
          <a:bodyPr>
            <a:noAutofit/>
          </a:bodyPr>
          <a:lstStyle/>
          <a:p>
            <a:pPr marL="0" indent="0">
              <a:buNone/>
            </a:pPr>
            <a:endParaRPr lang="fr-FR" sz="2400" dirty="0" smtClean="0">
              <a:solidFill>
                <a:schemeClr val="bg1"/>
              </a:solidFill>
            </a:endParaRPr>
          </a:p>
          <a:p>
            <a:pPr marL="0" indent="0">
              <a:buNone/>
            </a:pPr>
            <a:endParaRPr lang="fr-FR" sz="1800" dirty="0">
              <a:solidFill>
                <a:schemeClr val="bg1"/>
              </a:solidFill>
            </a:endParaRPr>
          </a:p>
          <a:p>
            <a:pPr marL="457200" lvl="1" indent="0">
              <a:buNone/>
            </a:pPr>
            <a:endParaRPr lang="fr-FR" sz="2400" u="sng" dirty="0" smtClean="0">
              <a:solidFill>
                <a:schemeClr val="bg1"/>
              </a:solidFill>
            </a:endParaRPr>
          </a:p>
        </p:txBody>
      </p:sp>
      <p:sp>
        <p:nvSpPr>
          <p:cNvPr id="4" name="Rectangle 3"/>
          <p:cNvSpPr/>
          <p:nvPr/>
        </p:nvSpPr>
        <p:spPr>
          <a:xfrm>
            <a:off x="0" y="5748156"/>
            <a:ext cx="9144000" cy="369332"/>
          </a:xfrm>
          <a:prstGeom prst="rect">
            <a:avLst/>
          </a:prstGeom>
          <a:solidFill>
            <a:srgbClr val="FFFFFF"/>
          </a:solidFill>
        </p:spPr>
        <p:txBody>
          <a:bodyPr wrap="square">
            <a:spAutoFit/>
          </a:bodyPr>
          <a:lstStyle/>
          <a:p>
            <a:pPr>
              <a:spcBef>
                <a:spcPts val="600"/>
              </a:spcBef>
              <a:spcAft>
                <a:spcPts val="600"/>
              </a:spcAft>
              <a:buFont typeface="Wingdings" charset="0"/>
              <a:buChar char="è"/>
            </a:pPr>
            <a:r>
              <a:rPr lang="fr-FR" b="1" dirty="0" smtClean="0">
                <a:solidFill>
                  <a:srgbClr val="FF0000"/>
                </a:solidFill>
                <a:sym typeface="Wingdings"/>
              </a:rPr>
              <a:t>Stabilité depuis 2 sessions</a:t>
            </a:r>
          </a:p>
        </p:txBody>
      </p:sp>
      <p:graphicFrame>
        <p:nvGraphicFramePr>
          <p:cNvPr id="5" name="Graphique 4"/>
          <p:cNvGraphicFramePr/>
          <p:nvPr>
            <p:extLst>
              <p:ext uri="{D42A27DB-BD31-4B8C-83A1-F6EECF244321}">
                <p14:modId xmlns:p14="http://schemas.microsoft.com/office/powerpoint/2010/main" val="1232011482"/>
              </p:ext>
            </p:extLst>
          </p:nvPr>
        </p:nvGraphicFramePr>
        <p:xfrm>
          <a:off x="387639" y="1397000"/>
          <a:ext cx="8516471" cy="38324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28695404"/>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Graphic spid="5"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331640"/>
          </a:xfrm>
        </p:spPr>
        <p:txBody>
          <a:bodyPr>
            <a:noAutofit/>
          </a:bodyPr>
          <a:lstStyle/>
          <a:p>
            <a:r>
              <a:rPr lang="fr-FR" sz="2800" dirty="0" smtClean="0"/>
              <a:t>Évolution des moyennes d’EPS au </a:t>
            </a:r>
            <a:r>
              <a:rPr lang="fr-FR" sz="2800" u="sng" dirty="0">
                <a:solidFill>
                  <a:srgbClr val="FFFF00"/>
                </a:solidFill>
              </a:rPr>
              <a:t>B</a:t>
            </a:r>
            <a:r>
              <a:rPr lang="fr-FR" sz="2800" u="sng" dirty="0" smtClean="0">
                <a:solidFill>
                  <a:srgbClr val="FFFF00"/>
                </a:solidFill>
              </a:rPr>
              <a:t>ac Pro </a:t>
            </a:r>
            <a:r>
              <a:rPr lang="fr-FR" sz="2800" dirty="0" smtClean="0"/>
              <a:t>:</a:t>
            </a:r>
            <a:endParaRPr lang="fr-FR" sz="2800" dirty="0">
              <a:effectLst/>
            </a:endParaRPr>
          </a:p>
        </p:txBody>
      </p:sp>
      <p:sp>
        <p:nvSpPr>
          <p:cNvPr id="3" name="Espace réservé du contenu 2"/>
          <p:cNvSpPr>
            <a:spLocks noGrp="1"/>
          </p:cNvSpPr>
          <p:nvPr>
            <p:ph idx="1"/>
          </p:nvPr>
        </p:nvSpPr>
        <p:spPr>
          <a:xfrm>
            <a:off x="457199" y="1348075"/>
            <a:ext cx="8446911" cy="4905022"/>
          </a:xfrm>
        </p:spPr>
        <p:txBody>
          <a:bodyPr>
            <a:noAutofit/>
          </a:bodyPr>
          <a:lstStyle/>
          <a:p>
            <a:pPr marL="0" indent="0">
              <a:buNone/>
            </a:pPr>
            <a:endParaRPr lang="fr-FR" sz="2400" dirty="0" smtClean="0">
              <a:solidFill>
                <a:schemeClr val="bg1"/>
              </a:solidFill>
            </a:endParaRPr>
          </a:p>
          <a:p>
            <a:pPr marL="0" indent="0">
              <a:buNone/>
            </a:pPr>
            <a:endParaRPr lang="fr-FR" sz="1800" dirty="0">
              <a:solidFill>
                <a:schemeClr val="bg1"/>
              </a:solidFill>
            </a:endParaRPr>
          </a:p>
          <a:p>
            <a:pPr marL="457200" lvl="1" indent="0">
              <a:buNone/>
            </a:pPr>
            <a:endParaRPr lang="fr-FR" sz="2400" u="sng" dirty="0" smtClean="0">
              <a:solidFill>
                <a:schemeClr val="bg1"/>
              </a:solidFill>
            </a:endParaRPr>
          </a:p>
        </p:txBody>
      </p:sp>
      <p:sp>
        <p:nvSpPr>
          <p:cNvPr id="4" name="Rectangle 3"/>
          <p:cNvSpPr/>
          <p:nvPr/>
        </p:nvSpPr>
        <p:spPr>
          <a:xfrm>
            <a:off x="0" y="5378824"/>
            <a:ext cx="9144000" cy="369332"/>
          </a:xfrm>
          <a:prstGeom prst="rect">
            <a:avLst/>
          </a:prstGeom>
          <a:solidFill>
            <a:srgbClr val="FFFFFF"/>
          </a:solidFill>
        </p:spPr>
        <p:txBody>
          <a:bodyPr wrap="square">
            <a:spAutoFit/>
          </a:bodyPr>
          <a:lstStyle/>
          <a:p>
            <a:pPr>
              <a:spcBef>
                <a:spcPts val="600"/>
              </a:spcBef>
              <a:spcAft>
                <a:spcPts val="600"/>
              </a:spcAft>
              <a:buFont typeface="Wingdings" charset="0"/>
              <a:buChar char="è"/>
            </a:pPr>
            <a:r>
              <a:rPr lang="fr-FR" b="1" dirty="0" smtClean="0">
                <a:solidFill>
                  <a:srgbClr val="FF0000"/>
                </a:solidFill>
                <a:sym typeface="Wingdings"/>
              </a:rPr>
              <a:t>Stabilité depuis 2 sessions.</a:t>
            </a:r>
          </a:p>
        </p:txBody>
      </p:sp>
      <p:graphicFrame>
        <p:nvGraphicFramePr>
          <p:cNvPr id="5" name="Graphique 4"/>
          <p:cNvGraphicFramePr/>
          <p:nvPr>
            <p:extLst>
              <p:ext uri="{D42A27DB-BD31-4B8C-83A1-F6EECF244321}">
                <p14:modId xmlns:p14="http://schemas.microsoft.com/office/powerpoint/2010/main" val="997417270"/>
              </p:ext>
            </p:extLst>
          </p:nvPr>
        </p:nvGraphicFramePr>
        <p:xfrm>
          <a:off x="387639" y="1397000"/>
          <a:ext cx="8516471" cy="38324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61788216"/>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Graphic spid="5"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4000" y="135593"/>
            <a:ext cx="8621025" cy="954107"/>
          </a:xfrm>
          <a:prstGeom prst="rect">
            <a:avLst/>
          </a:prstGeom>
        </p:spPr>
        <p:txBody>
          <a:bodyPr wrap="square">
            <a:spAutoFit/>
          </a:bodyPr>
          <a:lstStyle/>
          <a:p>
            <a:pPr marL="0" lvl="4" indent="0" algn="ctr">
              <a:buNone/>
            </a:pPr>
            <a:r>
              <a:rPr lang="fr-FR" sz="2800" b="1" dirty="0" smtClean="0">
                <a:solidFill>
                  <a:schemeClr val="bg1"/>
                </a:solidFill>
                <a:effectLst>
                  <a:outerShdw blurRad="38100" dist="38100" dir="2700000" algn="tl">
                    <a:srgbClr val="000000">
                      <a:alpha val="43137"/>
                    </a:srgbClr>
                  </a:outerShdw>
                </a:effectLst>
                <a:latin typeface="Arial Black" pitchFamily="34" charset="0"/>
                <a:ea typeface="+mj-ea"/>
                <a:cs typeface="+mj-cs"/>
                <a:sym typeface="Wingdings"/>
              </a:rPr>
              <a:t>Évolution du différentiel des notes entre les filles et les garçons au </a:t>
            </a:r>
            <a:r>
              <a:rPr lang="fr-FR" sz="2800" b="1" u="sng" dirty="0" smtClean="0">
                <a:solidFill>
                  <a:srgbClr val="FFFF00"/>
                </a:solidFill>
                <a:effectLst>
                  <a:outerShdw blurRad="38100" dist="38100" dir="2700000" algn="tl">
                    <a:srgbClr val="000000">
                      <a:alpha val="43137"/>
                    </a:srgbClr>
                  </a:outerShdw>
                </a:effectLst>
                <a:latin typeface="Arial Black" pitchFamily="34" charset="0"/>
                <a:ea typeface="+mj-ea"/>
                <a:cs typeface="+mj-cs"/>
                <a:sym typeface="Wingdings"/>
              </a:rPr>
              <a:t>CAP BEP:  </a:t>
            </a:r>
            <a:endParaRPr lang="fr-FR" sz="2800" b="1" u="sng" dirty="0">
              <a:solidFill>
                <a:srgbClr val="FFFF00"/>
              </a:solidFill>
              <a:effectLst>
                <a:outerShdw blurRad="38100" dist="38100" dir="2700000" algn="tl">
                  <a:srgbClr val="000000">
                    <a:alpha val="43137"/>
                  </a:srgbClr>
                </a:outerShdw>
              </a:effectLst>
              <a:latin typeface="Arial Black" pitchFamily="34" charset="0"/>
              <a:ea typeface="+mj-ea"/>
              <a:cs typeface="+mj-cs"/>
            </a:endParaRPr>
          </a:p>
        </p:txBody>
      </p:sp>
      <p:sp>
        <p:nvSpPr>
          <p:cNvPr id="3" name="Rectangle 2"/>
          <p:cNvSpPr/>
          <p:nvPr/>
        </p:nvSpPr>
        <p:spPr>
          <a:xfrm>
            <a:off x="59765" y="3656172"/>
            <a:ext cx="9044430" cy="2308324"/>
          </a:xfrm>
          <a:prstGeom prst="rect">
            <a:avLst/>
          </a:prstGeom>
        </p:spPr>
        <p:txBody>
          <a:bodyPr wrap="square">
            <a:spAutoFit/>
          </a:bodyPr>
          <a:lstStyle/>
          <a:p>
            <a:r>
              <a:rPr lang="fr-FR" sz="2400" b="1" u="sng" dirty="0" smtClean="0">
                <a:solidFill>
                  <a:schemeClr val="bg1"/>
                </a:solidFill>
                <a:effectLst>
                  <a:outerShdw blurRad="38100" dist="38100" dir="2700000" algn="tl">
                    <a:srgbClr val="000000">
                      <a:alpha val="43137"/>
                    </a:srgbClr>
                  </a:outerShdw>
                </a:effectLst>
                <a:latin typeface="Arial Black" pitchFamily="34" charset="0"/>
                <a:sym typeface="Wingdings"/>
              </a:rPr>
              <a:t>Constats : </a:t>
            </a:r>
          </a:p>
          <a:p>
            <a:r>
              <a:rPr lang="fr-FR" sz="2000" dirty="0" smtClean="0">
                <a:solidFill>
                  <a:schemeClr val="bg1"/>
                </a:solidFill>
                <a:sym typeface="Wingdings"/>
              </a:rPr>
              <a:t>- Augmentation régulière de la moyenne des filles depuis 2011 </a:t>
            </a:r>
          </a:p>
          <a:p>
            <a:r>
              <a:rPr lang="fr-FR" sz="2000" dirty="0" smtClean="0">
                <a:solidFill>
                  <a:schemeClr val="bg1"/>
                </a:solidFill>
                <a:sym typeface="Wingdings"/>
              </a:rPr>
              <a:t>- Stabilisation de la moyenne des garçons en 2015, </a:t>
            </a:r>
          </a:p>
          <a:p>
            <a:endParaRPr lang="fr-FR" sz="2000" b="1" dirty="0" smtClean="0">
              <a:solidFill>
                <a:srgbClr val="FFFF00"/>
              </a:solidFill>
              <a:sym typeface="Wingdings"/>
            </a:endParaRPr>
          </a:p>
          <a:p>
            <a:r>
              <a:rPr lang="fr-FR" sz="2000" b="1" dirty="0" smtClean="0">
                <a:solidFill>
                  <a:srgbClr val="FFFF00"/>
                </a:solidFill>
                <a:sym typeface="Wingdings"/>
              </a:rPr>
              <a:t> Un écart Filles / Garçons qui se réduit sur cette session pour rejoindre le niveau national. </a:t>
            </a:r>
            <a:endParaRPr lang="fr-FR" sz="2000" b="1" dirty="0" smtClean="0">
              <a:solidFill>
                <a:srgbClr val="FFFF00"/>
              </a:solidFill>
              <a:effectLst>
                <a:outerShdw blurRad="38100" dist="38100" dir="2700000" algn="tl">
                  <a:srgbClr val="000000">
                    <a:alpha val="43137"/>
                  </a:srgbClr>
                </a:outerShdw>
              </a:effectLst>
              <a:latin typeface="Arial Black" pitchFamily="34" charset="0"/>
              <a:sym typeface="Wingdings"/>
            </a:endParaRPr>
          </a:p>
          <a:p>
            <a:endParaRPr lang="fr-FR" sz="2000" b="1" dirty="0">
              <a:solidFill>
                <a:srgbClr val="FFFF00"/>
              </a:solidFill>
              <a:effectLst>
                <a:outerShdw blurRad="38100" dist="38100" dir="2700000" algn="tl">
                  <a:srgbClr val="000000">
                    <a:alpha val="43137"/>
                  </a:srgbClr>
                </a:outerShdw>
              </a:effectLst>
              <a:latin typeface="Arial Black" pitchFamily="34" charset="0"/>
              <a:sym typeface="Wingdings"/>
            </a:endParaRPr>
          </a:p>
        </p:txBody>
      </p:sp>
      <p:graphicFrame>
        <p:nvGraphicFramePr>
          <p:cNvPr id="4" name="Tableau 3"/>
          <p:cNvGraphicFramePr>
            <a:graphicFrameLocks noGrp="1"/>
          </p:cNvGraphicFramePr>
          <p:nvPr>
            <p:extLst>
              <p:ext uri="{D42A27DB-BD31-4B8C-83A1-F6EECF244321}">
                <p14:modId xmlns:p14="http://schemas.microsoft.com/office/powerpoint/2010/main" val="1358394155"/>
              </p:ext>
            </p:extLst>
          </p:nvPr>
        </p:nvGraphicFramePr>
        <p:xfrm>
          <a:off x="194236" y="1413715"/>
          <a:ext cx="8790428" cy="1864975"/>
        </p:xfrm>
        <a:graphic>
          <a:graphicData uri="http://schemas.openxmlformats.org/drawingml/2006/table">
            <a:tbl>
              <a:tblPr firstRow="1" bandRow="1">
                <a:tableStyleId>{5C22544A-7EE6-4342-B048-85BDC9FD1C3A}</a:tableStyleId>
              </a:tblPr>
              <a:tblGrid>
                <a:gridCol w="4003870"/>
                <a:gridCol w="1018041"/>
                <a:gridCol w="902593"/>
                <a:gridCol w="902593"/>
                <a:gridCol w="1039031"/>
                <a:gridCol w="924300"/>
              </a:tblGrid>
              <a:tr h="370840">
                <a:tc>
                  <a:txBody>
                    <a:bodyPr/>
                    <a:lstStyle/>
                    <a:p>
                      <a:endParaRPr lang="fr-F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t>2011</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t>2012</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t>2013</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t>2014</a:t>
                      </a:r>
                    </a:p>
                  </a:txBody>
                  <a:tcPr anchor="ctr"/>
                </a:tc>
                <a:tc>
                  <a:txBody>
                    <a:bodyPr/>
                    <a:lstStyle/>
                    <a:p>
                      <a:pPr algn="ctr"/>
                      <a:r>
                        <a:rPr lang="fr-FR" dirty="0" smtClean="0"/>
                        <a:t>2015</a:t>
                      </a:r>
                      <a:endParaRPr lang="fr-FR" dirty="0"/>
                    </a:p>
                  </a:txBody>
                  <a:tcPr anchor="ctr"/>
                </a:tc>
              </a:tr>
              <a:tr h="38161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1"/>
                          </a:solidFill>
                        </a:rPr>
                        <a:t>Moyenne EPS CAP BEP Filles</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1"/>
                          </a:solidFill>
                        </a:rPr>
                        <a:t>11,76</a:t>
                      </a:r>
                      <a:endParaRPr lang="fr-FR"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1"/>
                          </a:solidFill>
                        </a:rPr>
                        <a:t>12,14</a:t>
                      </a:r>
                      <a:endParaRPr lang="fr-FR"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1"/>
                          </a:solidFill>
                        </a:rPr>
                        <a:t>12,15</a:t>
                      </a:r>
                      <a:endParaRPr lang="fr-FR"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b="1" dirty="0" smtClean="0">
                          <a:solidFill>
                            <a:schemeClr val="tx1"/>
                          </a:solidFill>
                        </a:rPr>
                        <a:t>12,32</a:t>
                      </a:r>
                      <a:endParaRPr lang="fr-FR" b="1"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b="1" dirty="0" smtClean="0"/>
                        <a:t>12,51</a:t>
                      </a:r>
                      <a:endParaRPr lang="fr-FR" b="1" dirty="0"/>
                    </a:p>
                  </a:txBody>
                  <a:tcPr anchor="ct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1"/>
                          </a:solidFill>
                        </a:rPr>
                        <a:t>Moyenne EPS CAP BEP Garçons</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1"/>
                          </a:solidFill>
                        </a:rPr>
                        <a:t>12,62</a:t>
                      </a:r>
                      <a:endParaRPr lang="fr-FR"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1"/>
                          </a:solidFill>
                        </a:rPr>
                        <a:t>12,99</a:t>
                      </a:r>
                      <a:endParaRPr lang="fr-FR"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1"/>
                          </a:solidFill>
                        </a:rPr>
                        <a:t>13,07</a:t>
                      </a:r>
                      <a:endParaRPr lang="fr-FR"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b="1" dirty="0" smtClean="0">
                          <a:solidFill>
                            <a:schemeClr val="tx1"/>
                          </a:solidFill>
                        </a:rPr>
                        <a:t>13,15</a:t>
                      </a:r>
                      <a:endParaRPr lang="fr-FR" b="1"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b="1" dirty="0" smtClean="0"/>
                        <a:t>13,09</a:t>
                      </a:r>
                      <a:endParaRPr lang="fr-FR" b="1" dirty="0"/>
                    </a:p>
                  </a:txBody>
                  <a:tcPr anchor="ctr"/>
                </a:tc>
              </a:tr>
              <a:tr h="370840">
                <a:tc>
                  <a:txBody>
                    <a:bodyPr/>
                    <a:lstStyle/>
                    <a:p>
                      <a:pPr algn="ctr"/>
                      <a:r>
                        <a:rPr lang="fr-FR" sz="1800" b="1" dirty="0" smtClean="0">
                          <a:solidFill>
                            <a:schemeClr val="tx1"/>
                          </a:solidFill>
                        </a:rPr>
                        <a:t>Différentiel des notes F/G </a:t>
                      </a:r>
                      <a:r>
                        <a:rPr lang="fr-FR" sz="1800" b="1" baseline="0" dirty="0" smtClean="0">
                          <a:solidFill>
                            <a:schemeClr val="tx1"/>
                          </a:solidFill>
                        </a:rPr>
                        <a:t>sur O/</a:t>
                      </a:r>
                      <a:r>
                        <a:rPr lang="fr-FR" sz="1800" b="1" baseline="0" dirty="0" err="1" smtClean="0">
                          <a:solidFill>
                            <a:schemeClr val="tx1"/>
                          </a:solidFill>
                        </a:rPr>
                        <a:t>T</a:t>
                      </a:r>
                      <a:endParaRPr lang="fr-FR" sz="1800" b="1"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1"/>
                          </a:solidFill>
                        </a:rPr>
                        <a:t>-0,86</a:t>
                      </a:r>
                      <a:endParaRPr lang="fr-FR"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1"/>
                          </a:solidFill>
                        </a:rPr>
                        <a:t>-0,85</a:t>
                      </a:r>
                      <a:endParaRPr lang="fr-FR"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1"/>
                          </a:solidFill>
                        </a:rPr>
                        <a:t>-0,92</a:t>
                      </a:r>
                      <a:endParaRPr lang="fr-FR"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b="1" dirty="0" smtClean="0">
                          <a:solidFill>
                            <a:schemeClr val="tx1"/>
                          </a:solidFill>
                        </a:rPr>
                        <a:t>-0,83</a:t>
                      </a:r>
                      <a:endParaRPr lang="fr-FR" b="1"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b="1" dirty="0" smtClean="0">
                          <a:solidFill>
                            <a:srgbClr val="008000"/>
                          </a:solidFill>
                        </a:rPr>
                        <a:t>0,58</a:t>
                      </a:r>
                      <a:endParaRPr lang="fr-FR" b="1" dirty="0">
                        <a:solidFill>
                          <a:srgbClr val="008000"/>
                        </a:solidFill>
                      </a:endParaRPr>
                    </a:p>
                  </a:txBody>
                  <a:tcPr anchor="ctr"/>
                </a:tc>
              </a:tr>
              <a:tr h="370840">
                <a:tc>
                  <a:txBody>
                    <a:bodyPr/>
                    <a:lstStyle/>
                    <a:p>
                      <a:pPr algn="ctr"/>
                      <a:r>
                        <a:rPr lang="fr-FR" sz="1800" b="1" dirty="0" smtClean="0">
                          <a:solidFill>
                            <a:schemeClr val="tx1"/>
                          </a:solidFill>
                        </a:rPr>
                        <a:t>Différentiel des notes F/ G  </a:t>
                      </a:r>
                      <a:r>
                        <a:rPr lang="fr-FR" sz="1800" b="1" baseline="0" dirty="0" smtClean="0">
                          <a:solidFill>
                            <a:srgbClr val="FF0000"/>
                          </a:solidFill>
                        </a:rPr>
                        <a:t>au national.</a:t>
                      </a:r>
                      <a:endParaRPr lang="fr-FR" sz="1800" b="1" dirty="0" smtClean="0">
                        <a:solidFill>
                          <a:srgbClr val="FF0000"/>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1"/>
                          </a:solidFill>
                        </a:rPr>
                        <a:t>-0,87</a:t>
                      </a:r>
                      <a:endParaRPr lang="fr-FR"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1"/>
                          </a:solidFill>
                        </a:rPr>
                        <a:t>-0,86</a:t>
                      </a:r>
                      <a:endParaRPr lang="fr-FR" dirty="0">
                        <a:solidFill>
                          <a:schemeClr val="tx1"/>
                        </a:solidFill>
                      </a:endParaRPr>
                    </a:p>
                  </a:txBody>
                  <a:tcPr anchor="ctr"/>
                </a:tc>
                <a:tc>
                  <a:txBody>
                    <a:bodyPr/>
                    <a:lstStyle/>
                    <a:p>
                      <a:pPr algn="ctr"/>
                      <a:r>
                        <a:rPr lang="fr-FR" b="1" dirty="0" smtClean="0">
                          <a:solidFill>
                            <a:schemeClr val="tx1"/>
                          </a:solidFill>
                        </a:rPr>
                        <a:t>-0,79</a:t>
                      </a:r>
                      <a:endParaRPr lang="fr-FR" b="1" dirty="0">
                        <a:solidFill>
                          <a:schemeClr val="tx1"/>
                        </a:solidFill>
                      </a:endParaRPr>
                    </a:p>
                  </a:txBody>
                  <a:tcPr anchor="ctr"/>
                </a:tc>
                <a:tc>
                  <a:txBody>
                    <a:bodyPr/>
                    <a:lstStyle/>
                    <a:p>
                      <a:pPr algn="ctr"/>
                      <a:r>
                        <a:rPr lang="fr-FR" b="1" dirty="0" smtClean="0">
                          <a:solidFill>
                            <a:schemeClr val="tx1"/>
                          </a:solidFill>
                        </a:rPr>
                        <a:t>-0,76</a:t>
                      </a:r>
                      <a:endParaRPr lang="fr-FR" b="1" dirty="0">
                        <a:solidFill>
                          <a:schemeClr val="tx1"/>
                        </a:solidFill>
                      </a:endParaRPr>
                    </a:p>
                  </a:txBody>
                  <a:tcPr anchor="ctr"/>
                </a:tc>
                <a:tc>
                  <a:txBody>
                    <a:bodyPr/>
                    <a:lstStyle/>
                    <a:p>
                      <a:pPr algn="ctr"/>
                      <a:r>
                        <a:rPr lang="fr-FR" dirty="0" smtClean="0"/>
                        <a:t>?</a:t>
                      </a:r>
                      <a:endParaRPr lang="fr-FR" dirty="0"/>
                    </a:p>
                  </a:txBody>
                  <a:tcPr anchor="ctr"/>
                </a:tc>
              </a:tr>
            </a:tbl>
          </a:graphicData>
        </a:graphic>
      </p:graphicFrame>
    </p:spTree>
    <p:extLst>
      <p:ext uri="{BB962C8B-B14F-4D97-AF65-F5344CB8AC3E}">
        <p14:creationId xmlns:p14="http://schemas.microsoft.com/office/powerpoint/2010/main" val="1204342562"/>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3" grpId="0"/>
    </p:bldLst>
  </p:timing>
</p:sld>
</file>

<file path=ppt/theme/theme1.xml><?xml version="1.0" encoding="utf-8"?>
<a:theme xmlns:a="http://schemas.openxmlformats.org/drawingml/2006/main" name="IA-IPR OT EP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IA-IPR OT EPS</Template>
  <TotalTime>22959</TotalTime>
  <Words>4059</Words>
  <Application>Microsoft Office PowerPoint</Application>
  <PresentationFormat>Affichage à l'écran (4:3)</PresentationFormat>
  <Paragraphs>1090</Paragraphs>
  <Slides>51</Slides>
  <Notes>51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51</vt:i4>
      </vt:variant>
    </vt:vector>
  </HeadingPairs>
  <TitlesOfParts>
    <vt:vector size="58" baseType="lpstr">
      <vt:lpstr>Arial</vt:lpstr>
      <vt:lpstr>Arial Black</vt:lpstr>
      <vt:lpstr>ArialMT</vt:lpstr>
      <vt:lpstr>Calibri</vt:lpstr>
      <vt:lpstr>Lucida Grande</vt:lpstr>
      <vt:lpstr>Wingdings</vt:lpstr>
      <vt:lpstr>IA-IPR OT EPS</vt:lpstr>
      <vt:lpstr>Sous-commissions académiques  Voie Pro </vt:lpstr>
      <vt:lpstr>Retour sur la réglementation des examens en voie pro  :</vt:lpstr>
      <vt:lpstr>Zoom sur les bonnes pratiques de gestion des CCF en voie pro. </vt:lpstr>
      <vt:lpstr>Point sur l’évolution de l’offre de formation en EPS en voie pro :</vt:lpstr>
      <vt:lpstr>Évolution de l’offre de certification par CP  pour le CAP BEP de 2011  2015</vt:lpstr>
      <vt:lpstr>Évolution de l’offre de certification par CP  pour le Bac Pro de 2011  2015 </vt:lpstr>
      <vt:lpstr>Évolution des moyennes d’EPS au CAP BEP:</vt:lpstr>
      <vt:lpstr>Évolution des moyennes d’EPS au Bac Pro :</vt:lpstr>
      <vt:lpstr>Présentation PowerPoint</vt:lpstr>
      <vt:lpstr>Présentation PowerPoint</vt:lpstr>
      <vt:lpstr>Moyennes des notes par CP en CAP BEP et différentiel : *</vt:lpstr>
      <vt:lpstr>Moyennes des notes par CP au Bac Pro et différentiel : *</vt:lpstr>
      <vt:lpstr>ZOOM SUR LES APSA CAP BEP</vt:lpstr>
      <vt:lpstr>ZOOM SUR LES APSA Bac Pro</vt:lpstr>
      <vt:lpstr>Présentation PowerPoint</vt:lpstr>
      <vt:lpstr>Présentation PowerPoint</vt:lpstr>
      <vt:lpstr>Moyennes et effectifs par départements au CAP BEP:</vt:lpstr>
      <vt:lpstr>Moyennes et effectifs par départements au Bac Pro :</vt:lpstr>
      <vt:lpstr>Écarts des moyennes entre les EPLE  CAP BEP : 45</vt:lpstr>
      <vt:lpstr>Écarts des moyennes entre les EPLE  Bac Pro : 45</vt:lpstr>
      <vt:lpstr>Écarts des moyennes entre les EPLE  CAP BEP : 36</vt:lpstr>
      <vt:lpstr>Écarts des moyennes entre les EPLE  Bac Pro : 36</vt:lpstr>
      <vt:lpstr>Écarts des moyennes entre les EPLE  CAP BEP : 18</vt:lpstr>
      <vt:lpstr>Écarts des moyennes entre les EPLE  Bac Pro : 18</vt:lpstr>
      <vt:lpstr>Écarts des moyennes entre les EPLE  CAP BEP : 28</vt:lpstr>
      <vt:lpstr>Écarts des moyennes entre les EPLE  Bac Pro : 28</vt:lpstr>
      <vt:lpstr>Écarts des moyennes entre les EPLE  CAP BEP : 41</vt:lpstr>
      <vt:lpstr>Écarts des moyennes entre les EPLE  Bac Pro : 41</vt:lpstr>
      <vt:lpstr>Écarts des moyennes entre les EPLE  CAP BEP : 37</vt:lpstr>
      <vt:lpstr>Écarts des moyennes entre les EPLE  Bac Pro : 37</vt:lpstr>
      <vt:lpstr>Zoom sur les épreuves ponctuelles obligatoires</vt:lpstr>
      <vt:lpstr>Zoom sur les épreuves ponctuelles obligatoires</vt:lpstr>
      <vt:lpstr>Points d’actualités : </vt:lpstr>
      <vt:lpstr>Fin </vt:lpstr>
      <vt:lpstr>Evolution des moyennes entre les EPLE  CAP BEP : 45 (1/2)</vt:lpstr>
      <vt:lpstr>Evolution des moyennes entre les EPLE  CAP BEP : 45 (2/2)</vt:lpstr>
      <vt:lpstr>Evolution des moyennes entre les EPLE  Bac Pro : 45 (1)</vt:lpstr>
      <vt:lpstr>Evolution des moyennes entre les EPLE  Bac Pro : 45 (2)</vt:lpstr>
      <vt:lpstr>Evolution des moyennes entre les EPLE  CAP BEP : 36</vt:lpstr>
      <vt:lpstr>Evolution des moyennes entre les EPLE  Bac Pro : 36</vt:lpstr>
      <vt:lpstr>Evolution des moyennes entre les EPLE  CAP BEP : 18</vt:lpstr>
      <vt:lpstr>Evolution des moyennes entre les EPLE  Bac Pro : 18</vt:lpstr>
      <vt:lpstr>Evolution des moyennes entre les EPLE  CAP BEP : 28 (1/2)</vt:lpstr>
      <vt:lpstr>Evolution des moyennes entre les EPLE  CAP BEP : 28 (2/2)</vt:lpstr>
      <vt:lpstr>Evolution des moyennes entre les EPLE  Bac Pro : 28</vt:lpstr>
      <vt:lpstr>Evolution des moyennes entre les EPLE  CAP BEP : 41</vt:lpstr>
      <vt:lpstr>Evolution des moyennes entre les EPLE  Bac Pro : 41</vt:lpstr>
      <vt:lpstr>Evolution des moyennes entre les EPLE  CAP BEP : 37 (1/2)</vt:lpstr>
      <vt:lpstr>Evolution des moyennes entre les EPLE  CAP BEP : 37 (2/2)</vt:lpstr>
      <vt:lpstr>Evolution des moyennes entre les EPLE  Bac Pro : 37 (1)</vt:lpstr>
      <vt:lpstr>Evolution des moyennes entre les EPLE  Bac Pro : 37 (2)</vt:lpstr>
    </vt:vector>
  </TitlesOfParts>
  <Company>MEN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Journée d’animation EPS</dc:title>
  <dc:creator>Didier MARTIN</dc:creator>
  <cp:lastModifiedBy>Guillaume Long</cp:lastModifiedBy>
  <cp:revision>885</cp:revision>
  <cp:lastPrinted>2012-05-26T16:17:38Z</cp:lastPrinted>
  <dcterms:created xsi:type="dcterms:W3CDTF">2012-05-10T09:39:40Z</dcterms:created>
  <dcterms:modified xsi:type="dcterms:W3CDTF">2015-07-15T14:51:47Z</dcterms:modified>
</cp:coreProperties>
</file>